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285" r:id="rId2"/>
    <p:sldId id="284" r:id="rId3"/>
    <p:sldId id="286" r:id="rId4"/>
    <p:sldId id="287" r:id="rId5"/>
    <p:sldId id="290" r:id="rId6"/>
    <p:sldId id="297" r:id="rId7"/>
    <p:sldId id="292" r:id="rId8"/>
    <p:sldId id="293" r:id="rId9"/>
    <p:sldId id="294" r:id="rId10"/>
    <p:sldId id="295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Викторовна Шемякина" initials="АВШ" lastIdx="1" clrIdx="0">
    <p:extLst>
      <p:ext uri="{19B8F6BF-5375-455C-9EA6-DF929625EA0E}">
        <p15:presenceInfo xmlns:p15="http://schemas.microsoft.com/office/powerpoint/2012/main" userId="S-1-5-21-2652936951-4293972441-1385579656-2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E96"/>
    <a:srgbClr val="7A3265"/>
    <a:srgbClr val="753766"/>
    <a:srgbClr val="882B68"/>
    <a:srgbClr val="F2E9EF"/>
    <a:srgbClr val="802B68"/>
    <a:srgbClr val="53B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667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7A3265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Выявлено</a:t>
            </a:r>
            <a:r>
              <a:rPr lang="ru-RU" sz="1800" b="1" baseline="0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нарушений</a:t>
            </a:r>
          </a:p>
          <a:p>
            <a:pPr>
              <a:defRPr>
                <a:solidFill>
                  <a:srgbClr val="7A3265"/>
                </a:solidFill>
              </a:defRPr>
            </a:pPr>
            <a:r>
              <a:rPr lang="ru-RU" sz="1800" b="0" baseline="0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(млрд рублей)</a:t>
            </a:r>
            <a:endParaRPr lang="ru-RU" sz="1800" b="0" dirty="0">
              <a:solidFill>
                <a:srgbClr val="7A32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7A3265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61937043692945"/>
          <c:y val="0.22936972312325585"/>
          <c:w val="0.75587125022591584"/>
          <c:h val="0.669416685452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66E96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8.1201769132927086E-3"/>
                  <c:y val="3.5257837511896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C-4D7F-9BED-04764E1D4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0.7</c:v>
                </c:pt>
                <c:pt idx="1">
                  <c:v>3.4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C-4D7F-9BED-04764E1D48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3"/>
        <c:overlap val="-27"/>
        <c:axId val="1441236800"/>
        <c:axId val="1441235968"/>
      </c:barChart>
      <c:catAx>
        <c:axId val="14412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235968"/>
        <c:crosses val="autoZero"/>
        <c:auto val="1"/>
        <c:lblAlgn val="ctr"/>
        <c:lblOffset val="100"/>
        <c:noMultiLvlLbl val="0"/>
      </c:catAx>
      <c:valAx>
        <c:axId val="1441235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44123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7A3265"/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Проверено средств </a:t>
            </a:r>
          </a:p>
          <a:p>
            <a:pPr>
              <a:defRPr sz="1800">
                <a:solidFill>
                  <a:srgbClr val="7A3265"/>
                </a:solidFill>
              </a:defRPr>
            </a:pPr>
            <a:r>
              <a:rPr lang="ru-RU" sz="1800" b="0" baseline="0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(млрд рублей)</a:t>
            </a:r>
            <a:endParaRPr lang="ru-RU" sz="1800" b="0" dirty="0">
              <a:solidFill>
                <a:srgbClr val="7A32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7A3265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66E96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6.5993209707737605E-3"/>
                  <c:y val="1.4103135004758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0-4909-9FC9-E0E70AF9E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21.9</c:v>
                </c:pt>
                <c:pt idx="1">
                  <c:v>72.5</c:v>
                </c:pt>
                <c:pt idx="2">
                  <c:v>151.1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0-4909-9FC9-E0E70AF9E5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441236800"/>
        <c:axId val="1441235968"/>
      </c:barChart>
      <c:catAx>
        <c:axId val="14412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235968"/>
        <c:crosses val="autoZero"/>
        <c:auto val="1"/>
        <c:lblAlgn val="ctr"/>
        <c:lblOffset val="100"/>
        <c:noMultiLvlLbl val="0"/>
      </c:catAx>
      <c:valAx>
        <c:axId val="1441235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44123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(млн рублей)</a:t>
            </a:r>
          </a:p>
        </c:rich>
      </c:tx>
      <c:layout>
        <c:manualLayout>
          <c:xMode val="edge"/>
          <c:yMode val="edge"/>
          <c:x val="4.9052486937325779E-2"/>
          <c:y val="2.164077721790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A66E9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6E96"/>
              </a:solidFill>
              <a:ln>
                <a:solidFill>
                  <a:srgbClr val="A66E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B-42A2-AE5A-C5CDD842E3BE}"/>
              </c:ext>
            </c:extLst>
          </c:dPt>
          <c:dPt>
            <c:idx val="1"/>
            <c:invertIfNegative val="0"/>
            <c:bubble3D val="0"/>
            <c:spPr>
              <a:solidFill>
                <a:srgbClr val="A66E96"/>
              </a:solidFill>
              <a:ln>
                <a:solidFill>
                  <a:srgbClr val="A66E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2EB-42A2-AE5A-C5CDD842E3BE}"/>
              </c:ext>
            </c:extLst>
          </c:dPt>
          <c:dLbls>
            <c:dLbl>
              <c:idx val="0"/>
              <c:layout>
                <c:manualLayout>
                  <c:x val="-1.6257042140436562E-3"/>
                  <c:y val="1.0061948613463481E-2"/>
                </c:manualLayout>
              </c:layout>
              <c:tx>
                <c:rich>
                  <a:bodyPr/>
                  <a:lstStyle/>
                  <a:p>
                    <a:fld id="{601E6745-3A08-458E-BC5C-47D502DFD2C0}" type="VALUE">
                      <a:rPr lang="en-US" sz="18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EB-42A2-AE5A-C5CDD842E3BE}"/>
                </c:ext>
              </c:extLst>
            </c:dLbl>
            <c:dLbl>
              <c:idx val="1"/>
              <c:layout>
                <c:manualLayout>
                  <c:x val="-2.1123712130362128E-3"/>
                  <c:y val="3.8420148705703254E-3"/>
                </c:manualLayout>
              </c:layout>
              <c:tx>
                <c:rich>
                  <a:bodyPr/>
                  <a:lstStyle/>
                  <a:p>
                    <a:fld id="{D76DAC80-C30B-4D8C-8126-3800DD6CF68A}" type="VALUE">
                      <a:rPr lang="en-US" sz="2000" b="1" i="0" baseline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EB-42A2-AE5A-C5CDD842E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159.1</c:v>
                </c:pt>
                <c:pt idx="1">
                  <c:v>665.6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B-42A2-AE5A-C5CDD842E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1793680"/>
        <c:axId val="391794512"/>
      </c:barChart>
      <c:catAx>
        <c:axId val="39179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794512"/>
        <c:crosses val="autoZero"/>
        <c:auto val="1"/>
        <c:lblAlgn val="ctr"/>
        <c:lblOffset val="100"/>
        <c:noMultiLvlLbl val="0"/>
      </c:catAx>
      <c:valAx>
        <c:axId val="391794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179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11540286954127"/>
          <c:y val="4.4758258815065163E-2"/>
          <c:w val="0.88233445948955724"/>
          <c:h val="0.732030420741444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производств (ед.)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48850032328176E-2"/>
                  <c:y val="3.984374754898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8F-4CF3-89A0-53525BD15430}"/>
                </c:ext>
              </c:extLst>
            </c:dLbl>
            <c:dLbl>
              <c:idx val="1"/>
              <c:layout>
                <c:manualLayout>
                  <c:x val="1.086637524246128E-2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8F-4CF3-89A0-53525BD15430}"/>
                </c:ext>
              </c:extLst>
            </c:dLbl>
            <c:dLbl>
              <c:idx val="2"/>
              <c:layout>
                <c:manualLayout>
                  <c:x val="5.4331876212306059E-3"/>
                  <c:y val="8.9062494521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F-4CF3-89A0-53525BD15430}"/>
                </c:ext>
              </c:extLst>
            </c:dLbl>
            <c:spPr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F-4CF3-89A0-53525BD154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штрафов (тыс.рублей)</c:v>
                </c:pt>
              </c:strCache>
            </c:strRef>
          </c:tx>
          <c:spPr>
            <a:solidFill>
              <a:srgbClr val="A66E96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2677437782871536E-2"/>
                  <c:y val="-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8F-4CF3-89A0-53525BD15430}"/>
                </c:ext>
              </c:extLst>
            </c:dLbl>
            <c:dLbl>
              <c:idx val="1"/>
              <c:layout>
                <c:manualLayout>
                  <c:x val="9.0553127020511215E-3"/>
                  <c:y val="-3.984374754898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8F-4CF3-89A0-53525BD15430}"/>
                </c:ext>
              </c:extLst>
            </c:dLbl>
            <c:dLbl>
              <c:idx val="2"/>
              <c:layout>
                <c:manualLayout>
                  <c:x val="1.6299562863692017E-2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8F-4CF3-89A0-53525BD15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57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F-4CF3-89A0-53525BD15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3293424"/>
        <c:axId val="393315056"/>
        <c:axId val="394955824"/>
      </c:bar3DChart>
      <c:catAx>
        <c:axId val="39329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15056"/>
        <c:crosses val="autoZero"/>
        <c:auto val="1"/>
        <c:lblAlgn val="ctr"/>
        <c:lblOffset val="100"/>
        <c:noMultiLvlLbl val="0"/>
      </c:catAx>
      <c:valAx>
        <c:axId val="3933150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3293424"/>
        <c:crosses val="autoZero"/>
        <c:crossBetween val="between"/>
      </c:valAx>
      <c:serAx>
        <c:axId val="394955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39331505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73524011082722"/>
          <c:y val="0.78660240871250298"/>
          <c:w val="0.63098906188438764"/>
          <c:h val="0.15231526612292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66E96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1.407636406769614E-3"/>
                  <c:y val="-8.39012837758483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35-4266-AFA3-318CBB8E24F3}"/>
                </c:ext>
              </c:extLst>
            </c:dLbl>
            <c:dLbl>
              <c:idx val="1"/>
              <c:layout>
                <c:manualLayout>
                  <c:x val="1.177869002718223E-5"/>
                  <c:y val="7.090249333170142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5-4266-AFA3-318CBB8E2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5-4266-AFA3-318CBB8E2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793680"/>
        <c:axId val="391794512"/>
      </c:barChart>
      <c:catAx>
        <c:axId val="39179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794512"/>
        <c:crosses val="autoZero"/>
        <c:auto val="1"/>
        <c:lblAlgn val="ctr"/>
        <c:lblOffset val="100"/>
        <c:noMultiLvlLbl val="0"/>
      </c:catAx>
      <c:valAx>
        <c:axId val="391794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179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9962C-4A4D-4313-93AD-093DA9C33503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67347-3896-4A84-8A7C-9428EFE1E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9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67347-3896-4A84-8A7C-9428EFE1E6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42D8E-E277-5C2E-D321-71FA9FF67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0636B7-5FE0-6CA9-ED36-8A4A8928C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A6A46-DF4F-BCEC-B763-7BCBD1D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8F2B5-1678-D8EC-83B8-D999DC58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20749-ABB9-083B-35F7-692301D5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5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1E32-1E43-1635-BFDB-20C85B87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CD6CF-AB0F-36B2-DD39-A0EDD90AA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1A349-1720-FBA0-2FC1-9AAD63B9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401A3-A5CA-E5D1-7B5E-FFED99AB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22AB9-9C47-2D49-2918-95CFB5A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D8814B-47F6-B567-5E09-EBBF3C9CB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DDC52E-CA8C-F79F-EFB2-B42C39094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B538F-332A-6582-E1C6-19118D02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4A8F4-CE78-8646-AFCF-2A0A7B0E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75C29-47E4-6524-82BD-F5CCD638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F3B8E-1E7E-860E-33C8-71F1E85C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57190-6DBB-B5B4-264E-CBF86D5B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B7DA4-481D-69CA-FB45-C42FB6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1EAE8-A722-D034-2C3B-2EB436A1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315F3-5320-C306-3BA3-22F2A010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51889-9531-8DFD-1997-878BA2D6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8B2D0-61AA-35AB-A816-3AC03ED7B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CD971-7243-8A36-4EBE-E0B99BFB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3E0DC-8D2A-AE6D-1275-60C35B4E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CD911-F8F2-9F5C-0E53-32FF95AE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8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46D6A-266B-80B6-6316-4D87C2C1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7B369-C749-EA52-9AE7-50F2539AA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D5ED8-B743-E3C6-67CB-053069706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CF925C-C4B8-2C77-DF87-8FC1D660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29A7DF-29C8-A652-93DD-4F77B62E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094653-A2E1-4175-2EC9-A704E9EB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D9196-CC8E-AB0C-EB5B-CA0E039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32A62-6D6C-3B98-8A30-C3197039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845B92-C9E0-DC7B-92B2-9036C209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6CACFD-7421-0886-474E-23FD04BBA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7D37B-DA41-4C48-8A53-9FE34DDE3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EE6E17-7D87-E8AD-B89C-B8E50CE0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08600C-7EB1-A772-03A1-055328C6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EBD4C8-1A77-E841-3397-A9FEB4D1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7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F13B0-735E-BDFF-B256-9FBB8081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BBEF54-4427-8C8A-D377-E303BF37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797CD1-2071-B0EF-3EEA-D6A868B3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7B8A83-BE16-67E1-3A6D-67EB3D18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9B9CBB-8A4E-50A3-BB4A-A445BFF3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18ACD2-7228-805D-3BBA-ADA5526B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112AF-5CDA-C862-E9A5-5ADD215D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8BE5-4A90-A15A-8024-7A816974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ACD51-40FB-8EE7-D70B-4B3DA652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8236F-3ABA-3CE5-5230-584A86D22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5D8C10-E2ED-8D51-AE5A-5B12D12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5BC0B-9A7C-512E-6319-2ADB578B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142B95-E9BC-D2F6-91CF-B3A9FF05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8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A71AF-2B38-7141-3571-C8777932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42FB9A-C4F4-72A5-D577-8381A0BAC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10E052-D976-BABA-C3A7-DDF1C10D8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945881-31CE-69F7-99C1-109D8F89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47C9F-FBD8-6E92-032C-F1D2EFFF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C6D4B-6460-2AE6-AA0F-AAF715DB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B37C-30D1-DAB8-D4FE-D0453276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B34C4-D2A2-4624-00BA-D138CD1C5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3251F-C4B1-CC89-ED58-CDAB67409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6763-93A4-4B61-BE90-53C4D026947E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5F4BA-9805-7A04-8154-0F8C1F5CE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C22C9-9FF4-F365-95BF-E1E7F996D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AD47-C675-4C93-9913-362919A2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sp.e-zab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7DCF69-5382-47E5-9EF4-AF97BC86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27" y="2"/>
            <a:ext cx="3546771" cy="3582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E6DB8-6671-4E06-9D48-B0F0ACEBA484}"/>
              </a:ext>
            </a:extLst>
          </p:cNvPr>
          <p:cNvSpPr txBox="1"/>
          <p:nvPr/>
        </p:nvSpPr>
        <p:spPr>
          <a:xfrm>
            <a:off x="382954" y="628537"/>
            <a:ext cx="9243087" cy="40626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802B6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ОТЧЕТ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802B6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A66E96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A66E96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Контрольно-счетной палаты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A66E96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Забайкальского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>
                <a:solidFill>
                  <a:srgbClr val="A66E9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A66E96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 2025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9925C-30EB-4FBA-BE09-EF5FD310AE51}"/>
              </a:ext>
            </a:extLst>
          </p:cNvPr>
          <p:cNvSpPr txBox="1"/>
          <p:nvPr/>
        </p:nvSpPr>
        <p:spPr>
          <a:xfrm>
            <a:off x="6803470" y="5257666"/>
            <a:ext cx="496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</a:t>
            </a:r>
          </a:p>
          <a:p>
            <a:pPr algn="r"/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Дмитрий Анатольевич Семенов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586A4-C7DA-440B-AFD4-B273B67C5C30}"/>
              </a:ext>
            </a:extLst>
          </p:cNvPr>
          <p:cNvSpPr txBox="1"/>
          <p:nvPr/>
        </p:nvSpPr>
        <p:spPr>
          <a:xfrm>
            <a:off x="4664528" y="6111477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Чита, 2026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6ACDB9-1613-4FA4-B641-EA8F7B94C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00" y="139740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44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43" y="141859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390F-4D51-455A-8C68-B6C033AA26D8}"/>
              </a:ext>
            </a:extLst>
          </p:cNvPr>
          <p:cNvSpPr txBox="1"/>
          <p:nvPr/>
        </p:nvSpPr>
        <p:spPr>
          <a:xfrm>
            <a:off x="2176570" y="5048572"/>
            <a:ext cx="6588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Электронная почта: </a:t>
            </a:r>
            <a:r>
              <a:rPr lang="en-US" sz="2400" u="sng" dirty="0">
                <a:solidFill>
                  <a:srgbClr val="7A3265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info@ksp</a:t>
            </a:r>
            <a:r>
              <a:rPr lang="ru-RU" sz="2400" u="sng" dirty="0">
                <a:solidFill>
                  <a:srgbClr val="7A3265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A3265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e-zab.ru</a:t>
            </a:r>
            <a:endParaRPr lang="ru-RU" sz="2400" u="sng" dirty="0">
              <a:solidFill>
                <a:srgbClr val="7A326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Официальный сайт: </a:t>
            </a:r>
            <a:r>
              <a:rPr lang="en-US" sz="2400" u="sng" dirty="0">
                <a:solidFill>
                  <a:srgbClr val="7A3265"/>
                </a:solidFill>
                <a:latin typeface="Arial Black" panose="020B0A04020102020204" pitchFamily="34" charset="0"/>
              </a:rPr>
              <a:t>https://ksp.75.ru/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2E069-DC23-4B4A-9A04-2384D3AB1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7" y="1783556"/>
            <a:ext cx="2248249" cy="2176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F3146-6530-4998-A642-0E5AE70FB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3" y="1772622"/>
            <a:ext cx="2248249" cy="21515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шаблон, круг, Красочность&#10;&#10;AI-generated content may be incorrect.">
            <a:extLst>
              <a:ext uri="{FF2B5EF4-FFF2-40B4-BE49-F238E27FC236}">
                <a16:creationId xmlns:a16="http://schemas.microsoft.com/office/drawing/2014/main" id="{B83A97BE-DA83-5462-5DB1-63671830C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1" y="1927104"/>
            <a:ext cx="1997114" cy="199711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71972D-229F-4AF9-8C83-E783AA56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9" y="141859"/>
            <a:ext cx="9101504" cy="6494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СЕТИ </a:t>
            </a:r>
          </a:p>
        </p:txBody>
      </p:sp>
    </p:spTree>
    <p:extLst>
      <p:ext uri="{BB962C8B-B14F-4D97-AF65-F5344CB8AC3E}">
        <p14:creationId xmlns:p14="http://schemas.microsoft.com/office/powerpoint/2010/main" val="321253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94" y="141860"/>
            <a:ext cx="9752141" cy="6494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>
            <a:normAutofit fontScale="90000"/>
          </a:bodyPr>
          <a:lstStyle/>
          <a:p>
            <a:r>
              <a:rPr lang="ru-RU" sz="44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24" name="Текст 10"/>
          <p:cNvSpPr txBox="1">
            <a:spLocks/>
          </p:cNvSpPr>
          <p:nvPr/>
        </p:nvSpPr>
        <p:spPr>
          <a:xfrm>
            <a:off x="669257" y="6168044"/>
            <a:ext cx="3932237" cy="34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CDFFCC-5154-4924-ABA8-44BDAA5AF2DB}"/>
              </a:ext>
            </a:extLst>
          </p:cNvPr>
          <p:cNvSpPr/>
          <p:nvPr/>
        </p:nvSpPr>
        <p:spPr>
          <a:xfrm>
            <a:off x="321440" y="1105277"/>
            <a:ext cx="4848837" cy="863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4DA389-C1BB-4AF2-963E-D8B8CC1AACB5}"/>
              </a:ext>
            </a:extLst>
          </p:cNvPr>
          <p:cNvSpPr/>
          <p:nvPr/>
        </p:nvSpPr>
        <p:spPr>
          <a:xfrm>
            <a:off x="5748953" y="1098734"/>
            <a:ext cx="5106109" cy="863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B461E-CE89-4458-B0D6-C6872AEEED41}"/>
              </a:ext>
            </a:extLst>
          </p:cNvPr>
          <p:cNvSpPr txBox="1"/>
          <p:nvPr/>
        </p:nvSpPr>
        <p:spPr>
          <a:xfrm>
            <a:off x="250553" y="1294378"/>
            <a:ext cx="4836486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Национальные цели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282A3-F7E6-4FAE-9783-BF3BA950C562}"/>
              </a:ext>
            </a:extLst>
          </p:cNvPr>
          <p:cNvSpPr txBox="1"/>
          <p:nvPr/>
        </p:nvSpPr>
        <p:spPr>
          <a:xfrm>
            <a:off x="5942283" y="2098614"/>
            <a:ext cx="5515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оплаты труда работников социальной сферы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Поддержка малого и среднего предпринимательства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Благоустройство общественных территорий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недвижимого имущества, находящегося в государственной собственности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Строительство и капитальный ремонт социальных объектов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транспортной системы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Исполнение концессионных соглашений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776BA-8CEA-498F-9E66-E100F8CD076E}"/>
              </a:ext>
            </a:extLst>
          </p:cNvPr>
          <p:cNvSpPr txBox="1"/>
          <p:nvPr/>
        </p:nvSpPr>
        <p:spPr>
          <a:xfrm>
            <a:off x="175753" y="2066651"/>
            <a:ext cx="5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Комфортная и безопасная среда для жизни»  </a:t>
            </a:r>
          </a:p>
          <a:p>
            <a:endParaRPr lang="ru-RU" b="1" dirty="0">
              <a:solidFill>
                <a:srgbClr val="7A3265"/>
              </a:solidFill>
            </a:endParaRPr>
          </a:p>
          <a:p>
            <a:endParaRPr lang="ru-RU" b="1" dirty="0">
              <a:solidFill>
                <a:srgbClr val="7A32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«Экологическое благополучие» </a:t>
            </a:r>
          </a:p>
          <a:p>
            <a:endParaRPr lang="ru-RU" b="1" dirty="0">
              <a:solidFill>
                <a:srgbClr val="7A3265"/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«Сохранение населения, укрепление здоровья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повышение благополучия людей, поддержка семьи»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DB3074-2F75-4ED4-8FBD-AE447A3EAEA0}"/>
              </a:ext>
            </a:extLst>
          </p:cNvPr>
          <p:cNvSpPr/>
          <p:nvPr/>
        </p:nvSpPr>
        <p:spPr>
          <a:xfrm>
            <a:off x="321440" y="2485978"/>
            <a:ext cx="1779364" cy="369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5FAA-E877-459D-B8FE-4A41A3A25933}"/>
              </a:ext>
            </a:extLst>
          </p:cNvPr>
          <p:cNvSpPr txBox="1"/>
          <p:nvPr/>
        </p:nvSpPr>
        <p:spPr>
          <a:xfrm>
            <a:off x="394888" y="247615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A3265"/>
                </a:solidFill>
              </a:rPr>
              <a:t>3 мероприятия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FBFDD6-044F-4309-99E1-30A83C66A55C}"/>
              </a:ext>
            </a:extLst>
          </p:cNvPr>
          <p:cNvSpPr/>
          <p:nvPr/>
        </p:nvSpPr>
        <p:spPr>
          <a:xfrm>
            <a:off x="321440" y="3259217"/>
            <a:ext cx="1792188" cy="369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527C0E-3BFA-45DC-9377-57C86CB3823D}"/>
              </a:ext>
            </a:extLst>
          </p:cNvPr>
          <p:cNvSpPr txBox="1"/>
          <p:nvPr/>
        </p:nvSpPr>
        <p:spPr>
          <a:xfrm>
            <a:off x="388476" y="3268760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A3265"/>
                </a:solidFill>
              </a:rPr>
              <a:t>5 мероприятий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5B257D-7D28-4398-82BF-E4A553A39FB9}"/>
              </a:ext>
            </a:extLst>
          </p:cNvPr>
          <p:cNvSpPr/>
          <p:nvPr/>
        </p:nvSpPr>
        <p:spPr>
          <a:xfrm>
            <a:off x="321440" y="4651974"/>
            <a:ext cx="1792188" cy="369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A3265"/>
                </a:solidFill>
              </a:rPr>
              <a:t>5 мероприятий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3B8C8-94A0-4CDA-89AD-06736E894DC1}"/>
              </a:ext>
            </a:extLst>
          </p:cNvPr>
          <p:cNvSpPr txBox="1"/>
          <p:nvPr/>
        </p:nvSpPr>
        <p:spPr>
          <a:xfrm>
            <a:off x="158571" y="5065425"/>
            <a:ext cx="6354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«Сохранение населения, укрепление здоровья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повышение благополучия людей, поддержка семьи»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616495-F02E-47E4-A584-19070076C7FF}"/>
              </a:ext>
            </a:extLst>
          </p:cNvPr>
          <p:cNvSpPr/>
          <p:nvPr/>
        </p:nvSpPr>
        <p:spPr>
          <a:xfrm>
            <a:off x="321440" y="5763510"/>
            <a:ext cx="1792188" cy="369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A3265"/>
                </a:solidFill>
              </a:rPr>
              <a:t>7 мероприятий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76205-E8B2-4D0D-98FF-9D37781550BC}"/>
              </a:ext>
            </a:extLst>
          </p:cNvPr>
          <p:cNvSpPr txBox="1"/>
          <p:nvPr/>
        </p:nvSpPr>
        <p:spPr>
          <a:xfrm>
            <a:off x="5883764" y="1294377"/>
            <a:ext cx="4836486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Ключевые сферы</a:t>
            </a:r>
          </a:p>
        </p:txBody>
      </p:sp>
    </p:spTree>
    <p:extLst>
      <p:ext uri="{BB962C8B-B14F-4D97-AF65-F5344CB8AC3E}">
        <p14:creationId xmlns:p14="http://schemas.microsoft.com/office/powerpoint/2010/main" val="5314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24" name="Текст 10"/>
          <p:cNvSpPr txBox="1">
            <a:spLocks/>
          </p:cNvSpPr>
          <p:nvPr/>
        </p:nvSpPr>
        <p:spPr>
          <a:xfrm>
            <a:off x="669257" y="6168044"/>
            <a:ext cx="3932237" cy="34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BAD434-7926-4AD1-B7AB-582283156059}"/>
              </a:ext>
            </a:extLst>
          </p:cNvPr>
          <p:cNvSpPr/>
          <p:nvPr/>
        </p:nvSpPr>
        <p:spPr>
          <a:xfrm>
            <a:off x="4011952" y="1072512"/>
            <a:ext cx="352129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2000" b="1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76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МЕРОПРИЯТИЙ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25A45-DA67-4FA0-8626-678661ACBFEB}"/>
              </a:ext>
            </a:extLst>
          </p:cNvPr>
          <p:cNvSpPr/>
          <p:nvPr/>
        </p:nvSpPr>
        <p:spPr>
          <a:xfrm>
            <a:off x="935182" y="1789909"/>
            <a:ext cx="3076770" cy="693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контрольных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AFC7C3A-4281-433D-B231-C1E7E1BEE384}"/>
              </a:ext>
            </a:extLst>
          </p:cNvPr>
          <p:cNvSpPr/>
          <p:nvPr/>
        </p:nvSpPr>
        <p:spPr>
          <a:xfrm>
            <a:off x="4234216" y="1768824"/>
            <a:ext cx="3076770" cy="714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2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экспертно-аналитических</a:t>
            </a: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6731097-E6EB-4B3D-97AB-DCB0DBED03DD}"/>
              </a:ext>
            </a:extLst>
          </p:cNvPr>
          <p:cNvSpPr/>
          <p:nvPr/>
        </p:nvSpPr>
        <p:spPr>
          <a:xfrm>
            <a:off x="7533250" y="1843226"/>
            <a:ext cx="3076771" cy="714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2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113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экспертиз проектов</a:t>
            </a: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8728EEB-570C-4083-A9C2-5A719222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95" y="161997"/>
            <a:ext cx="9778773" cy="6156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>
            <a:normAutofit fontScale="90000"/>
          </a:bodyPr>
          <a:lstStyle/>
          <a:p>
            <a:r>
              <a:rPr lang="ru-RU" sz="44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РЕЗУЛЬТАТЫ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75C97EB-7154-4C63-8512-0BAEA30A9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526389"/>
              </p:ext>
            </p:extLst>
          </p:nvPr>
        </p:nvGraphicFramePr>
        <p:xfrm>
          <a:off x="492202" y="2829410"/>
          <a:ext cx="5150061" cy="360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F43E6F38-D15E-4FCA-AD70-95A558595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206336"/>
              </p:ext>
            </p:extLst>
          </p:nvPr>
        </p:nvGraphicFramePr>
        <p:xfrm>
          <a:off x="6172200" y="2829576"/>
          <a:ext cx="4998027" cy="360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650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24" name="Текст 10"/>
          <p:cNvSpPr txBox="1">
            <a:spLocks/>
          </p:cNvSpPr>
          <p:nvPr/>
        </p:nvSpPr>
        <p:spPr>
          <a:xfrm>
            <a:off x="669257" y="6168044"/>
            <a:ext cx="3932237" cy="34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EBD085-D878-4871-BA92-C0A5E9F86BC1}"/>
              </a:ext>
            </a:extLst>
          </p:cNvPr>
          <p:cNvSpPr/>
          <p:nvPr/>
        </p:nvSpPr>
        <p:spPr>
          <a:xfrm>
            <a:off x="819788" y="1384015"/>
            <a:ext cx="9798341" cy="990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946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нарушений и недостатков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сумму </a:t>
            </a:r>
            <a:r>
              <a:rPr lang="ru-RU" sz="24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5,1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921E4-2B1B-4524-8309-F380DBE44DF0}"/>
              </a:ext>
            </a:extLst>
          </p:cNvPr>
          <p:cNvSpPr txBox="1"/>
          <p:nvPr/>
        </p:nvSpPr>
        <p:spPr>
          <a:xfrm>
            <a:off x="173094" y="2599026"/>
            <a:ext cx="11596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A326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34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нарушения бухгалтерского учета, отчетности и кассовых операций – </a:t>
            </a:r>
            <a:r>
              <a:rPr lang="ru-RU" b="1" dirty="0">
                <a:solidFill>
                  <a:srgbClr val="7537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3,4 млрд рублей</a:t>
            </a:r>
          </a:p>
          <a:p>
            <a:pPr algn="ctr"/>
            <a:r>
              <a:rPr lang="ru-RU" sz="2400" b="1" dirty="0">
                <a:solidFill>
                  <a:srgbClr val="7A32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185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нарушений при осуществлении государственных закупок – </a:t>
            </a:r>
            <a:r>
              <a:rPr lang="ru-RU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0,9 млрд рублей</a:t>
            </a:r>
          </a:p>
          <a:p>
            <a:pPr algn="ctr"/>
            <a:r>
              <a:rPr lang="ru-RU" sz="2400" b="1" dirty="0">
                <a:solidFill>
                  <a:srgbClr val="7A326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58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случаев неэффективного использование средств и ресурсов – </a:t>
            </a:r>
            <a:r>
              <a:rPr lang="ru-RU" b="1" dirty="0">
                <a:solidFill>
                  <a:srgbClr val="7537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0,4 млрд рублей</a:t>
            </a:r>
          </a:p>
          <a:p>
            <a:pPr algn="ctr"/>
            <a:r>
              <a:rPr lang="ru-RU" sz="2400" b="1" dirty="0">
                <a:solidFill>
                  <a:srgbClr val="7A326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427</a:t>
            </a:r>
            <a:r>
              <a:rPr lang="ru-RU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арушения в сфере управления и распоряжения имуществом – </a:t>
            </a:r>
            <a:r>
              <a:rPr lang="ru-RU" b="1" dirty="0">
                <a:solidFill>
                  <a:srgbClr val="7537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0,2 млрд рублей</a:t>
            </a:r>
            <a:endParaRPr lang="ru-RU" b="1" dirty="0">
              <a:solidFill>
                <a:srgbClr val="7537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7A326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222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Нарушения в ходе исполнения бюджета – </a:t>
            </a:r>
            <a:r>
              <a:rPr lang="ru-RU" b="1" dirty="0">
                <a:solidFill>
                  <a:srgbClr val="7537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0,2 млрд рублей</a:t>
            </a:r>
            <a:endParaRPr lang="ru-RU" b="1" dirty="0">
              <a:solidFill>
                <a:srgbClr val="7537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D41971-5BD6-47BB-BEF4-54610AF658A5}"/>
              </a:ext>
            </a:extLst>
          </p:cNvPr>
          <p:cNvSpPr/>
          <p:nvPr/>
        </p:nvSpPr>
        <p:spPr>
          <a:xfrm>
            <a:off x="4712311" y="4762281"/>
            <a:ext cx="1826256" cy="34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Причины</a:t>
            </a:r>
            <a:endParaRPr lang="en-US" sz="2400" b="1" dirty="0">
              <a:solidFill>
                <a:srgbClr val="7537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7BEDC-AEC5-4629-B8D1-C3E7BF9AF6CD}"/>
              </a:ext>
            </a:extLst>
          </p:cNvPr>
          <p:cNvSpPr txBox="1"/>
          <p:nvPr/>
        </p:nvSpPr>
        <p:spPr>
          <a:xfrm>
            <a:off x="284866" y="5252241"/>
            <a:ext cx="5726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Недостатки нормативного правового регулирования;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Недостатки при планировании бюджетных ассигнований;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Низкое качество формирования проектов и программ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подготовительном этапе;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FBAB9-AAA9-465E-A66B-6D6406F0CB96}"/>
              </a:ext>
            </a:extLst>
          </p:cNvPr>
          <p:cNvSpPr txBox="1"/>
          <p:nvPr/>
        </p:nvSpPr>
        <p:spPr>
          <a:xfrm>
            <a:off x="6220579" y="5252241"/>
            <a:ext cx="4911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Неоперативность принятия решений;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 межведомственного взаимодействия;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Низкое качество внутреннего контроля.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1261FB-87E2-4AD4-B193-0E88D7FB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95" y="161997"/>
            <a:ext cx="9798341" cy="6127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>
            <a:normAutofit fontScale="90000"/>
          </a:bodyPr>
          <a:lstStyle/>
          <a:p>
            <a:r>
              <a:rPr lang="ru-RU" sz="44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8878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95" y="141860"/>
            <a:ext cx="10162142" cy="6494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ЭКОНОМИЧЕСКИЙ ЭФФЕКТ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6338B4-6ADB-45DC-B4A0-29CC4F6FBB44}"/>
              </a:ext>
            </a:extLst>
          </p:cNvPr>
          <p:cNvSpPr/>
          <p:nvPr/>
        </p:nvSpPr>
        <p:spPr>
          <a:xfrm>
            <a:off x="754073" y="5794011"/>
            <a:ext cx="10587176" cy="740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E9E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НАПРАВЛЕНО</a:t>
            </a:r>
            <a:r>
              <a:rPr lang="ru-RU" sz="16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95,</a:t>
            </a:r>
            <a:r>
              <a:rPr lang="ru-RU" sz="16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ВЫПОЛНЕНО </a:t>
            </a:r>
            <a:r>
              <a:rPr lang="ru-RU" sz="24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0E87-BD18-4F2C-8B0E-C6E3A5F872A6}"/>
              </a:ext>
            </a:extLst>
          </p:cNvPr>
          <p:cNvSpPr txBox="1"/>
          <p:nvPr/>
        </p:nvSpPr>
        <p:spPr>
          <a:xfrm>
            <a:off x="5561474" y="1428351"/>
            <a:ext cx="5779775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средств в бюджеты всех уровней;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A3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на учет государственного имущества;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невыполненных работ подрядными организациями;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A3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бухгалтерские документы и бюджетную отчетность.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7A5D715-2112-4F30-A7DC-71AB5286A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288331"/>
              </p:ext>
            </p:extLst>
          </p:nvPr>
        </p:nvGraphicFramePr>
        <p:xfrm>
          <a:off x="610826" y="1155583"/>
          <a:ext cx="5075339" cy="454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5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DA5B049-BBE4-43CA-9558-80AED97C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53" y="2487083"/>
            <a:ext cx="4456299" cy="34508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F29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Административное производство</a:t>
            </a:r>
            <a:br>
              <a:rPr lang="ru-RU" sz="2400" b="1" dirty="0">
                <a:solidFill>
                  <a:srgbClr val="7F2967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b="1" dirty="0">
              <a:solidFill>
                <a:srgbClr val="7F296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45DCEEB-32F2-4258-B3BA-D3E81B2C1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34011"/>
              </p:ext>
            </p:extLst>
          </p:nvPr>
        </p:nvGraphicFramePr>
        <p:xfrm>
          <a:off x="400571" y="2374859"/>
          <a:ext cx="5061018" cy="45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36E15FD-8A9C-4B39-9752-E1C2D997072A}"/>
              </a:ext>
            </a:extLst>
          </p:cNvPr>
          <p:cNvSpPr txBox="1">
            <a:spLocks/>
          </p:cNvSpPr>
          <p:nvPr/>
        </p:nvSpPr>
        <p:spPr>
          <a:xfrm>
            <a:off x="6074426" y="1837602"/>
            <a:ext cx="4805084" cy="6494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7F29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в проверках  прокуратуры</a:t>
            </a:r>
            <a:endParaRPr lang="ru-RU" sz="2400" b="1" dirty="0">
              <a:solidFill>
                <a:srgbClr val="7F296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F9BE956-A8E5-4C04-9F6C-EC7FEDE50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107688"/>
              </p:ext>
            </p:extLst>
          </p:nvPr>
        </p:nvGraphicFramePr>
        <p:xfrm>
          <a:off x="5461590" y="3138055"/>
          <a:ext cx="6030756" cy="323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417932A-4992-48B0-AE48-D953271815A8}"/>
              </a:ext>
            </a:extLst>
          </p:cNvPr>
          <p:cNvSpPr txBox="1">
            <a:spLocks/>
          </p:cNvSpPr>
          <p:nvPr/>
        </p:nvSpPr>
        <p:spPr>
          <a:xfrm>
            <a:off x="173095" y="141860"/>
            <a:ext cx="10162142" cy="6494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РЕЗУЛЬТАТЫ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177922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95" y="141858"/>
            <a:ext cx="9769895" cy="6494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АНАЛИТИЧЕСКАЯ ДЕЯТЕЛЬНОСТЬ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57" y="204696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5B3CFA-2F55-4729-88DC-0FDC917C0D86}"/>
              </a:ext>
            </a:extLst>
          </p:cNvPr>
          <p:cNvSpPr/>
          <p:nvPr/>
        </p:nvSpPr>
        <p:spPr>
          <a:xfrm>
            <a:off x="2139191" y="3104259"/>
            <a:ext cx="7222197" cy="64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537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ТИПОВЫЕ НЕДОСТАТКИ И НАРУШЕНИЯ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BE850D3-9FD6-48F6-A3F5-D9D6B049FE4C}"/>
              </a:ext>
            </a:extLst>
          </p:cNvPr>
          <p:cNvSpPr/>
          <p:nvPr/>
        </p:nvSpPr>
        <p:spPr>
          <a:xfrm>
            <a:off x="679852" y="1415177"/>
            <a:ext cx="4469451" cy="1462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4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ЭКСПЕРТНО-АНАЛИТИЧЕСКИХ</a:t>
            </a: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1ACF2C-0360-43DA-8DEB-86CBABC660A0}"/>
              </a:ext>
            </a:extLst>
          </p:cNvPr>
          <p:cNvSpPr/>
          <p:nvPr/>
        </p:nvSpPr>
        <p:spPr>
          <a:xfrm>
            <a:off x="5750289" y="1415176"/>
            <a:ext cx="4726517" cy="1462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4000" b="1" dirty="0">
                <a:solidFill>
                  <a:srgbClr val="6F1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113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ЭКСПЕРТИЗ ПРОЕКТОВ НПА</a:t>
            </a: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8DC03-3E53-476F-A633-E6DDF45F4435}"/>
              </a:ext>
            </a:extLst>
          </p:cNvPr>
          <p:cNvSpPr txBox="1"/>
          <p:nvPr/>
        </p:nvSpPr>
        <p:spPr>
          <a:xfrm>
            <a:off x="2139190" y="4013201"/>
            <a:ext cx="7222197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НЕОТРАЖЕНИЕ ИСТОЧНИКОВ ФИНАНСИРОВАНИЯ И ПОРЯДКА ИСПОЛНЕНИЯ ВИДОВ РАСХОДНЫХ ОБЯЗАТЕЛЬСТВ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ДЕТАЛИЗИРОВАННЫХ РАСЧЕТОВ В ФЭО </a:t>
            </a:r>
          </a:p>
        </p:txBody>
      </p:sp>
    </p:spTree>
    <p:extLst>
      <p:ext uri="{BB962C8B-B14F-4D97-AF65-F5344CB8AC3E}">
        <p14:creationId xmlns:p14="http://schemas.microsoft.com/office/powerpoint/2010/main" val="276844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3" y="141859"/>
            <a:ext cx="9664533" cy="6494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43" y="141859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11209-3DFC-4050-9FD1-35521C28E2D0}"/>
              </a:ext>
            </a:extLst>
          </p:cNvPr>
          <p:cNvSpPr txBox="1"/>
          <p:nvPr/>
        </p:nvSpPr>
        <p:spPr>
          <a:xfrm>
            <a:off x="175752" y="2357455"/>
            <a:ext cx="53833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совместном со Счетной палатой РФ контрольном мероприятии «Аудит реализации мер, направленных на предотвращение и ликвидацию ЧС природного характера». </a:t>
            </a:r>
            <a:endParaRPr lang="ru-RU" b="1" dirty="0">
              <a:solidFill>
                <a:srgbClr val="7A326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A66E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7A3265"/>
                </a:solidFill>
              </a:rPr>
              <a:t>1 место среди КСО в ДФО и 6 место среди КСО РФ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итогам конкурса «Лучший финансовый контролер РФ» («Обеспечение жилыми помещениями детей-сирот, и детей, оставшихся без попечения родителей» 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пилотном проекте по рейтингованию деятельности КСО РФ. </a:t>
            </a:r>
            <a:endParaRPr lang="ru-RU" b="1" dirty="0">
              <a:solidFill>
                <a:srgbClr val="7A3265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5FDDE9-0DC3-4A65-A385-917787E67BA6}"/>
              </a:ext>
            </a:extLst>
          </p:cNvPr>
          <p:cNvSpPr/>
          <p:nvPr/>
        </p:nvSpPr>
        <p:spPr>
          <a:xfrm>
            <a:off x="355122" y="1073750"/>
            <a:ext cx="5024641" cy="1146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5DE7B4-4E50-4101-AB67-D0A6A3C197D9}"/>
              </a:ext>
            </a:extLst>
          </p:cNvPr>
          <p:cNvSpPr/>
          <p:nvPr/>
        </p:nvSpPr>
        <p:spPr>
          <a:xfrm>
            <a:off x="6049700" y="1051180"/>
            <a:ext cx="4816128" cy="1146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  <a:p>
            <a:pPr algn="ctr"/>
            <a:r>
              <a:rPr lang="ru-RU" sz="4000" b="1" dirty="0">
                <a:solidFill>
                  <a:srgbClr val="6F1564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rgbClr val="6F156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91E74-840A-451B-A783-3D4EE891F236}"/>
              </a:ext>
            </a:extLst>
          </p:cNvPr>
          <p:cNvSpPr txBox="1"/>
          <p:nvPr/>
        </p:nvSpPr>
        <p:spPr>
          <a:xfrm>
            <a:off x="469250" y="1139371"/>
            <a:ext cx="453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 Счетной палатой РФ и КСО регионов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1BC9A-6A8A-4F80-AA99-242D00AB6C05}"/>
              </a:ext>
            </a:extLst>
          </p:cNvPr>
          <p:cNvSpPr txBox="1"/>
          <p:nvPr/>
        </p:nvSpPr>
        <p:spPr>
          <a:xfrm>
            <a:off x="6754031" y="1181062"/>
            <a:ext cx="322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МКСО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DC314-3A99-43EC-99BD-537790745DB8}"/>
              </a:ext>
            </a:extLst>
          </p:cNvPr>
          <p:cNvSpPr txBox="1"/>
          <p:nvPr/>
        </p:nvSpPr>
        <p:spPr>
          <a:xfrm>
            <a:off x="5899386" y="2430659"/>
            <a:ext cx="51167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Ежеквартальное проведение Совета МКСО Забайкальского края по наиболее актуальным темам в сфере контроля.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профессионализма сотрудников МКСО.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5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rot="10800000">
            <a:off x="9840286" y="-5"/>
            <a:ext cx="2351714" cy="2038530"/>
          </a:xfrm>
          <a:prstGeom prst="rtTriangle">
            <a:avLst/>
          </a:prstGeom>
          <a:solidFill>
            <a:srgbClr val="802B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3" y="141859"/>
            <a:ext cx="10162142" cy="6494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F296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ПЛАНЫ И ЗАДАЧИ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43" y="141859"/>
            <a:ext cx="990748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-235534" y="380052"/>
            <a:ext cx="649480" cy="173094"/>
          </a:xfrm>
          <a:prstGeom prst="round2SameRect">
            <a:avLst/>
          </a:prstGeom>
          <a:solidFill>
            <a:srgbClr val="7F29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9F11B4-7AA5-4EB0-90D7-1025F6B5F9FF}"/>
              </a:ext>
            </a:extLst>
          </p:cNvPr>
          <p:cNvSpPr/>
          <p:nvPr/>
        </p:nvSpPr>
        <p:spPr>
          <a:xfrm>
            <a:off x="243211" y="929007"/>
            <a:ext cx="10558321" cy="649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Аудит выполнения национальных целей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AA96E-A262-4E6B-8BB2-817DBB9D6C44}"/>
              </a:ext>
            </a:extLst>
          </p:cNvPr>
          <p:cNvSpPr txBox="1"/>
          <p:nvPr/>
        </p:nvSpPr>
        <p:spPr>
          <a:xfrm>
            <a:off x="175753" y="1771292"/>
            <a:ext cx="1123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u="sng" dirty="0">
                <a:solidFill>
                  <a:srgbClr val="753766"/>
                </a:solidFill>
              </a:rPr>
              <a:t>«Экологическое благополучие»</a:t>
            </a:r>
            <a:r>
              <a:rPr lang="ru-RU" sz="2200" u="sng" dirty="0"/>
              <a:t> </a:t>
            </a:r>
            <a:r>
              <a:rPr lang="ru-RU" sz="2200" dirty="0"/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очистные сооружения в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п.Тарбагатай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строительство и реконструкция объектов питьевого водоснабжения;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u="sng" dirty="0">
                <a:solidFill>
                  <a:srgbClr val="753766"/>
                </a:solidFill>
              </a:rPr>
              <a:t>«Комфортная и безопасная среда для жизни» </a:t>
            </a:r>
            <a:r>
              <a:rPr lang="ru-RU" sz="2200" dirty="0"/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благоустройство «Сквера МЖК»; переселение граждан из аварийного жилищного фонда; приведение в нормативное состояние автомобильных дорог; строительство, реконструкция и капитальный ремонт социальных объектов;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u="sng" dirty="0">
                <a:solidFill>
                  <a:srgbClr val="753766"/>
                </a:solidFill>
              </a:rPr>
              <a:t>«Сохранение населения, укрепление здоровья и повышение благополучия людей, поддержка семьи» </a:t>
            </a:r>
            <a:r>
              <a:rPr lang="ru-RU" sz="2200" dirty="0"/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питания в учреждениях для детей-сирот; установка «умных» спортивных площадок; бюджетные инвестиции в соответствии с концессионными соглашениями на создание спортивной инфраструктуры;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u="sng" dirty="0">
                <a:solidFill>
                  <a:srgbClr val="753766"/>
                </a:solidFill>
              </a:rPr>
              <a:t>«Устойчивая и динамичная экономика» </a:t>
            </a:r>
            <a:r>
              <a:rPr lang="ru-RU" sz="2200" dirty="0">
                <a:solidFill>
                  <a:srgbClr val="753766"/>
                </a:solidFill>
              </a:rPr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субсидии на развитие фермерских хозяйств и за добытых волков;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u="sng" dirty="0">
                <a:solidFill>
                  <a:srgbClr val="753766"/>
                </a:solidFill>
              </a:rPr>
              <a:t>«Технологическое лидерство»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аппаратно-программного комплекса «Безопасный город». </a:t>
            </a:r>
          </a:p>
        </p:txBody>
      </p:sp>
    </p:spTree>
    <p:extLst>
      <p:ext uri="{BB962C8B-B14F-4D97-AF65-F5344CB8AC3E}">
        <p14:creationId xmlns:p14="http://schemas.microsoft.com/office/powerpoint/2010/main" val="1520059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579</Words>
  <Application>Microsoft Office PowerPoint</Application>
  <PresentationFormat>Широкоэкранный</PresentationFormat>
  <Paragraphs>126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Verdana</vt:lpstr>
      <vt:lpstr>Wingdings</vt:lpstr>
      <vt:lpstr>Тема Office</vt:lpstr>
      <vt:lpstr>Презентация PowerPoint</vt:lpstr>
      <vt:lpstr>ПРИОРИТЕТЫ</vt:lpstr>
      <vt:lpstr>ОСНОВНЫЕ РЕЗУЛЬТАТЫ</vt:lpstr>
      <vt:lpstr>ОСНОВНЫЕ РЕЗУЛЬТАТЫ</vt:lpstr>
      <vt:lpstr>ЭКОНОМИЧЕСКИЙ ЭФФЕКТ</vt:lpstr>
      <vt:lpstr>Административное производство </vt:lpstr>
      <vt:lpstr>АНАЛИТИЧЕСКАЯ ДЕЯТЕЛЬНОСТЬ </vt:lpstr>
      <vt:lpstr>КЛЮЧЕВЫЕ НАПРАВЛЕНИЯ</vt:lpstr>
      <vt:lpstr>ПЛАНЫ И ЗАДАЧИ </vt:lpstr>
      <vt:lpstr>СОЦИАЛЬНЫЕ СЕТИ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Викторовна Шемякина</dc:creator>
  <cp:lastModifiedBy>Фролова Анна Евгеньевна</cp:lastModifiedBy>
  <cp:revision>354</cp:revision>
  <cp:lastPrinted>2026-04-21T07:39:06Z</cp:lastPrinted>
  <dcterms:created xsi:type="dcterms:W3CDTF">2024-01-31T05:49:59Z</dcterms:created>
  <dcterms:modified xsi:type="dcterms:W3CDTF">2026-04-22T01:43:01Z</dcterms:modified>
</cp:coreProperties>
</file>