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12"/>
  </p:notesMasterIdLst>
  <p:sldIdLst>
    <p:sldId id="285" r:id="rId2"/>
    <p:sldId id="284" r:id="rId3"/>
    <p:sldId id="286" r:id="rId4"/>
    <p:sldId id="287" r:id="rId5"/>
    <p:sldId id="290" r:id="rId6"/>
    <p:sldId id="292" r:id="rId7"/>
    <p:sldId id="293" r:id="rId8"/>
    <p:sldId id="296" r:id="rId9"/>
    <p:sldId id="294" r:id="rId10"/>
    <p:sldId id="29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Анастасия Викторовна Шемякина" initials="АВШ" lastIdx="1" clrIdx="0">
    <p:extLst>
      <p:ext uri="{19B8F6BF-5375-455C-9EA6-DF929625EA0E}">
        <p15:presenceInfo xmlns:p15="http://schemas.microsoft.com/office/powerpoint/2012/main" userId="S-1-5-21-2652936951-4293972441-1385579656-217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53766"/>
    <a:srgbClr val="F2E9EF"/>
    <a:srgbClr val="882B68"/>
    <a:srgbClr val="7A3265"/>
    <a:srgbClr val="A66E96"/>
    <a:srgbClr val="802B68"/>
    <a:srgbClr val="53B9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86667" autoAdjust="0"/>
  </p:normalViewPr>
  <p:slideViewPr>
    <p:cSldViewPr snapToGrid="0">
      <p:cViewPr varScale="1">
        <p:scale>
          <a:sx n="114" d="100"/>
          <a:sy n="114" d="100"/>
        </p:scale>
        <p:origin x="41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E9962C-4A4D-4313-93AD-093DA9C33503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467347-3896-4A84-8A7C-9428EFE1E6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8894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467347-3896-4A84-8A7C-9428EFE1E6E3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81333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E42D8E-E277-5C2E-D321-71FA9FF677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50636B7-5FE0-6CA9-ED36-8A4A8928C9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61A6A46-DF4F-BCEC-B763-7BCBD1DF7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46763-93A4-4B61-BE90-53C4D026947E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198F2B5-1678-D8EC-83B8-D999DC587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CA20749-ABB9-083B-35F7-692301D52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4AD47-C675-4C93-9913-362919A273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6656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3C1E32-1E43-1635-BFDB-20C85B87B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34CD6CF-AB0F-36B2-DD39-A0EDD90AAA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D81A349-1720-FBA0-2FC1-9AAD63B95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46763-93A4-4B61-BE90-53C4D026947E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21401A3-A5CA-E5D1-7B5E-FFED99AB1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CF22AB9-9C47-2D49-2918-95CFB5A1E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4AD47-C675-4C93-9913-362919A273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479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DBD8814B-47F6-B567-5E09-EBBF3C9CB1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BDDC52E-CA8C-F79F-EFB2-B42C39094A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43B538F-332A-6582-E1C6-19118D028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46763-93A4-4B61-BE90-53C4D026947E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CD4A8F4-CE78-8646-AFCF-2A0A7B0E3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9C75C29-47E4-6524-82BD-F5CCD6384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4AD47-C675-4C93-9913-362919A273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778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DF3B8E-1E7E-860E-33C8-71F1E85C1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5A57190-6DBB-B5B4-264E-CBF86D5BC3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F4B7DA4-481D-69CA-FB45-C42FB6507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46763-93A4-4B61-BE90-53C4D026947E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AD1EAE8-A722-D034-2C3B-2EB436A1A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33315F3-5320-C306-3BA3-22F2A0106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4AD47-C675-4C93-9913-362919A273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1862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651889-9531-8DFD-1997-878BA2D674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C08B2D0-61AA-35AB-A816-3AC03ED7B8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CCCD971-7243-8A36-4EBE-E0B99BFB4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46763-93A4-4B61-BE90-53C4D026947E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0E3E0DC-8D2A-AE6D-1275-60C35B4EC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21CD911-F8F2-9F5C-0E53-32FF95AE2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4AD47-C675-4C93-9913-362919A273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9985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F46D6A-266B-80B6-6316-4D87C2C10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057B369-C749-EA52-9AE7-50F2539AA1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64D5ED8-B743-E3C6-67CB-053069706A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FCF925C-C4B8-2C77-DF87-8FC1D660C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46763-93A4-4B61-BE90-53C4D026947E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E29A7DF-29C8-A652-93DD-4F77B62EE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4094653-A2E1-4175-2EC9-A704E9EB1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4AD47-C675-4C93-9913-362919A273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918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BD9196-CC8E-AB0C-EB5B-CA0E0399A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BB32A62-6D6C-3B98-8A30-C319703969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7845B92-C9E0-DC7B-92B2-9036C209A2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26CACFD-7421-0886-474E-23FD04BBA8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697D37B-DA41-4C48-8A53-9FE34DDE3D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1EE6E17-7D87-E8AD-B89C-B8E50CE0A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46763-93A4-4B61-BE90-53C4D026947E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908600C-7EB1-A772-03A1-055328C69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4EBD4C8-1A77-E841-3397-A9FEB4D10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4AD47-C675-4C93-9913-362919A273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1379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FF13B0-735E-BDFF-B256-9FBB8081C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0BBEF54-4427-8C8A-D377-E303BF378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46763-93A4-4B61-BE90-53C4D026947E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8797CD1-2071-B0EF-3EEA-D6A868B39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47B8A83-BE16-67E1-3A6D-67EB3D18C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4AD47-C675-4C93-9913-362919A273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0601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19B9CBB-8A4E-50A3-BB4A-A445BFF35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46763-93A4-4B61-BE90-53C4D026947E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4118ACD2-7228-805D-3BBA-ADA5526BC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28112AF-5CDA-C862-E9A5-5ADD215D5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4AD47-C675-4C93-9913-362919A273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5229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878BE5-4A90-A15A-8024-7A816974B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74ACD51-40FB-8EE7-D70B-4B3DA65262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728236F-3ABA-3CE5-5230-584A86D22E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F5D8C10-E2ED-8D51-AE5A-5B12D12F7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46763-93A4-4B61-BE90-53C4D026947E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F05BC0B-9A7C-512E-6319-2ADB578B7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0142B95-E9BC-D2F6-91CF-B3A9FF055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4AD47-C675-4C93-9913-362919A273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5183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BA71AF-2B38-7141-3571-C87779325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F42FB9A-C4F4-72A5-D577-8381A0BAC2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510E052-D976-BABA-C3A7-DDF1C10D89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6945881-31CE-69F7-99C1-109D8F892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46763-93A4-4B61-BE90-53C4D026947E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5E47C9F-FBD8-6E92-032C-F1D2EFFF8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92C6D4B-6460-2AE6-AA0F-AAF715DBD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4AD47-C675-4C93-9913-362919A273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128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21B37C-30D1-DAB8-D4FE-D045327665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E1B34C4-D2A2-4624-00BA-D138CD1C55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AD3251F-C4B1-CC89-ED58-CDAB67409B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746763-93A4-4B61-BE90-53C4D026947E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4E5F4BA-9805-7A04-8154-0F8C1F5CE5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01C22C9-9FF4-F365-95BF-E1E7F996D5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14AD47-C675-4C93-9913-362919A273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7020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ksp.e-zab.ru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F67DCF69-5382-47E5-9EF4-AF97BC86F3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5227" y="2"/>
            <a:ext cx="3546771" cy="358209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6CE6DB8-6671-4E06-9D48-B0F0ACEBA484}"/>
              </a:ext>
            </a:extLst>
          </p:cNvPr>
          <p:cNvSpPr txBox="1"/>
          <p:nvPr/>
        </p:nvSpPr>
        <p:spPr>
          <a:xfrm>
            <a:off x="461753" y="474733"/>
            <a:ext cx="9243087" cy="4339650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6600" b="1" dirty="0">
                <a:solidFill>
                  <a:srgbClr val="802B68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ОТЧЕТ О ДЕЯТЕЛЬНОСТИ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A66E96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srgbClr val="A66E96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Контрольно-счетной палаты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srgbClr val="A66E96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Забайкальского края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600" b="1" dirty="0">
                <a:solidFill>
                  <a:srgbClr val="A66E9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з</a:t>
            </a: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srgbClr val="A66E96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а 2024 год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F49925C-30EB-4FBA-BE09-EF5FD310AE51}"/>
              </a:ext>
            </a:extLst>
          </p:cNvPr>
          <p:cNvSpPr txBox="1"/>
          <p:nvPr/>
        </p:nvSpPr>
        <p:spPr>
          <a:xfrm>
            <a:off x="6753137" y="4935171"/>
            <a:ext cx="49676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b="1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Председатель</a:t>
            </a:r>
          </a:p>
          <a:p>
            <a:pPr algn="r"/>
            <a:r>
              <a:rPr lang="ru-RU" sz="2000" b="1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Дмитрий Анатольевич Семенов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1A586A4-C7DA-440B-AFD4-B273B67C5C30}"/>
              </a:ext>
            </a:extLst>
          </p:cNvPr>
          <p:cNvSpPr txBox="1"/>
          <p:nvPr/>
        </p:nvSpPr>
        <p:spPr>
          <a:xfrm>
            <a:off x="4682696" y="6287762"/>
            <a:ext cx="16257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Чита, 2025</a:t>
            </a: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0A6ACDB9-1613-4FA4-B641-EA8F7B94CDB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4700" y="139740"/>
            <a:ext cx="990748" cy="990748"/>
          </a:xfrm>
          <a:prstGeom prst="ellipse">
            <a:avLst/>
          </a:prstGeom>
          <a:noFill/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644497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Прямоугольный треугольник 52"/>
          <p:cNvSpPr/>
          <p:nvPr/>
        </p:nvSpPr>
        <p:spPr>
          <a:xfrm rot="10800000">
            <a:off x="9840286" y="-5"/>
            <a:ext cx="2351714" cy="2038530"/>
          </a:xfrm>
          <a:prstGeom prst="rtTriangle">
            <a:avLst/>
          </a:prstGeom>
          <a:solidFill>
            <a:srgbClr val="802B68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2486" y="1687025"/>
            <a:ext cx="10971352" cy="649481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Autofit/>
          </a:bodyPr>
          <a:lstStyle/>
          <a:p>
            <a:pPr algn="ctr"/>
            <a:r>
              <a:rPr lang="ru-RU" sz="4800" b="1" dirty="0">
                <a:solidFill>
                  <a:srgbClr val="7537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БЛАГОДАРИМ ЗА ВНИМАНИЕ</a:t>
            </a:r>
            <a:r>
              <a:rPr lang="ru-RU" sz="4000" b="1" dirty="0">
                <a:solidFill>
                  <a:srgbClr val="7537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! 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E99F515-33ED-03A3-7A56-3C8FAA70A69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6143" y="141859"/>
            <a:ext cx="990748" cy="990748"/>
          </a:xfrm>
          <a:prstGeom prst="ellipse">
            <a:avLst/>
          </a:prstGeom>
          <a:noFill/>
          <a:ln>
            <a:noFill/>
          </a:ln>
          <a:effectLst/>
        </p:spPr>
      </p:pic>
      <p:sp>
        <p:nvSpPr>
          <p:cNvPr id="52" name="Прямоугольник с двумя скругленными соседними углами 51"/>
          <p:cNvSpPr/>
          <p:nvPr/>
        </p:nvSpPr>
        <p:spPr>
          <a:xfrm rot="5400000">
            <a:off x="-235534" y="380052"/>
            <a:ext cx="649480" cy="173094"/>
          </a:xfrm>
          <a:prstGeom prst="round2SameRect">
            <a:avLst/>
          </a:prstGeom>
          <a:solidFill>
            <a:srgbClr val="7F2967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647390F-4D51-455A-8C68-B6C033AA26D8}"/>
              </a:ext>
            </a:extLst>
          </p:cNvPr>
          <p:cNvSpPr txBox="1"/>
          <p:nvPr/>
        </p:nvSpPr>
        <p:spPr>
          <a:xfrm>
            <a:off x="2660868" y="5530472"/>
            <a:ext cx="613003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solidFill>
                  <a:srgbClr val="753766"/>
                </a:solidFill>
                <a:latin typeface="Arial Black" panose="020B0A040201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info@ksp</a:t>
            </a:r>
            <a:r>
              <a:rPr lang="ru-RU" sz="2400" dirty="0">
                <a:solidFill>
                  <a:srgbClr val="753766"/>
                </a:solidFill>
                <a:latin typeface="Arial Black" panose="020B0A040201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  <a:r>
              <a:rPr lang="en-US" sz="2400" dirty="0">
                <a:solidFill>
                  <a:srgbClr val="753766"/>
                </a:solidFill>
                <a:latin typeface="Arial Black" panose="020B0A040201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e-zab.ru</a:t>
            </a:r>
            <a:endParaRPr lang="en-US" sz="2400" dirty="0">
              <a:solidFill>
                <a:srgbClr val="753766"/>
              </a:solidFill>
              <a:latin typeface="Arial Black" panose="020B0A04020102020204" pitchFamily="34" charset="0"/>
            </a:endParaRPr>
          </a:p>
          <a:p>
            <a:pPr algn="ctr"/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Arial Black" panose="020B0A04020102020204" pitchFamily="34" charset="0"/>
              </a:rPr>
              <a:t>8(3022) 26 62 32</a:t>
            </a:r>
            <a:endParaRPr lang="ru-RU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A32E069-DC23-4B4A-9A04-2384D3AB15E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342" y="2615133"/>
            <a:ext cx="2248249" cy="217608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968F3146-6530-4998-A642-0E5AE70FBF5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1759" y="2615133"/>
            <a:ext cx="2248249" cy="2151596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855588B0-DEA4-4DF9-93CA-78A55529879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2547" y="2615133"/>
            <a:ext cx="2351713" cy="2176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2530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Прямоугольный треугольник 52"/>
          <p:cNvSpPr/>
          <p:nvPr/>
        </p:nvSpPr>
        <p:spPr>
          <a:xfrm rot="10800000">
            <a:off x="9840286" y="-5"/>
            <a:ext cx="2351714" cy="2038530"/>
          </a:xfrm>
          <a:prstGeom prst="rtTriangle">
            <a:avLst/>
          </a:prstGeom>
          <a:solidFill>
            <a:srgbClr val="802B68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3095" y="58711"/>
            <a:ext cx="10162142" cy="815776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anchor="ctr" anchorCtr="0">
            <a:normAutofit/>
          </a:bodyPr>
          <a:lstStyle/>
          <a:p>
            <a:r>
              <a:rPr lang="ru-RU" sz="2400" b="1" dirty="0">
                <a:solidFill>
                  <a:srgbClr val="7F2967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ОСНОВНЫЕ ИТОГИ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E99F515-33ED-03A3-7A56-3C8FAA70A69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8157" y="204696"/>
            <a:ext cx="990748" cy="990748"/>
          </a:xfrm>
          <a:prstGeom prst="ellipse">
            <a:avLst/>
          </a:prstGeom>
          <a:noFill/>
          <a:ln>
            <a:noFill/>
          </a:ln>
          <a:effectLst/>
        </p:spPr>
      </p:pic>
      <p:sp>
        <p:nvSpPr>
          <p:cNvPr id="24" name="Текст 10"/>
          <p:cNvSpPr txBox="1">
            <a:spLocks/>
          </p:cNvSpPr>
          <p:nvPr/>
        </p:nvSpPr>
        <p:spPr>
          <a:xfrm>
            <a:off x="669257" y="6168044"/>
            <a:ext cx="3932237" cy="3408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1800" dirty="0">
              <a:latin typeface="Century Gothic" panose="020B0502020202020204" pitchFamily="34" charset="0"/>
            </a:endParaRPr>
          </a:p>
        </p:txBody>
      </p:sp>
      <p:sp>
        <p:nvSpPr>
          <p:cNvPr id="52" name="Прямоугольник с двумя скругленными соседними углами 51"/>
          <p:cNvSpPr/>
          <p:nvPr/>
        </p:nvSpPr>
        <p:spPr>
          <a:xfrm rot="5400000">
            <a:off x="-235534" y="380052"/>
            <a:ext cx="649480" cy="173094"/>
          </a:xfrm>
          <a:prstGeom prst="round2SameRect">
            <a:avLst/>
          </a:prstGeom>
          <a:solidFill>
            <a:srgbClr val="7F2967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C66EAF8-5412-432E-84CB-C2B4FEF38B49}"/>
              </a:ext>
            </a:extLst>
          </p:cNvPr>
          <p:cNvSpPr txBox="1"/>
          <p:nvPr/>
        </p:nvSpPr>
        <p:spPr>
          <a:xfrm>
            <a:off x="250666" y="932865"/>
            <a:ext cx="10604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ВСЕ задачи на 2024 год ВЫПОЛНЕНЫ</a:t>
            </a:r>
            <a:endParaRPr lang="ru-RU" sz="2400" b="1" dirty="0">
              <a:solidFill>
                <a:schemeClr val="bg1">
                  <a:lumMod val="50000"/>
                </a:schemeClr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204291B-9E29-4BB3-AA07-E9A508AEB153}"/>
              </a:ext>
            </a:extLst>
          </p:cNvPr>
          <p:cNvSpPr txBox="1"/>
          <p:nvPr/>
        </p:nvSpPr>
        <p:spPr>
          <a:xfrm>
            <a:off x="2319557" y="1490734"/>
            <a:ext cx="62476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u="sng" dirty="0">
                <a:solidFill>
                  <a:srgbClr val="753766"/>
                </a:solidFill>
              </a:rPr>
              <a:t>Особое внимание уделено: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27CDFFCC-5154-4924-ABA8-44BDAA5AF2DB}"/>
              </a:ext>
            </a:extLst>
          </p:cNvPr>
          <p:cNvSpPr/>
          <p:nvPr/>
        </p:nvSpPr>
        <p:spPr>
          <a:xfrm>
            <a:off x="336057" y="2123590"/>
            <a:ext cx="5321742" cy="863997"/>
          </a:xfrm>
          <a:prstGeom prst="rect">
            <a:avLst/>
          </a:prstGeom>
          <a:solidFill>
            <a:srgbClr val="F2E9EF"/>
          </a:solidFill>
          <a:ln>
            <a:solidFill>
              <a:srgbClr val="F2E9EF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endParaRPr lang="ru-RU" b="1" dirty="0">
              <a:solidFill>
                <a:schemeClr val="bg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BC4DA389-C1BB-4AF2-963E-D8B8CC1AACB5}"/>
              </a:ext>
            </a:extLst>
          </p:cNvPr>
          <p:cNvSpPr/>
          <p:nvPr/>
        </p:nvSpPr>
        <p:spPr>
          <a:xfrm>
            <a:off x="6024785" y="2123590"/>
            <a:ext cx="5831158" cy="844348"/>
          </a:xfrm>
          <a:prstGeom prst="rect">
            <a:avLst/>
          </a:prstGeom>
          <a:solidFill>
            <a:srgbClr val="F2E9EF"/>
          </a:solidFill>
          <a:ln>
            <a:solidFill>
              <a:srgbClr val="F2E9EF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endParaRPr lang="ru-RU" b="1" dirty="0">
              <a:solidFill>
                <a:schemeClr val="bg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E5B461E-CE89-4458-B0D6-C6872AEEED41}"/>
              </a:ext>
            </a:extLst>
          </p:cNvPr>
          <p:cNvSpPr txBox="1"/>
          <p:nvPr/>
        </p:nvSpPr>
        <p:spPr>
          <a:xfrm>
            <a:off x="306299" y="2232422"/>
            <a:ext cx="5271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7A3265"/>
                </a:solidFill>
              </a:rPr>
              <a:t>Контролю за выполнением национальных целей</a:t>
            </a:r>
          </a:p>
          <a:p>
            <a:pPr algn="ctr"/>
            <a:r>
              <a:rPr lang="ru-RU" b="1" dirty="0">
                <a:solidFill>
                  <a:srgbClr val="7A3265"/>
                </a:solidFill>
              </a:rPr>
              <a:t>(«майские» Указы Президента России)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05282A3-F7E6-4FAE-9783-BF3BA950C562}"/>
              </a:ext>
            </a:extLst>
          </p:cNvPr>
          <p:cNvSpPr txBox="1"/>
          <p:nvPr/>
        </p:nvSpPr>
        <p:spPr>
          <a:xfrm>
            <a:off x="5897080" y="3224715"/>
            <a:ext cx="644304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b="1" dirty="0">
                <a:solidFill>
                  <a:schemeClr val="bg1">
                    <a:lumMod val="50000"/>
                  </a:schemeClr>
                </a:solidFill>
              </a:rPr>
              <a:t>Реализация региональных проектов, Плана ЦЭР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b="1" dirty="0">
                <a:solidFill>
                  <a:schemeClr val="bg1">
                    <a:lumMod val="50000"/>
                  </a:schemeClr>
                </a:solidFill>
              </a:rPr>
              <a:t>Развитие демографии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b="1" dirty="0">
                <a:solidFill>
                  <a:schemeClr val="bg1">
                    <a:lumMod val="50000"/>
                  </a:schemeClr>
                </a:solidFill>
              </a:rPr>
              <a:t>Культурная среда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b="1" dirty="0">
                <a:solidFill>
                  <a:schemeClr val="bg1">
                    <a:lumMod val="50000"/>
                  </a:schemeClr>
                </a:solidFill>
              </a:rPr>
              <a:t>Благоустройство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b="1" dirty="0">
                <a:solidFill>
                  <a:schemeClr val="bg1">
                    <a:lumMod val="50000"/>
                  </a:schemeClr>
                </a:solidFill>
              </a:rPr>
              <a:t>Экология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b="1" dirty="0">
                <a:solidFill>
                  <a:schemeClr val="bg1">
                    <a:lumMod val="50000"/>
                  </a:schemeClr>
                </a:solidFill>
              </a:rPr>
              <a:t>Здравоохранение, образование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b="1" dirty="0">
                <a:solidFill>
                  <a:schemeClr val="bg1">
                    <a:lumMod val="50000"/>
                  </a:schemeClr>
                </a:solidFill>
              </a:rPr>
              <a:t>Бюджетные инвестиции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b="1" dirty="0">
                <a:solidFill>
                  <a:schemeClr val="bg1">
                    <a:lumMod val="50000"/>
                  </a:schemeClr>
                </a:solidFill>
              </a:rPr>
              <a:t>Строительство и капитальный ремонт социальных объектов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b="1" dirty="0">
                <a:solidFill>
                  <a:schemeClr val="bg1">
                    <a:lumMod val="50000"/>
                  </a:schemeClr>
                </a:solidFill>
              </a:rPr>
              <a:t>Развитие транспортной системы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b="1" dirty="0">
                <a:solidFill>
                  <a:schemeClr val="bg1">
                    <a:lumMod val="50000"/>
                  </a:schemeClr>
                </a:solidFill>
              </a:rPr>
              <a:t>Исполнение концессионных соглашений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37776BA-8CEA-498F-9E66-E100F8CD076E}"/>
              </a:ext>
            </a:extLst>
          </p:cNvPr>
          <p:cNvSpPr txBox="1"/>
          <p:nvPr/>
        </p:nvSpPr>
        <p:spPr>
          <a:xfrm>
            <a:off x="306299" y="3224715"/>
            <a:ext cx="55156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600" b="1" dirty="0">
                <a:solidFill>
                  <a:schemeClr val="bg1">
                    <a:lumMod val="50000"/>
                  </a:schemeClr>
                </a:solidFill>
              </a:rPr>
              <a:t>«</a:t>
            </a:r>
            <a:r>
              <a:rPr lang="ru-RU" b="1" dirty="0">
                <a:solidFill>
                  <a:schemeClr val="bg1">
                    <a:lumMod val="50000"/>
                  </a:schemeClr>
                </a:solidFill>
              </a:rPr>
              <a:t>Комфортная и безопасная среда для жизни» - </a:t>
            </a:r>
          </a:p>
          <a:p>
            <a:endParaRPr lang="ru-RU" b="1" dirty="0">
              <a:solidFill>
                <a:srgbClr val="7A3265"/>
              </a:solidFill>
            </a:endParaRPr>
          </a:p>
          <a:p>
            <a:endParaRPr lang="ru-RU" b="1" dirty="0">
              <a:solidFill>
                <a:srgbClr val="7A3265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b="1" dirty="0">
                <a:solidFill>
                  <a:schemeClr val="bg1">
                    <a:lumMod val="50000"/>
                  </a:schemeClr>
                </a:solidFill>
              </a:rPr>
              <a:t>«Экологическое благополучие» - </a:t>
            </a:r>
          </a:p>
          <a:p>
            <a:endParaRPr lang="ru-RU" b="1" dirty="0">
              <a:solidFill>
                <a:srgbClr val="7A3265"/>
              </a:solidFill>
            </a:endParaRPr>
          </a:p>
          <a:p>
            <a:endParaRPr lang="ru-RU" b="1" dirty="0">
              <a:solidFill>
                <a:srgbClr val="7A3265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b="1" dirty="0">
                <a:solidFill>
                  <a:schemeClr val="bg1">
                    <a:lumMod val="50000"/>
                  </a:schemeClr>
                </a:solidFill>
              </a:rPr>
              <a:t>«Сохранение населения, укрепление здоровья </a:t>
            </a:r>
          </a:p>
          <a:p>
            <a:r>
              <a:rPr lang="ru-RU" b="1" dirty="0">
                <a:solidFill>
                  <a:schemeClr val="bg1">
                    <a:lumMod val="50000"/>
                  </a:schemeClr>
                </a:solidFill>
              </a:rPr>
              <a:t>и повышение благополучия людей, поддержка семьи» -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16FC4E4-9102-4874-A35B-02BE1F7EA18D}"/>
              </a:ext>
            </a:extLst>
          </p:cNvPr>
          <p:cNvSpPr txBox="1"/>
          <p:nvPr/>
        </p:nvSpPr>
        <p:spPr>
          <a:xfrm>
            <a:off x="6818712" y="2327401"/>
            <a:ext cx="41974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>
                <a:solidFill>
                  <a:srgbClr val="7A3265"/>
                </a:solidFill>
              </a:rPr>
              <a:t>Ключевым сферам экономики края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1CDB3074-2F75-4ED4-8FBD-AE447A3EAEA0}"/>
              </a:ext>
            </a:extLst>
          </p:cNvPr>
          <p:cNvSpPr/>
          <p:nvPr/>
        </p:nvSpPr>
        <p:spPr>
          <a:xfrm>
            <a:off x="1304717" y="3621920"/>
            <a:ext cx="3274464" cy="369331"/>
          </a:xfrm>
          <a:prstGeom prst="rect">
            <a:avLst/>
          </a:prstGeom>
          <a:solidFill>
            <a:srgbClr val="F2E9EF"/>
          </a:solidFill>
          <a:ln>
            <a:solidFill>
              <a:srgbClr val="F2E9EF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endParaRPr lang="ru-RU" b="1" dirty="0">
              <a:solidFill>
                <a:schemeClr val="bg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4865FAA-E877-459D-B8FE-4A41A3A25933}"/>
              </a:ext>
            </a:extLst>
          </p:cNvPr>
          <p:cNvSpPr txBox="1"/>
          <p:nvPr/>
        </p:nvSpPr>
        <p:spPr>
          <a:xfrm>
            <a:off x="2082579" y="3589356"/>
            <a:ext cx="1718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7A3265"/>
                </a:solidFill>
              </a:rPr>
              <a:t>7 мероприятий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CAFBFDD6-044F-4309-99E1-30A83C66A55C}"/>
              </a:ext>
            </a:extLst>
          </p:cNvPr>
          <p:cNvSpPr/>
          <p:nvPr/>
        </p:nvSpPr>
        <p:spPr>
          <a:xfrm>
            <a:off x="1304717" y="4471210"/>
            <a:ext cx="3274464" cy="369331"/>
          </a:xfrm>
          <a:prstGeom prst="rect">
            <a:avLst/>
          </a:prstGeom>
          <a:solidFill>
            <a:srgbClr val="F2E9EF"/>
          </a:solidFill>
          <a:ln>
            <a:solidFill>
              <a:srgbClr val="F2E9EF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endParaRPr lang="ru-RU" b="1" dirty="0">
              <a:solidFill>
                <a:schemeClr val="bg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1527C0E-3BFA-45DC-9377-57C86CB3823D}"/>
              </a:ext>
            </a:extLst>
          </p:cNvPr>
          <p:cNvSpPr txBox="1"/>
          <p:nvPr/>
        </p:nvSpPr>
        <p:spPr>
          <a:xfrm>
            <a:off x="2082579" y="4471210"/>
            <a:ext cx="1718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7A3265"/>
                </a:solidFill>
              </a:rPr>
              <a:t>5 мероприятий</a:t>
            </a: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C85B257D-7D28-4398-82BF-E4A553A39FB9}"/>
              </a:ext>
            </a:extLst>
          </p:cNvPr>
          <p:cNvSpPr/>
          <p:nvPr/>
        </p:nvSpPr>
        <p:spPr>
          <a:xfrm>
            <a:off x="1304717" y="5878833"/>
            <a:ext cx="3274464" cy="369331"/>
          </a:xfrm>
          <a:prstGeom prst="rect">
            <a:avLst/>
          </a:prstGeom>
          <a:solidFill>
            <a:srgbClr val="F2E9EF"/>
          </a:solidFill>
          <a:ln>
            <a:solidFill>
              <a:srgbClr val="F2E9EF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ru-RU" b="1" dirty="0">
                <a:solidFill>
                  <a:srgbClr val="7A3265"/>
                </a:solidFill>
              </a:rPr>
              <a:t>2 мероприятия</a:t>
            </a:r>
            <a:endParaRPr lang="ru-RU" b="1" dirty="0">
              <a:solidFill>
                <a:schemeClr val="bg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1489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Прямоугольный треугольник 52"/>
          <p:cNvSpPr/>
          <p:nvPr/>
        </p:nvSpPr>
        <p:spPr>
          <a:xfrm rot="10800000">
            <a:off x="9840286" y="-5"/>
            <a:ext cx="2351714" cy="2038530"/>
          </a:xfrm>
          <a:prstGeom prst="rtTriangle">
            <a:avLst/>
          </a:prstGeom>
          <a:solidFill>
            <a:srgbClr val="802B68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880" y="44143"/>
            <a:ext cx="10162142" cy="649481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7F2967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ОСНОВНЫЕ ИТОГИ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E99F515-33ED-03A3-7A56-3C8FAA70A69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8157" y="204696"/>
            <a:ext cx="990748" cy="990748"/>
          </a:xfrm>
          <a:prstGeom prst="ellipse">
            <a:avLst/>
          </a:prstGeom>
          <a:noFill/>
          <a:ln>
            <a:noFill/>
          </a:ln>
          <a:effectLst/>
        </p:spPr>
      </p:pic>
      <p:sp>
        <p:nvSpPr>
          <p:cNvPr id="24" name="Текст 10"/>
          <p:cNvSpPr txBox="1">
            <a:spLocks/>
          </p:cNvSpPr>
          <p:nvPr/>
        </p:nvSpPr>
        <p:spPr>
          <a:xfrm>
            <a:off x="669257" y="6168044"/>
            <a:ext cx="3932237" cy="3408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1800" dirty="0">
              <a:latin typeface="Century Gothic" panose="020B0502020202020204" pitchFamily="34" charset="0"/>
            </a:endParaRPr>
          </a:p>
        </p:txBody>
      </p:sp>
      <p:sp>
        <p:nvSpPr>
          <p:cNvPr id="52" name="Прямоугольник с двумя скругленными соседними углами 51"/>
          <p:cNvSpPr/>
          <p:nvPr/>
        </p:nvSpPr>
        <p:spPr>
          <a:xfrm rot="5400000">
            <a:off x="-235534" y="380052"/>
            <a:ext cx="649480" cy="173094"/>
          </a:xfrm>
          <a:prstGeom prst="round2SameRect">
            <a:avLst/>
          </a:prstGeom>
          <a:solidFill>
            <a:srgbClr val="7F2967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2ABAD434-7926-4AD1-B7AB-582283156059}"/>
              </a:ext>
            </a:extLst>
          </p:cNvPr>
          <p:cNvSpPr/>
          <p:nvPr/>
        </p:nvSpPr>
        <p:spPr>
          <a:xfrm>
            <a:off x="462187" y="1019259"/>
            <a:ext cx="10191559" cy="553998"/>
          </a:xfrm>
          <a:prstGeom prst="rect">
            <a:avLst/>
          </a:prstGeom>
          <a:solidFill>
            <a:srgbClr val="F2E9EF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rgbClr val="6F1564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187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2400" b="1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мероприятий 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13125A45-DA67-4FA0-8626-678661ACBFEB}"/>
              </a:ext>
            </a:extLst>
          </p:cNvPr>
          <p:cNvSpPr/>
          <p:nvPr/>
        </p:nvSpPr>
        <p:spPr>
          <a:xfrm>
            <a:off x="490137" y="1859856"/>
            <a:ext cx="3201656" cy="1513197"/>
          </a:xfrm>
          <a:prstGeom prst="rect">
            <a:avLst/>
          </a:prstGeom>
          <a:solidFill>
            <a:srgbClr val="F2E9EF"/>
          </a:solidFill>
          <a:ln>
            <a:solidFill>
              <a:srgbClr val="F2E9EF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rgbClr val="6F1564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</a:t>
            </a:r>
            <a:r>
              <a:rPr lang="en-US" sz="4000" b="1" dirty="0">
                <a:solidFill>
                  <a:srgbClr val="6F1564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9</a:t>
            </a:r>
            <a:r>
              <a:rPr lang="ru-RU" sz="4000" b="1" dirty="0">
                <a:solidFill>
                  <a:srgbClr val="6F1564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  <a:p>
            <a:pPr algn="ctr"/>
            <a:r>
              <a:rPr lang="ru-RU" b="1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КОНТРОЛЬНЫХ</a:t>
            </a:r>
            <a:endParaRPr lang="en-US" b="1" dirty="0">
              <a:solidFill>
                <a:schemeClr val="bg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BAFC7C3A-4281-433D-B231-C1E7E1BEE384}"/>
              </a:ext>
            </a:extLst>
          </p:cNvPr>
          <p:cNvSpPr/>
          <p:nvPr/>
        </p:nvSpPr>
        <p:spPr>
          <a:xfrm>
            <a:off x="4013359" y="1833780"/>
            <a:ext cx="3145116" cy="1462805"/>
          </a:xfrm>
          <a:prstGeom prst="rect">
            <a:avLst/>
          </a:prstGeom>
          <a:solidFill>
            <a:srgbClr val="F2E9EF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b="1" dirty="0">
              <a:solidFill>
                <a:srgbClr val="6F1564"/>
              </a:solidFill>
            </a:endParaRPr>
          </a:p>
          <a:p>
            <a:pPr algn="ctr"/>
            <a:endParaRPr lang="ru-RU" sz="4000" b="1" dirty="0">
              <a:solidFill>
                <a:srgbClr val="6F1564"/>
              </a:solidFill>
            </a:endParaRPr>
          </a:p>
          <a:p>
            <a:pPr algn="ctr"/>
            <a:r>
              <a:rPr lang="ru-RU" sz="4000" b="1" dirty="0">
                <a:solidFill>
                  <a:srgbClr val="6F1564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70</a:t>
            </a:r>
          </a:p>
          <a:p>
            <a:pPr algn="ctr"/>
            <a:r>
              <a:rPr lang="ru-RU" b="1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ЭКСПЕРТНО-АНАЛИТИЧЕСКИХ</a:t>
            </a:r>
          </a:p>
          <a:p>
            <a:pPr algn="ctr"/>
            <a:r>
              <a:rPr lang="ru-RU" sz="4000" b="1" dirty="0">
                <a:solidFill>
                  <a:srgbClr val="6F1564"/>
                </a:solidFill>
              </a:rPr>
              <a:t> </a:t>
            </a:r>
          </a:p>
          <a:p>
            <a:pPr algn="ctr"/>
            <a:endParaRPr lang="ru-RU" sz="4000" b="1" dirty="0">
              <a:solidFill>
                <a:srgbClr val="6F1564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17D6B6A-2CAD-47F6-8402-87A86459921D}"/>
              </a:ext>
            </a:extLst>
          </p:cNvPr>
          <p:cNvSpPr txBox="1"/>
          <p:nvPr/>
        </p:nvSpPr>
        <p:spPr>
          <a:xfrm>
            <a:off x="578193" y="4018832"/>
            <a:ext cx="382123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>
                <a:solidFill>
                  <a:srgbClr val="7537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70% </a:t>
            </a:r>
          </a:p>
          <a:p>
            <a:pPr algn="ctr"/>
            <a:r>
              <a:rPr lang="ru-RU" b="1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проверочных мероприятий</a:t>
            </a:r>
          </a:p>
          <a:p>
            <a:pPr algn="ctr"/>
            <a:r>
              <a:rPr lang="ru-RU" b="1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проведены по поручениям и обращениям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344CB28-4AD8-4033-8CF3-FBB9E573DAD8}"/>
              </a:ext>
            </a:extLst>
          </p:cNvPr>
          <p:cNvSpPr txBox="1"/>
          <p:nvPr/>
        </p:nvSpPr>
        <p:spPr>
          <a:xfrm>
            <a:off x="6585394" y="3746301"/>
            <a:ext cx="5122417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q"/>
            </a:pPr>
            <a:endParaRPr lang="ru-RU" sz="1900" b="1" dirty="0">
              <a:solidFill>
                <a:schemeClr val="bg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 algn="ctr">
              <a:buFont typeface="Wingdings" panose="05000000000000000000" pitchFamily="2" charset="2"/>
              <a:buChar char="q"/>
            </a:pPr>
            <a:r>
              <a:rPr lang="ru-RU" b="1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Счетной палаты России </a:t>
            </a:r>
          </a:p>
          <a:p>
            <a:pPr marL="285750" indent="-285750" algn="ctr">
              <a:buFont typeface="Wingdings" panose="05000000000000000000" pitchFamily="2" charset="2"/>
              <a:buChar char="q"/>
            </a:pPr>
            <a:r>
              <a:rPr lang="ru-RU" b="1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Законодательного Собрания края</a:t>
            </a:r>
          </a:p>
          <a:p>
            <a:pPr marL="285750" indent="-285750" algn="ctr">
              <a:buFont typeface="Wingdings" panose="05000000000000000000" pitchFamily="2" charset="2"/>
              <a:buChar char="q"/>
            </a:pPr>
            <a:r>
              <a:rPr lang="ru-RU" b="1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Губернатора Забайкальского края</a:t>
            </a:r>
          </a:p>
          <a:p>
            <a:pPr marL="285750" indent="-285750" algn="ctr">
              <a:buFont typeface="Wingdings" panose="05000000000000000000" pitchFamily="2" charset="2"/>
              <a:buChar char="q"/>
            </a:pPr>
            <a:r>
              <a:rPr lang="ru-RU" b="1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Правоохранительных органов</a:t>
            </a:r>
          </a:p>
          <a:p>
            <a:pPr marL="285750" indent="-285750" algn="ctr">
              <a:buFont typeface="Wingdings" panose="05000000000000000000" pitchFamily="2" charset="2"/>
              <a:buChar char="q"/>
            </a:pPr>
            <a:endParaRPr lang="ru-RU" sz="19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9" name="Стрелка: вправо 28">
            <a:extLst>
              <a:ext uri="{FF2B5EF4-FFF2-40B4-BE49-F238E27FC236}">
                <a16:creationId xmlns:a16="http://schemas.microsoft.com/office/drawing/2014/main" id="{20421D31-65F5-4AC3-A2B6-98C7CC06DB44}"/>
              </a:ext>
            </a:extLst>
          </p:cNvPr>
          <p:cNvSpPr/>
          <p:nvPr/>
        </p:nvSpPr>
        <p:spPr>
          <a:xfrm>
            <a:off x="4851110" y="4484716"/>
            <a:ext cx="1387319" cy="914890"/>
          </a:xfrm>
          <a:prstGeom prst="rightArrow">
            <a:avLst/>
          </a:prstGeom>
          <a:solidFill>
            <a:srgbClr val="753766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96731097-E6EB-4B3D-97AB-DCB0DBED03DD}"/>
              </a:ext>
            </a:extLst>
          </p:cNvPr>
          <p:cNvSpPr/>
          <p:nvPr/>
        </p:nvSpPr>
        <p:spPr>
          <a:xfrm>
            <a:off x="7480041" y="1833780"/>
            <a:ext cx="3145116" cy="1462805"/>
          </a:xfrm>
          <a:prstGeom prst="rect">
            <a:avLst/>
          </a:prstGeom>
          <a:solidFill>
            <a:srgbClr val="F2E9EF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b="1" dirty="0">
              <a:solidFill>
                <a:srgbClr val="6F1564"/>
              </a:solidFill>
            </a:endParaRPr>
          </a:p>
          <a:p>
            <a:pPr algn="ctr"/>
            <a:endParaRPr lang="ru-RU" sz="4000" b="1" dirty="0">
              <a:solidFill>
                <a:srgbClr val="6F1564"/>
              </a:solidFill>
            </a:endParaRPr>
          </a:p>
          <a:p>
            <a:pPr algn="ctr"/>
            <a:r>
              <a:rPr lang="ru-RU" sz="4000" b="1" dirty="0">
                <a:solidFill>
                  <a:srgbClr val="6F1564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98</a:t>
            </a:r>
          </a:p>
          <a:p>
            <a:pPr algn="ctr"/>
            <a:r>
              <a:rPr lang="ru-RU" b="1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ЭКСПЕРТИЗ </a:t>
            </a:r>
            <a:endParaRPr lang="en-US" b="1" dirty="0">
              <a:solidFill>
                <a:schemeClr val="bg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ru-RU" b="1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проектов НПА</a:t>
            </a:r>
          </a:p>
          <a:p>
            <a:pPr algn="ctr"/>
            <a:r>
              <a:rPr lang="ru-RU" sz="4000" b="1" dirty="0">
                <a:solidFill>
                  <a:srgbClr val="6F1564"/>
                </a:solidFill>
              </a:rPr>
              <a:t> </a:t>
            </a:r>
          </a:p>
          <a:p>
            <a:pPr algn="ctr"/>
            <a:endParaRPr lang="ru-RU" sz="4000" b="1" dirty="0">
              <a:solidFill>
                <a:srgbClr val="6F15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6509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Прямоугольный треугольник 52"/>
          <p:cNvSpPr/>
          <p:nvPr/>
        </p:nvSpPr>
        <p:spPr>
          <a:xfrm rot="10800000">
            <a:off x="9840286" y="-5"/>
            <a:ext cx="2351714" cy="2038530"/>
          </a:xfrm>
          <a:prstGeom prst="rtTriangle">
            <a:avLst/>
          </a:prstGeom>
          <a:solidFill>
            <a:srgbClr val="802B68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880" y="44143"/>
            <a:ext cx="10162142" cy="649481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7F2967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ОСНОВНЫЕ ИТОГИ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E99F515-33ED-03A3-7A56-3C8FAA70A69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8157" y="204696"/>
            <a:ext cx="990748" cy="990748"/>
          </a:xfrm>
          <a:prstGeom prst="ellipse">
            <a:avLst/>
          </a:prstGeom>
          <a:noFill/>
          <a:ln>
            <a:noFill/>
          </a:ln>
          <a:effectLst/>
        </p:spPr>
      </p:pic>
      <p:sp>
        <p:nvSpPr>
          <p:cNvPr id="24" name="Текст 10"/>
          <p:cNvSpPr txBox="1">
            <a:spLocks/>
          </p:cNvSpPr>
          <p:nvPr/>
        </p:nvSpPr>
        <p:spPr>
          <a:xfrm>
            <a:off x="669257" y="6168044"/>
            <a:ext cx="3932237" cy="3408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1800" dirty="0">
              <a:latin typeface="Century Gothic" panose="020B0502020202020204" pitchFamily="34" charset="0"/>
            </a:endParaRPr>
          </a:p>
        </p:txBody>
      </p:sp>
      <p:sp>
        <p:nvSpPr>
          <p:cNvPr id="52" name="Прямоугольник с двумя скругленными соседними углами 51"/>
          <p:cNvSpPr/>
          <p:nvPr/>
        </p:nvSpPr>
        <p:spPr>
          <a:xfrm rot="5400000">
            <a:off x="-235534" y="380052"/>
            <a:ext cx="649480" cy="173094"/>
          </a:xfrm>
          <a:prstGeom prst="round2SameRect">
            <a:avLst/>
          </a:prstGeom>
          <a:solidFill>
            <a:srgbClr val="7F2967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8FEBD085-D878-4871-BA92-C0A5E9F86BC1}"/>
              </a:ext>
            </a:extLst>
          </p:cNvPr>
          <p:cNvSpPr/>
          <p:nvPr/>
        </p:nvSpPr>
        <p:spPr>
          <a:xfrm>
            <a:off x="293615" y="1275606"/>
            <a:ext cx="10884244" cy="990748"/>
          </a:xfrm>
          <a:prstGeom prst="rect">
            <a:avLst/>
          </a:prstGeom>
          <a:solidFill>
            <a:srgbClr val="F2E9EF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7537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645</a:t>
            </a:r>
            <a:r>
              <a:rPr lang="ru-RU" sz="2400" b="1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нарушений на сумму </a:t>
            </a:r>
            <a:r>
              <a:rPr lang="en-US" sz="4000" b="1" dirty="0">
                <a:solidFill>
                  <a:srgbClr val="7537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3,4</a:t>
            </a:r>
            <a:r>
              <a:rPr lang="ru-RU" sz="2400" b="1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млрд рублей</a:t>
            </a:r>
          </a:p>
          <a:p>
            <a:pPr algn="ctr"/>
            <a:r>
              <a:rPr lang="ru-RU" sz="2400" b="1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(сумма в </a:t>
            </a:r>
            <a:r>
              <a:rPr lang="ru-RU" sz="2400" b="1" dirty="0">
                <a:solidFill>
                  <a:srgbClr val="7537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4,8</a:t>
            </a:r>
            <a:r>
              <a:rPr lang="ru-RU" sz="2400" b="1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раза превышает показатель 2023 года) 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0A222292-9862-4910-8927-B1C7AD076C92}"/>
              </a:ext>
            </a:extLst>
          </p:cNvPr>
          <p:cNvSpPr/>
          <p:nvPr/>
        </p:nvSpPr>
        <p:spPr>
          <a:xfrm>
            <a:off x="293615" y="2492000"/>
            <a:ext cx="3142191" cy="1982062"/>
          </a:xfrm>
          <a:prstGeom prst="rect">
            <a:avLst/>
          </a:prstGeom>
          <a:solidFill>
            <a:srgbClr val="F2E9EF"/>
          </a:solidFill>
          <a:ln>
            <a:solidFill>
              <a:srgbClr val="F2E9EF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Лидеры в рейтинге нарушений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07921E4-2B1B-4524-8309-F380DBE44DF0}"/>
              </a:ext>
            </a:extLst>
          </p:cNvPr>
          <p:cNvSpPr txBox="1"/>
          <p:nvPr/>
        </p:nvSpPr>
        <p:spPr>
          <a:xfrm>
            <a:off x="5288951" y="2537087"/>
            <a:ext cx="640305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2000" b="1" dirty="0">
                <a:solidFill>
                  <a:schemeClr val="bg1">
                    <a:lumMod val="6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Нарушения в ходе формирования и исполнения бюджета;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2000" b="1" dirty="0">
                <a:solidFill>
                  <a:schemeClr val="bg1">
                    <a:lumMod val="6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Нарушения при осуществлении государственных закупок;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2000" b="1" dirty="0">
                <a:solidFill>
                  <a:schemeClr val="bg1">
                    <a:lumMod val="6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Нарушения требований к бюджетному учету и отчетности.</a:t>
            </a:r>
          </a:p>
        </p:txBody>
      </p:sp>
      <p:sp>
        <p:nvSpPr>
          <p:cNvPr id="17" name="Стрелка: вправо 16">
            <a:extLst>
              <a:ext uri="{FF2B5EF4-FFF2-40B4-BE49-F238E27FC236}">
                <a16:creationId xmlns:a16="http://schemas.microsoft.com/office/drawing/2014/main" id="{9B3A2174-A6A8-4A48-A749-C335F89F331E}"/>
              </a:ext>
            </a:extLst>
          </p:cNvPr>
          <p:cNvSpPr/>
          <p:nvPr/>
        </p:nvSpPr>
        <p:spPr>
          <a:xfrm>
            <a:off x="3710780" y="2933626"/>
            <a:ext cx="1280669" cy="990748"/>
          </a:xfrm>
          <a:prstGeom prst="rightArrow">
            <a:avLst/>
          </a:prstGeom>
          <a:solidFill>
            <a:srgbClr val="753766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Левая фигурная скобка 2">
            <a:extLst>
              <a:ext uri="{FF2B5EF4-FFF2-40B4-BE49-F238E27FC236}">
                <a16:creationId xmlns:a16="http://schemas.microsoft.com/office/drawing/2014/main" id="{3569A3DC-9CD1-4C81-8240-5A5ECB8B6860}"/>
              </a:ext>
            </a:extLst>
          </p:cNvPr>
          <p:cNvSpPr/>
          <p:nvPr/>
        </p:nvSpPr>
        <p:spPr>
          <a:xfrm rot="16200000">
            <a:off x="5622876" y="-728649"/>
            <a:ext cx="225723" cy="10884244"/>
          </a:xfrm>
          <a:prstGeom prst="leftBrace">
            <a:avLst/>
          </a:prstGeom>
          <a:solidFill>
            <a:schemeClr val="bg1"/>
          </a:solidFill>
          <a:ln w="38100">
            <a:solidFill>
              <a:srgbClr val="7537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DAD41971-5BD6-47BB-BEF4-54610AF658A5}"/>
              </a:ext>
            </a:extLst>
          </p:cNvPr>
          <p:cNvSpPr/>
          <p:nvPr/>
        </p:nvSpPr>
        <p:spPr>
          <a:xfrm>
            <a:off x="4160076" y="5061726"/>
            <a:ext cx="3201656" cy="340823"/>
          </a:xfrm>
          <a:prstGeom prst="rect">
            <a:avLst/>
          </a:prstGeom>
          <a:solidFill>
            <a:srgbClr val="F2E9EF"/>
          </a:solidFill>
          <a:ln>
            <a:solidFill>
              <a:srgbClr val="F2E9EF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7537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причины</a:t>
            </a:r>
            <a:endParaRPr lang="en-US" sz="2400" b="1" dirty="0">
              <a:solidFill>
                <a:srgbClr val="753766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EA7BEDC-AEC5-4629-B8D1-C3E7BF9AF6CD}"/>
              </a:ext>
            </a:extLst>
          </p:cNvPr>
          <p:cNvSpPr txBox="1"/>
          <p:nvPr/>
        </p:nvSpPr>
        <p:spPr>
          <a:xfrm>
            <a:off x="175753" y="5502572"/>
            <a:ext cx="568655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b="1" dirty="0">
                <a:solidFill>
                  <a:schemeClr val="bg1">
                    <a:lumMod val="50000"/>
                  </a:schemeClr>
                </a:solidFill>
              </a:rPr>
              <a:t>Недостаточность нормативного-правового регулирования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b="1" dirty="0">
                <a:solidFill>
                  <a:schemeClr val="bg1">
                    <a:lumMod val="50000"/>
                  </a:schemeClr>
                </a:solidFill>
              </a:rPr>
              <a:t>Недостатки при планировании БА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b="1" dirty="0">
                <a:solidFill>
                  <a:schemeClr val="bg1">
                    <a:lumMod val="50000"/>
                  </a:schemeClr>
                </a:solidFill>
              </a:rPr>
              <a:t>Проблемы межведомственного взаимодействия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b="1" dirty="0">
                <a:solidFill>
                  <a:schemeClr val="bg1">
                    <a:lumMod val="50000"/>
                  </a:schemeClr>
                </a:solidFill>
              </a:rPr>
              <a:t>Формальный подход к оформлению документов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2DFBAB9-AAA9-465E-A66B-6D6406F0CB96}"/>
              </a:ext>
            </a:extLst>
          </p:cNvPr>
          <p:cNvSpPr txBox="1"/>
          <p:nvPr/>
        </p:nvSpPr>
        <p:spPr>
          <a:xfrm>
            <a:off x="6329692" y="5502572"/>
            <a:ext cx="534325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b="1" dirty="0">
                <a:solidFill>
                  <a:schemeClr val="bg1">
                    <a:lumMod val="50000"/>
                  </a:schemeClr>
                </a:solidFill>
              </a:rPr>
              <a:t>Низкое качество формирования проектов и программ</a:t>
            </a:r>
          </a:p>
          <a:p>
            <a:r>
              <a:rPr lang="ru-RU" sz="1600" b="1" dirty="0">
                <a:solidFill>
                  <a:schemeClr val="bg1">
                    <a:lumMod val="50000"/>
                  </a:schemeClr>
                </a:solidFill>
              </a:rPr>
              <a:t>       на подготовительном этапе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b="1" dirty="0">
                <a:solidFill>
                  <a:schemeClr val="bg1">
                    <a:lumMod val="50000"/>
                  </a:schemeClr>
                </a:solidFill>
              </a:rPr>
              <a:t>Неоперативность принятия управленческих решений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b="1" dirty="0">
                <a:solidFill>
                  <a:schemeClr val="bg1">
                    <a:lumMod val="50000"/>
                  </a:schemeClr>
                </a:solidFill>
              </a:rPr>
              <a:t>Низкое качество внутреннего контроля</a:t>
            </a:r>
          </a:p>
        </p:txBody>
      </p:sp>
    </p:spTree>
    <p:extLst>
      <p:ext uri="{BB962C8B-B14F-4D97-AF65-F5344CB8AC3E}">
        <p14:creationId xmlns:p14="http://schemas.microsoft.com/office/powerpoint/2010/main" val="42887836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Прямоугольный треугольник 52"/>
          <p:cNvSpPr/>
          <p:nvPr/>
        </p:nvSpPr>
        <p:spPr>
          <a:xfrm rot="10800000">
            <a:off x="9840286" y="-5"/>
            <a:ext cx="2351714" cy="2038530"/>
          </a:xfrm>
          <a:prstGeom prst="rtTriangle">
            <a:avLst/>
          </a:prstGeom>
          <a:solidFill>
            <a:srgbClr val="802B68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3095" y="93733"/>
            <a:ext cx="10162142" cy="649481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7F2967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МЕРЫ РЕАГИРОВАНИЯ 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E99F515-33ED-03A3-7A56-3C8FAA70A69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8157" y="204696"/>
            <a:ext cx="990748" cy="990748"/>
          </a:xfrm>
          <a:prstGeom prst="ellipse">
            <a:avLst/>
          </a:prstGeom>
          <a:noFill/>
          <a:ln>
            <a:noFill/>
          </a:ln>
          <a:effectLst/>
        </p:spPr>
      </p:pic>
      <p:sp>
        <p:nvSpPr>
          <p:cNvPr id="52" name="Прямоугольник с двумя скругленными соседними углами 51"/>
          <p:cNvSpPr/>
          <p:nvPr/>
        </p:nvSpPr>
        <p:spPr>
          <a:xfrm rot="5400000">
            <a:off x="-235534" y="380052"/>
            <a:ext cx="649480" cy="173094"/>
          </a:xfrm>
          <a:prstGeom prst="round2SameRect">
            <a:avLst/>
          </a:prstGeom>
          <a:solidFill>
            <a:srgbClr val="7F2967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F3FAD1A-4608-4AD8-B35F-DD9D6A18C6F7}"/>
              </a:ext>
            </a:extLst>
          </p:cNvPr>
          <p:cNvSpPr txBox="1"/>
          <p:nvPr/>
        </p:nvSpPr>
        <p:spPr>
          <a:xfrm>
            <a:off x="307508" y="1909737"/>
            <a:ext cx="37245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bg1">
                    <a:lumMod val="50000"/>
                  </a:schemeClr>
                </a:solidFill>
              </a:rPr>
              <a:t>ПРЕДСТАВЛЕНИЯ, ПРЕДПИСАНИЯ</a:t>
            </a:r>
            <a:r>
              <a:rPr lang="ru-RU" sz="1600" b="1" dirty="0"/>
              <a:t>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179CD36-386F-4944-A718-FCA9C11C196A}"/>
              </a:ext>
            </a:extLst>
          </p:cNvPr>
          <p:cNvSpPr txBox="1"/>
          <p:nvPr/>
        </p:nvSpPr>
        <p:spPr>
          <a:xfrm>
            <a:off x="268470" y="4513253"/>
            <a:ext cx="389403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u="sng" dirty="0">
                <a:solidFill>
                  <a:srgbClr val="753766"/>
                </a:solidFill>
              </a:rPr>
              <a:t>КАРТЫ РЕКОМЕНДАЦИЙ КСП</a:t>
            </a:r>
            <a:r>
              <a:rPr lang="ru-RU" sz="1600" b="1" dirty="0">
                <a:solidFill>
                  <a:srgbClr val="753766"/>
                </a:solidFill>
              </a:rPr>
              <a:t> – </a:t>
            </a:r>
          </a:p>
          <a:p>
            <a:pPr algn="ctr"/>
            <a:r>
              <a:rPr lang="ru-RU" b="1" dirty="0">
                <a:solidFill>
                  <a:schemeClr val="bg1">
                    <a:lumMod val="50000"/>
                  </a:schemeClr>
                </a:solidFill>
              </a:rPr>
              <a:t>новый подход по повышению </a:t>
            </a:r>
          </a:p>
          <a:p>
            <a:pPr algn="ctr"/>
            <a:r>
              <a:rPr lang="ru-RU" b="1" dirty="0">
                <a:solidFill>
                  <a:schemeClr val="bg1">
                    <a:lumMod val="50000"/>
                  </a:schemeClr>
                </a:solidFill>
              </a:rPr>
              <a:t>эффективности работы!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AE67E09-DC8A-4E52-809C-DDBA84BDC234}"/>
              </a:ext>
            </a:extLst>
          </p:cNvPr>
          <p:cNvSpPr txBox="1"/>
          <p:nvPr/>
        </p:nvSpPr>
        <p:spPr>
          <a:xfrm>
            <a:off x="319837" y="2787037"/>
            <a:ext cx="37245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bg1">
                    <a:lumMod val="50000"/>
                  </a:schemeClr>
                </a:solidFill>
              </a:rPr>
              <a:t>ИНФОРМАЦИОННЫЕ ПИСЬМА </a:t>
            </a:r>
            <a:r>
              <a:rPr lang="ru-RU" sz="1600" b="1" dirty="0"/>
              <a:t> </a:t>
            </a: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FD996109-7386-431C-86E2-701C09784C02}"/>
              </a:ext>
            </a:extLst>
          </p:cNvPr>
          <p:cNvSpPr/>
          <p:nvPr/>
        </p:nvSpPr>
        <p:spPr>
          <a:xfrm>
            <a:off x="348409" y="956799"/>
            <a:ext cx="10506653" cy="739353"/>
          </a:xfrm>
          <a:prstGeom prst="rect">
            <a:avLst/>
          </a:prstGeom>
          <a:solidFill>
            <a:srgbClr val="F2E9EF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u="sng" dirty="0">
                <a:solidFill>
                  <a:srgbClr val="7537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ОСНОВНАЯ</a:t>
            </a:r>
            <a:r>
              <a:rPr lang="en-US" sz="2400" b="1" u="sng" dirty="0">
                <a:solidFill>
                  <a:srgbClr val="7537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2400" b="1" u="sng" dirty="0">
                <a:solidFill>
                  <a:srgbClr val="7537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ЗАДАЧА: </a:t>
            </a:r>
          </a:p>
          <a:p>
            <a:pPr algn="ctr"/>
            <a:r>
              <a:rPr lang="ru-RU" sz="1600" b="1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ПРЕДУПРЕЖДЕНИЕ И НЕДОПУЩЕНИЕ НАРУШЕНИЙ!!! 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916338B4-6ADB-45DC-B4A0-29CC4F6FBB44}"/>
              </a:ext>
            </a:extLst>
          </p:cNvPr>
          <p:cNvSpPr/>
          <p:nvPr/>
        </p:nvSpPr>
        <p:spPr>
          <a:xfrm>
            <a:off x="173094" y="5466191"/>
            <a:ext cx="1983769" cy="740839"/>
          </a:xfrm>
          <a:prstGeom prst="rect">
            <a:avLst/>
          </a:prstGeom>
          <a:solidFill>
            <a:srgbClr val="F2E9EF"/>
          </a:solidFill>
          <a:ln>
            <a:solidFill>
              <a:srgbClr val="F2E9EF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7537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34 </a:t>
            </a:r>
            <a:r>
              <a:rPr lang="ru-RU" sz="1600" b="1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карты</a:t>
            </a:r>
          </a:p>
          <a:p>
            <a:pPr algn="ctr"/>
            <a:r>
              <a:rPr lang="ru-RU" sz="1600" b="1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рекомендаций</a:t>
            </a:r>
            <a:endParaRPr lang="en-US" sz="1600" b="1" dirty="0">
              <a:solidFill>
                <a:schemeClr val="bg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8842EA91-7C03-4786-903A-88613579AB0A}"/>
              </a:ext>
            </a:extLst>
          </p:cNvPr>
          <p:cNvSpPr/>
          <p:nvPr/>
        </p:nvSpPr>
        <p:spPr>
          <a:xfrm>
            <a:off x="3213606" y="5461290"/>
            <a:ext cx="1820412" cy="721736"/>
          </a:xfrm>
          <a:prstGeom prst="rect">
            <a:avLst/>
          </a:prstGeom>
          <a:solidFill>
            <a:srgbClr val="F2E9EF"/>
          </a:solidFill>
          <a:ln>
            <a:solidFill>
              <a:srgbClr val="F2E9EF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7537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115 </a:t>
            </a:r>
            <a:r>
              <a:rPr lang="ru-RU" sz="1600" b="1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предложений КСП</a:t>
            </a:r>
            <a:endParaRPr lang="en-US" sz="1600" b="1" dirty="0">
              <a:solidFill>
                <a:schemeClr val="bg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9" name="Стрелка: вправо 18">
            <a:extLst>
              <a:ext uri="{FF2B5EF4-FFF2-40B4-BE49-F238E27FC236}">
                <a16:creationId xmlns:a16="http://schemas.microsoft.com/office/drawing/2014/main" id="{3BC5DE4F-CA62-48EE-A8A4-E157181B3A25}"/>
              </a:ext>
            </a:extLst>
          </p:cNvPr>
          <p:cNvSpPr/>
          <p:nvPr/>
        </p:nvSpPr>
        <p:spPr>
          <a:xfrm>
            <a:off x="2215486" y="5548025"/>
            <a:ext cx="977349" cy="470305"/>
          </a:xfrm>
          <a:prstGeom prst="rightArrow">
            <a:avLst>
              <a:gd name="adj1" fmla="val 50000"/>
              <a:gd name="adj2" fmla="val 53637"/>
            </a:avLst>
          </a:prstGeom>
          <a:solidFill>
            <a:srgbClr val="F2E9E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dirty="0">
              <a:solidFill>
                <a:srgbClr val="753766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04822D-BA7C-4416-AB64-4B603F820B39}"/>
              </a:ext>
            </a:extLst>
          </p:cNvPr>
          <p:cNvSpPr txBox="1"/>
          <p:nvPr/>
        </p:nvSpPr>
        <p:spPr>
          <a:xfrm>
            <a:off x="3288871" y="6183026"/>
            <a:ext cx="1669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>
                <a:solidFill>
                  <a:srgbClr val="753766"/>
                </a:solidFill>
              </a:rPr>
              <a:t>60</a:t>
            </a:r>
            <a:r>
              <a:rPr lang="ru-RU" b="1" u="sng" dirty="0">
                <a:solidFill>
                  <a:schemeClr val="bg1">
                    <a:lumMod val="50000"/>
                  </a:schemeClr>
                </a:solidFill>
              </a:rPr>
              <a:t> исполнены!</a:t>
            </a:r>
          </a:p>
        </p:txBody>
      </p:sp>
      <p:sp>
        <p:nvSpPr>
          <p:cNvPr id="7" name="Знак ''плюс'' 6">
            <a:extLst>
              <a:ext uri="{FF2B5EF4-FFF2-40B4-BE49-F238E27FC236}">
                <a16:creationId xmlns:a16="http://schemas.microsoft.com/office/drawing/2014/main" id="{B2B3D25D-BD3C-43B2-83BD-52C13ABC56AE}"/>
              </a:ext>
            </a:extLst>
          </p:cNvPr>
          <p:cNvSpPr/>
          <p:nvPr/>
        </p:nvSpPr>
        <p:spPr>
          <a:xfrm>
            <a:off x="1945931" y="2177180"/>
            <a:ext cx="496377" cy="474097"/>
          </a:xfrm>
          <a:prstGeom prst="mathPlus">
            <a:avLst/>
          </a:prstGeom>
          <a:solidFill>
            <a:srgbClr val="75376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753766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5B15B8A-6931-461B-B4B5-578C748BA683}"/>
              </a:ext>
            </a:extLst>
          </p:cNvPr>
          <p:cNvSpPr txBox="1"/>
          <p:nvPr/>
        </p:nvSpPr>
        <p:spPr>
          <a:xfrm>
            <a:off x="284945" y="3589319"/>
            <a:ext cx="3838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bg1">
                    <a:lumMod val="50000"/>
                  </a:schemeClr>
                </a:solidFill>
              </a:rPr>
              <a:t>ВЗАИМОДЕЙСТВИЕ С </a:t>
            </a:r>
          </a:p>
          <a:p>
            <a:pPr algn="ctr"/>
            <a:r>
              <a:rPr lang="ru-RU" sz="1600" b="1" dirty="0">
                <a:solidFill>
                  <a:schemeClr val="bg1">
                    <a:lumMod val="50000"/>
                  </a:schemeClr>
                </a:solidFill>
              </a:rPr>
              <a:t>ПРАВООХРАНИТЕЛЬНЫМИ ОРГАНАМИ</a:t>
            </a:r>
            <a:endParaRPr lang="ru-RU" sz="1600" b="1" dirty="0"/>
          </a:p>
        </p:txBody>
      </p:sp>
      <p:sp>
        <p:nvSpPr>
          <p:cNvPr id="8" name="Равно 7">
            <a:extLst>
              <a:ext uri="{FF2B5EF4-FFF2-40B4-BE49-F238E27FC236}">
                <a16:creationId xmlns:a16="http://schemas.microsoft.com/office/drawing/2014/main" id="{C6DD5ECE-CEB3-4DB7-96C3-0FAFF8F07ABD}"/>
              </a:ext>
            </a:extLst>
          </p:cNvPr>
          <p:cNvSpPr/>
          <p:nvPr/>
        </p:nvSpPr>
        <p:spPr>
          <a:xfrm>
            <a:off x="4752403" y="3011775"/>
            <a:ext cx="1289193" cy="739353"/>
          </a:xfrm>
          <a:prstGeom prst="mathEqual">
            <a:avLst/>
          </a:prstGeom>
          <a:solidFill>
            <a:srgbClr val="75376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50A5BA8F-3739-4A36-B69F-C52130A986F3}"/>
              </a:ext>
            </a:extLst>
          </p:cNvPr>
          <p:cNvSpPr/>
          <p:nvPr/>
        </p:nvSpPr>
        <p:spPr>
          <a:xfrm>
            <a:off x="7003395" y="1864959"/>
            <a:ext cx="4191976" cy="1031103"/>
          </a:xfrm>
          <a:prstGeom prst="rect">
            <a:avLst/>
          </a:prstGeom>
          <a:solidFill>
            <a:srgbClr val="F2E9EF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Экономический эффект от деятельности Палаты</a:t>
            </a:r>
          </a:p>
        </p:txBody>
      </p:sp>
      <p:sp>
        <p:nvSpPr>
          <p:cNvPr id="28" name="Стрелка: вправо 27">
            <a:extLst>
              <a:ext uri="{FF2B5EF4-FFF2-40B4-BE49-F238E27FC236}">
                <a16:creationId xmlns:a16="http://schemas.microsoft.com/office/drawing/2014/main" id="{28D09978-F351-485D-8A96-195263C08D72}"/>
              </a:ext>
            </a:extLst>
          </p:cNvPr>
          <p:cNvSpPr/>
          <p:nvPr/>
        </p:nvSpPr>
        <p:spPr>
          <a:xfrm rot="5400000">
            <a:off x="8841607" y="2834357"/>
            <a:ext cx="515551" cy="707611"/>
          </a:xfrm>
          <a:prstGeom prst="rightArrow">
            <a:avLst/>
          </a:prstGeom>
          <a:solidFill>
            <a:srgbClr val="753766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AC9752B1-F5DA-4A85-AF30-0CBA40AB66AD}"/>
              </a:ext>
            </a:extLst>
          </p:cNvPr>
          <p:cNvSpPr/>
          <p:nvPr/>
        </p:nvSpPr>
        <p:spPr>
          <a:xfrm>
            <a:off x="7400311" y="3482031"/>
            <a:ext cx="3529058" cy="515552"/>
          </a:xfrm>
          <a:prstGeom prst="rect">
            <a:avLst/>
          </a:prstGeom>
          <a:solidFill>
            <a:srgbClr val="F2E9EF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7537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159</a:t>
            </a:r>
            <a:r>
              <a:rPr lang="ru-RU" sz="2800" b="1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2000" b="1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млн рублей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4900E87-BD18-4F2C-8B0E-C6E3A5F872A6}"/>
              </a:ext>
            </a:extLst>
          </p:cNvPr>
          <p:cNvSpPr txBox="1"/>
          <p:nvPr/>
        </p:nvSpPr>
        <p:spPr>
          <a:xfrm>
            <a:off x="6595690" y="4092056"/>
            <a:ext cx="5138299" cy="23529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ru-RU" sz="2000" b="1" dirty="0">
                <a:solidFill>
                  <a:srgbClr val="753766"/>
                </a:solidFill>
              </a:rPr>
              <a:t>Возврат средств в бюджеты всех уровней</a:t>
            </a:r>
          </a:p>
          <a:p>
            <a:pPr marL="285750" indent="-285750" algn="ctr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ru-RU" sz="2000" b="1" dirty="0">
                <a:solidFill>
                  <a:schemeClr val="bg1">
                    <a:lumMod val="50000"/>
                  </a:schemeClr>
                </a:solidFill>
              </a:rPr>
              <a:t>Возмещение невыполненных работ подрядными организациями </a:t>
            </a:r>
          </a:p>
          <a:p>
            <a:pPr marL="285750" indent="-285750" algn="ctr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ru-RU" sz="2000" b="1" dirty="0">
                <a:solidFill>
                  <a:srgbClr val="753766"/>
                </a:solidFill>
              </a:rPr>
              <a:t>Внесение изменений в бухгалтерские документы и бюджетную отчетность </a:t>
            </a:r>
          </a:p>
        </p:txBody>
      </p:sp>
      <p:sp>
        <p:nvSpPr>
          <p:cNvPr id="27" name="Знак ''плюс'' 26">
            <a:extLst>
              <a:ext uri="{FF2B5EF4-FFF2-40B4-BE49-F238E27FC236}">
                <a16:creationId xmlns:a16="http://schemas.microsoft.com/office/drawing/2014/main" id="{56A3E016-A84D-4800-B0C6-55F9ABD4E28F}"/>
              </a:ext>
            </a:extLst>
          </p:cNvPr>
          <p:cNvSpPr/>
          <p:nvPr/>
        </p:nvSpPr>
        <p:spPr>
          <a:xfrm>
            <a:off x="1921610" y="3144404"/>
            <a:ext cx="496377" cy="474097"/>
          </a:xfrm>
          <a:prstGeom prst="mathPlus">
            <a:avLst/>
          </a:prstGeom>
          <a:solidFill>
            <a:srgbClr val="75376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753766"/>
              </a:solidFill>
            </a:endParaRPr>
          </a:p>
        </p:txBody>
      </p:sp>
      <p:sp>
        <p:nvSpPr>
          <p:cNvPr id="30" name="Знак ''плюс'' 29">
            <a:extLst>
              <a:ext uri="{FF2B5EF4-FFF2-40B4-BE49-F238E27FC236}">
                <a16:creationId xmlns:a16="http://schemas.microsoft.com/office/drawing/2014/main" id="{81111941-48DD-4EE5-9DEE-94D1480B3A96}"/>
              </a:ext>
            </a:extLst>
          </p:cNvPr>
          <p:cNvSpPr/>
          <p:nvPr/>
        </p:nvSpPr>
        <p:spPr>
          <a:xfrm>
            <a:off x="1921610" y="4068160"/>
            <a:ext cx="496377" cy="474097"/>
          </a:xfrm>
          <a:prstGeom prst="mathPlus">
            <a:avLst/>
          </a:prstGeom>
          <a:solidFill>
            <a:srgbClr val="75376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7537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5803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Прямоугольный треугольник 52"/>
          <p:cNvSpPr/>
          <p:nvPr/>
        </p:nvSpPr>
        <p:spPr>
          <a:xfrm rot="10800000">
            <a:off x="9840286" y="-5"/>
            <a:ext cx="2351714" cy="2038530"/>
          </a:xfrm>
          <a:prstGeom prst="rtTriangle">
            <a:avLst/>
          </a:prstGeom>
          <a:solidFill>
            <a:srgbClr val="802B68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3210" y="50589"/>
            <a:ext cx="10162142" cy="649481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7F2967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ЭКСПЕРТНО-АНАЛИТИЧЕСКАЯ ДЕЯТЕЛЬНОСТЬ 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E99F515-33ED-03A3-7A56-3C8FAA70A69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8157" y="204696"/>
            <a:ext cx="990748" cy="990748"/>
          </a:xfrm>
          <a:prstGeom prst="ellipse">
            <a:avLst/>
          </a:prstGeom>
          <a:noFill/>
          <a:ln>
            <a:noFill/>
          </a:ln>
          <a:effectLst/>
        </p:spPr>
      </p:pic>
      <p:sp>
        <p:nvSpPr>
          <p:cNvPr id="52" name="Прямоугольник с двумя скругленными соседними углами 51"/>
          <p:cNvSpPr/>
          <p:nvPr/>
        </p:nvSpPr>
        <p:spPr>
          <a:xfrm rot="5400000">
            <a:off x="-235534" y="380052"/>
            <a:ext cx="649480" cy="173094"/>
          </a:xfrm>
          <a:prstGeom prst="round2SameRect">
            <a:avLst/>
          </a:prstGeom>
          <a:solidFill>
            <a:srgbClr val="7F2967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115B3CFA-2F55-4729-88DC-0FDC917C0D86}"/>
              </a:ext>
            </a:extLst>
          </p:cNvPr>
          <p:cNvSpPr/>
          <p:nvPr/>
        </p:nvSpPr>
        <p:spPr>
          <a:xfrm>
            <a:off x="1967639" y="3226469"/>
            <a:ext cx="7222197" cy="649481"/>
          </a:xfrm>
          <a:prstGeom prst="rect">
            <a:avLst/>
          </a:prstGeom>
          <a:solidFill>
            <a:srgbClr val="F2E9EF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7537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ТИПОВЫЕ НЕДОСТАТКИ И НАРУШЕНИЯ</a:t>
            </a:r>
            <a:endParaRPr lang="ru-RU" sz="2400" b="1" dirty="0">
              <a:solidFill>
                <a:schemeClr val="bg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BE03F7B-6A76-4518-9EF6-43870803A946}"/>
              </a:ext>
            </a:extLst>
          </p:cNvPr>
          <p:cNvSpPr txBox="1"/>
          <p:nvPr/>
        </p:nvSpPr>
        <p:spPr>
          <a:xfrm>
            <a:off x="1107577" y="4211012"/>
            <a:ext cx="8942320" cy="12958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 algn="ctr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ru-RU" dirty="0">
                <a:solidFill>
                  <a:schemeClr val="bg1">
                    <a:lumMod val="50000"/>
                  </a:schemeClr>
                </a:solidFill>
              </a:rPr>
              <a:t>НЕОТРАЖЕНИЕ ИСТОЧНИКОВ ФИНАНСИРОВАНИЯ И ПОРЯДКА ИСПОЛНЕНИЯ ВИДОВ </a:t>
            </a:r>
          </a:p>
          <a:p>
            <a:pPr algn="ctr">
              <a:lnSpc>
                <a:spcPct val="150000"/>
              </a:lnSpc>
            </a:pPr>
            <a:r>
              <a:rPr lang="ru-RU" dirty="0">
                <a:solidFill>
                  <a:schemeClr val="bg1">
                    <a:lumMod val="50000"/>
                  </a:schemeClr>
                </a:solidFill>
              </a:rPr>
              <a:t>РАСХОДНЫХ ОБЯЗАТЕЛЬСТВ</a:t>
            </a:r>
          </a:p>
          <a:p>
            <a:pPr marL="285750" indent="-285750" algn="ctr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ru-RU" dirty="0">
                <a:solidFill>
                  <a:schemeClr val="bg1">
                    <a:lumMod val="50000"/>
                  </a:schemeClr>
                </a:solidFill>
              </a:rPr>
              <a:t>ОТСУТСТВИЕ ДЕТАЛИЗИРОВАННЫХ РАСЧЕТОВ В ФЭО </a:t>
            </a: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5BE850D3-9FD6-48F6-A3F5-D9D6B049FE4C}"/>
              </a:ext>
            </a:extLst>
          </p:cNvPr>
          <p:cNvSpPr/>
          <p:nvPr/>
        </p:nvSpPr>
        <p:spPr>
          <a:xfrm>
            <a:off x="538384" y="1445590"/>
            <a:ext cx="4469451" cy="1462805"/>
          </a:xfrm>
          <a:prstGeom prst="rect">
            <a:avLst/>
          </a:prstGeom>
          <a:solidFill>
            <a:srgbClr val="F2E9EF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b="1" dirty="0">
              <a:solidFill>
                <a:srgbClr val="6F1564"/>
              </a:solidFill>
            </a:endParaRPr>
          </a:p>
          <a:p>
            <a:pPr algn="ctr"/>
            <a:endParaRPr lang="ru-RU" sz="4000" b="1" dirty="0">
              <a:solidFill>
                <a:srgbClr val="6F1564"/>
              </a:solidFill>
            </a:endParaRPr>
          </a:p>
          <a:p>
            <a:pPr algn="ctr"/>
            <a:r>
              <a:rPr lang="ru-RU" sz="4000" b="1" dirty="0">
                <a:solidFill>
                  <a:srgbClr val="6F1564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70</a:t>
            </a:r>
          </a:p>
          <a:p>
            <a:pPr algn="ctr"/>
            <a:r>
              <a:rPr lang="ru-RU" b="1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ЭКСПЕРТНО-АНАЛИТИЧЕСКИХ</a:t>
            </a:r>
          </a:p>
          <a:p>
            <a:pPr algn="ctr"/>
            <a:r>
              <a:rPr lang="ru-RU" sz="4000" b="1" dirty="0">
                <a:solidFill>
                  <a:srgbClr val="6F1564"/>
                </a:solidFill>
              </a:rPr>
              <a:t> </a:t>
            </a:r>
          </a:p>
          <a:p>
            <a:pPr algn="ctr"/>
            <a:endParaRPr lang="ru-RU" sz="4000" b="1" dirty="0">
              <a:solidFill>
                <a:srgbClr val="6F1564"/>
              </a:solidFill>
            </a:endParaRP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A51ACF2C-0360-43DA-8DEB-86CBABC660A0}"/>
              </a:ext>
            </a:extLst>
          </p:cNvPr>
          <p:cNvSpPr/>
          <p:nvPr/>
        </p:nvSpPr>
        <p:spPr>
          <a:xfrm>
            <a:off x="5977835" y="1428602"/>
            <a:ext cx="4747137" cy="1462805"/>
          </a:xfrm>
          <a:prstGeom prst="rect">
            <a:avLst/>
          </a:prstGeom>
          <a:solidFill>
            <a:srgbClr val="F2E9EF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b="1" dirty="0">
              <a:solidFill>
                <a:srgbClr val="6F1564"/>
              </a:solidFill>
            </a:endParaRPr>
          </a:p>
          <a:p>
            <a:pPr algn="ctr"/>
            <a:endParaRPr lang="ru-RU" sz="4000" b="1" dirty="0">
              <a:solidFill>
                <a:srgbClr val="6F1564"/>
              </a:solidFill>
            </a:endParaRPr>
          </a:p>
          <a:p>
            <a:pPr algn="ctr"/>
            <a:r>
              <a:rPr lang="ru-RU" sz="4000" b="1" dirty="0">
                <a:solidFill>
                  <a:srgbClr val="6F1564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98</a:t>
            </a:r>
          </a:p>
          <a:p>
            <a:pPr algn="ctr"/>
            <a:r>
              <a:rPr lang="ru-RU" b="1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ЭКСПЕРТИЗ </a:t>
            </a:r>
            <a:endParaRPr lang="en-US" b="1" dirty="0">
              <a:solidFill>
                <a:schemeClr val="bg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ru-RU" b="1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проектов НПА</a:t>
            </a:r>
          </a:p>
          <a:p>
            <a:pPr algn="ctr"/>
            <a:r>
              <a:rPr lang="ru-RU" sz="4000" b="1" dirty="0">
                <a:solidFill>
                  <a:srgbClr val="6F1564"/>
                </a:solidFill>
              </a:rPr>
              <a:t> </a:t>
            </a:r>
          </a:p>
          <a:p>
            <a:pPr algn="ctr"/>
            <a:endParaRPr lang="ru-RU" sz="4000" b="1" dirty="0">
              <a:solidFill>
                <a:srgbClr val="6F15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84425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Прямоугольный треугольник 52"/>
          <p:cNvSpPr/>
          <p:nvPr/>
        </p:nvSpPr>
        <p:spPr>
          <a:xfrm rot="10800000">
            <a:off x="9840286" y="-5"/>
            <a:ext cx="2351714" cy="2038530"/>
          </a:xfrm>
          <a:prstGeom prst="rtTriangle">
            <a:avLst/>
          </a:prstGeom>
          <a:solidFill>
            <a:srgbClr val="802B68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3210" y="112982"/>
            <a:ext cx="10162142" cy="649481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7F2967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КЛЮЧЕВЫЕ НАПРАВЛЕНИЯ ВНУТРЕННЕЙ ДЕЯТЕЛЬНОСТИ 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E99F515-33ED-03A3-7A56-3C8FAA70A69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6143" y="141859"/>
            <a:ext cx="990748" cy="990748"/>
          </a:xfrm>
          <a:prstGeom prst="ellipse">
            <a:avLst/>
          </a:prstGeom>
          <a:noFill/>
          <a:ln>
            <a:noFill/>
          </a:ln>
          <a:effectLst/>
        </p:spPr>
      </p:pic>
      <p:sp>
        <p:nvSpPr>
          <p:cNvPr id="52" name="Прямоугольник с двумя скругленными соседними углами 51"/>
          <p:cNvSpPr/>
          <p:nvPr/>
        </p:nvSpPr>
        <p:spPr>
          <a:xfrm rot="5400000">
            <a:off x="-235534" y="380052"/>
            <a:ext cx="649480" cy="173094"/>
          </a:xfrm>
          <a:prstGeom prst="round2SameRect">
            <a:avLst/>
          </a:prstGeom>
          <a:solidFill>
            <a:srgbClr val="7F2967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 descr="Театр со сплошной заливкой">
            <a:extLst>
              <a:ext uri="{FF2B5EF4-FFF2-40B4-BE49-F238E27FC236}">
                <a16:creationId xmlns:a16="http://schemas.microsoft.com/office/drawing/2014/main" id="{659D777A-4732-4E1B-994A-A417A249FE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268508" y="1132607"/>
            <a:ext cx="2054298" cy="1878913"/>
          </a:xfrm>
          <a:prstGeom prst="rect">
            <a:avLst/>
          </a:prstGeom>
        </p:spPr>
      </p:pic>
      <p:pic>
        <p:nvPicPr>
          <p:cNvPr id="8" name="Рисунок 7" descr="Компьютер со сплошной заливкой">
            <a:extLst>
              <a:ext uri="{FF2B5EF4-FFF2-40B4-BE49-F238E27FC236}">
                <a16:creationId xmlns:a16="http://schemas.microsoft.com/office/drawing/2014/main" id="{6148651F-7FC8-48D0-BE17-E5CBFB8CD26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674941" y="1117171"/>
            <a:ext cx="2364105" cy="1973328"/>
          </a:xfrm>
          <a:prstGeom prst="rect">
            <a:avLst/>
          </a:prstGeom>
        </p:spPr>
      </p:pic>
      <p:pic>
        <p:nvPicPr>
          <p:cNvPr id="10" name="Рисунок 9" descr="Человек с идеей со сплошной заливкой">
            <a:extLst>
              <a:ext uri="{FF2B5EF4-FFF2-40B4-BE49-F238E27FC236}">
                <a16:creationId xmlns:a16="http://schemas.microsoft.com/office/drawing/2014/main" id="{F1EB9218-5ACE-458A-9725-D5BD37090B9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391181" y="1016992"/>
            <a:ext cx="2256522" cy="1857998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B54DA526-42B0-4549-AD5A-D98A8CB39A3D}"/>
              </a:ext>
            </a:extLst>
          </p:cNvPr>
          <p:cNvSpPr txBox="1"/>
          <p:nvPr/>
        </p:nvSpPr>
        <p:spPr>
          <a:xfrm>
            <a:off x="844779" y="3044871"/>
            <a:ext cx="290175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u="sng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Взаимодействие </a:t>
            </a:r>
          </a:p>
          <a:p>
            <a:pPr algn="ctr"/>
            <a:r>
              <a:rPr lang="ru-RU" sz="2400" u="sng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с МКСО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20A0752-FAB5-465C-97CC-CDCB6B40B1AE}"/>
              </a:ext>
            </a:extLst>
          </p:cNvPr>
          <p:cNvSpPr txBox="1"/>
          <p:nvPr/>
        </p:nvSpPr>
        <p:spPr>
          <a:xfrm>
            <a:off x="4491981" y="3079533"/>
            <a:ext cx="26693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u="sng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Цифровизация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0B5C267-F8D4-4329-8201-03FE4FD293DC}"/>
              </a:ext>
            </a:extLst>
          </p:cNvPr>
          <p:cNvSpPr txBox="1"/>
          <p:nvPr/>
        </p:nvSpPr>
        <p:spPr>
          <a:xfrm>
            <a:off x="7707874" y="2860204"/>
            <a:ext cx="308610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u="sng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Укрепление </a:t>
            </a:r>
          </a:p>
          <a:p>
            <a:pPr algn="ctr"/>
            <a:r>
              <a:rPr lang="ru-RU" sz="2400" u="sng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материально-</a:t>
            </a:r>
          </a:p>
          <a:p>
            <a:pPr algn="ctr"/>
            <a:r>
              <a:rPr lang="ru-RU" sz="2400" u="sng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технической базы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3111209-3DFC-4050-9FD1-35521C28E2D0}"/>
              </a:ext>
            </a:extLst>
          </p:cNvPr>
          <p:cNvSpPr txBox="1"/>
          <p:nvPr/>
        </p:nvSpPr>
        <p:spPr>
          <a:xfrm>
            <a:off x="414425" y="4454096"/>
            <a:ext cx="37624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>
                <a:solidFill>
                  <a:srgbClr val="A66E96"/>
                </a:solidFill>
              </a:rPr>
              <a:t>Проведение совместных и параллельных мероприятий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>
                <a:solidFill>
                  <a:srgbClr val="A66E96"/>
                </a:solidFill>
              </a:rPr>
              <a:t>Повышение профессионализма сотрудников МКСО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D97C3D9-D223-42FB-8799-19B8339D20E4}"/>
              </a:ext>
            </a:extLst>
          </p:cNvPr>
          <p:cNvSpPr txBox="1"/>
          <p:nvPr/>
        </p:nvSpPr>
        <p:spPr>
          <a:xfrm>
            <a:off x="3945410" y="4453562"/>
            <a:ext cx="3762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>
                <a:solidFill>
                  <a:srgbClr val="A66E96"/>
                </a:solidFill>
              </a:rPr>
              <a:t>Расширение доступа к ГИС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BA74EDB-EB53-4517-BCDA-EB865EB1BDE1}"/>
              </a:ext>
            </a:extLst>
          </p:cNvPr>
          <p:cNvSpPr txBox="1"/>
          <p:nvPr/>
        </p:nvSpPr>
        <p:spPr>
          <a:xfrm>
            <a:off x="7836061" y="4315062"/>
            <a:ext cx="3804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>
                <a:solidFill>
                  <a:srgbClr val="A66E96"/>
                </a:solidFill>
              </a:rPr>
              <a:t>Приобретение и поверка</a:t>
            </a:r>
          </a:p>
          <a:p>
            <a:r>
              <a:rPr lang="ru-RU" dirty="0">
                <a:solidFill>
                  <a:srgbClr val="A66E96"/>
                </a:solidFill>
              </a:rPr>
              <a:t>измерительного оборудования</a:t>
            </a:r>
          </a:p>
        </p:txBody>
      </p:sp>
    </p:spTree>
    <p:extLst>
      <p:ext uri="{BB962C8B-B14F-4D97-AF65-F5344CB8AC3E}">
        <p14:creationId xmlns:p14="http://schemas.microsoft.com/office/powerpoint/2010/main" val="42316543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Прямоугольный треугольник 52"/>
          <p:cNvSpPr/>
          <p:nvPr/>
        </p:nvSpPr>
        <p:spPr>
          <a:xfrm rot="10800000">
            <a:off x="9840286" y="-5"/>
            <a:ext cx="2351714" cy="2038530"/>
          </a:xfrm>
          <a:prstGeom prst="rtTriangle">
            <a:avLst/>
          </a:prstGeom>
          <a:solidFill>
            <a:srgbClr val="802B68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3210" y="112982"/>
            <a:ext cx="10162142" cy="649481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7F2967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ИТОГИ КОНКУРСА ЛУЧШИЙ ФИНАНСОВЫЙ КОНТРОЛЕР В РФ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E99F515-33ED-03A3-7A56-3C8FAA70A69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6143" y="141859"/>
            <a:ext cx="990748" cy="990748"/>
          </a:xfrm>
          <a:prstGeom prst="ellipse">
            <a:avLst/>
          </a:prstGeom>
          <a:noFill/>
          <a:ln>
            <a:noFill/>
          </a:ln>
          <a:effectLst/>
        </p:spPr>
      </p:pic>
      <p:sp>
        <p:nvSpPr>
          <p:cNvPr id="52" name="Прямоугольник с двумя скругленными соседними углами 51"/>
          <p:cNvSpPr/>
          <p:nvPr/>
        </p:nvSpPr>
        <p:spPr>
          <a:xfrm rot="5400000">
            <a:off x="-235534" y="380052"/>
            <a:ext cx="649480" cy="173094"/>
          </a:xfrm>
          <a:prstGeom prst="round2SameRect">
            <a:avLst/>
          </a:prstGeom>
          <a:solidFill>
            <a:srgbClr val="7F2967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9C64FC38-FA6D-4428-915D-A930E03F49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232" y="2555020"/>
            <a:ext cx="2011934" cy="527187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A80A266-9EF6-465D-B661-08BA01A6DED1}"/>
              </a:ext>
            </a:extLst>
          </p:cNvPr>
          <p:cNvSpPr txBox="1"/>
          <p:nvPr/>
        </p:nvSpPr>
        <p:spPr>
          <a:xfrm>
            <a:off x="1303111" y="2092185"/>
            <a:ext cx="12041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753766"/>
                </a:solidFill>
              </a:rPr>
              <a:t>Москва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3E6CEFA-1CA9-41DE-9E1A-3B89A7170125}"/>
              </a:ext>
            </a:extLst>
          </p:cNvPr>
          <p:cNvSpPr txBox="1"/>
          <p:nvPr/>
        </p:nvSpPr>
        <p:spPr>
          <a:xfrm>
            <a:off x="8139307" y="5230660"/>
            <a:ext cx="11086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753766"/>
                </a:solidFill>
              </a:rPr>
              <a:t>Чита</a:t>
            </a: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0FF6E0D6-EC93-4C80-BE60-E7B3D6CAF982}"/>
              </a:ext>
            </a:extLst>
          </p:cNvPr>
          <p:cNvSpPr/>
          <p:nvPr/>
        </p:nvSpPr>
        <p:spPr>
          <a:xfrm>
            <a:off x="7560518" y="5692325"/>
            <a:ext cx="2095949" cy="537559"/>
          </a:xfrm>
          <a:prstGeom prst="rect">
            <a:avLst/>
          </a:prstGeom>
          <a:solidFill>
            <a:srgbClr val="F2E9EF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b="1" dirty="0">
              <a:solidFill>
                <a:srgbClr val="6F1564"/>
              </a:solidFill>
            </a:endParaRPr>
          </a:p>
          <a:p>
            <a:pPr algn="ctr"/>
            <a:endParaRPr lang="ru-RU" sz="4000" b="1" dirty="0">
              <a:solidFill>
                <a:srgbClr val="6F1564"/>
              </a:solidFill>
            </a:endParaRPr>
          </a:p>
          <a:p>
            <a:pPr algn="ctr"/>
            <a:r>
              <a:rPr lang="ru-RU" sz="4000" b="1" dirty="0">
                <a:solidFill>
                  <a:srgbClr val="6F1564"/>
                </a:solidFill>
              </a:rPr>
              <a:t> </a:t>
            </a:r>
          </a:p>
          <a:p>
            <a:pPr algn="ctr"/>
            <a:endParaRPr lang="ru-RU" sz="4000" b="1" dirty="0">
              <a:solidFill>
                <a:srgbClr val="6F1564"/>
              </a:solidFill>
            </a:endParaRPr>
          </a:p>
        </p:txBody>
      </p:sp>
      <p:pic>
        <p:nvPicPr>
          <p:cNvPr id="26" name="Рисунок 25">
            <a:extLst>
              <a:ext uri="{FF2B5EF4-FFF2-40B4-BE49-F238E27FC236}">
                <a16:creationId xmlns:a16="http://schemas.microsoft.com/office/drawing/2014/main" id="{5ABF8B6A-18EF-417F-9A85-2071997E2B4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2751" y="5804256"/>
            <a:ext cx="383066" cy="363469"/>
          </a:xfrm>
          <a:prstGeom prst="ellipse">
            <a:avLst/>
          </a:prstGeom>
          <a:noFill/>
          <a:ln>
            <a:noFill/>
          </a:ln>
          <a:effectLst/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B3D29A0-ABAF-48A9-8488-D608A3C96BBB}"/>
              </a:ext>
            </a:extLst>
          </p:cNvPr>
          <p:cNvSpPr txBox="1"/>
          <p:nvPr/>
        </p:nvSpPr>
        <p:spPr>
          <a:xfrm>
            <a:off x="7985817" y="5739358"/>
            <a:ext cx="1670650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50" dirty="0">
                <a:solidFill>
                  <a:srgbClr val="7537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КСП </a:t>
            </a:r>
          </a:p>
          <a:p>
            <a:r>
              <a:rPr lang="ru-RU" sz="1050" dirty="0">
                <a:solidFill>
                  <a:srgbClr val="7537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Забайкальского края</a:t>
            </a:r>
          </a:p>
          <a:p>
            <a:endParaRPr lang="ru-RU" sz="1400" b="1" dirty="0">
              <a:solidFill>
                <a:srgbClr val="753766"/>
              </a:solidFill>
            </a:endParaRPr>
          </a:p>
        </p:txBody>
      </p:sp>
      <p:pic>
        <p:nvPicPr>
          <p:cNvPr id="1028" name="Picture 4" descr="Picture background">
            <a:extLst>
              <a:ext uri="{FF2B5EF4-FFF2-40B4-BE49-F238E27FC236}">
                <a16:creationId xmlns:a16="http://schemas.microsoft.com/office/drawing/2014/main" id="{3FFCC74C-ABC2-4423-9F6E-AA6CC7AB0D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5087" y="1570153"/>
            <a:ext cx="8201519" cy="4043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9" name="Прямая со стрелкой 28">
            <a:extLst>
              <a:ext uri="{FF2B5EF4-FFF2-40B4-BE49-F238E27FC236}">
                <a16:creationId xmlns:a16="http://schemas.microsoft.com/office/drawing/2014/main" id="{D61D2095-D004-44E8-85E2-279725077586}"/>
              </a:ext>
            </a:extLst>
          </p:cNvPr>
          <p:cNvCxnSpPr>
            <a:cxnSpLocks/>
          </p:cNvCxnSpPr>
          <p:nvPr/>
        </p:nvCxnSpPr>
        <p:spPr>
          <a:xfrm flipH="1" flipV="1">
            <a:off x="3534367" y="3242483"/>
            <a:ext cx="4353401" cy="1849678"/>
          </a:xfrm>
          <a:prstGeom prst="straightConnector1">
            <a:avLst/>
          </a:prstGeom>
          <a:ln w="76200">
            <a:solidFill>
              <a:srgbClr val="753766"/>
            </a:solidFill>
            <a:tailEnd type="triangle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A8E77A57-B655-4E26-9CE7-9B7BD12F19FC}"/>
              </a:ext>
            </a:extLst>
          </p:cNvPr>
          <p:cNvSpPr txBox="1"/>
          <p:nvPr/>
        </p:nvSpPr>
        <p:spPr>
          <a:xfrm>
            <a:off x="243210" y="1151325"/>
            <a:ext cx="110502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u="sng" dirty="0">
                <a:solidFill>
                  <a:srgbClr val="753766"/>
                </a:solidFill>
              </a:rPr>
              <a:t>Материалы ЭАМ «Оценка системы оплаты труда работников образования Забайкальского края»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96D9FB0-63D2-4EAE-B8ED-87C9EEA1FCAF}"/>
              </a:ext>
            </a:extLst>
          </p:cNvPr>
          <p:cNvSpPr txBox="1"/>
          <p:nvPr/>
        </p:nvSpPr>
        <p:spPr>
          <a:xfrm>
            <a:off x="318118" y="5092161"/>
            <a:ext cx="6542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400" b="1" dirty="0">
                <a:solidFill>
                  <a:srgbClr val="753766"/>
                </a:solidFill>
              </a:rPr>
              <a:t>ЛУЧШИЕ В ДФО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400" b="1" dirty="0">
                <a:solidFill>
                  <a:srgbClr val="753766"/>
                </a:solidFill>
              </a:rPr>
              <a:t>ДИПЛОМ </a:t>
            </a:r>
            <a:r>
              <a:rPr lang="en-US" sz="2400" b="1" dirty="0">
                <a:solidFill>
                  <a:srgbClr val="753766"/>
                </a:solidFill>
              </a:rPr>
              <a:t>II </a:t>
            </a:r>
            <a:r>
              <a:rPr lang="ru-RU" sz="2400" b="1" dirty="0">
                <a:solidFill>
                  <a:srgbClr val="753766"/>
                </a:solidFill>
              </a:rPr>
              <a:t>СТЕПЕНИ НА ВСЕРОССИЙСКОМ УРОВНЕ</a:t>
            </a:r>
          </a:p>
        </p:txBody>
      </p:sp>
    </p:spTree>
    <p:extLst>
      <p:ext uri="{BB962C8B-B14F-4D97-AF65-F5344CB8AC3E}">
        <p14:creationId xmlns:p14="http://schemas.microsoft.com/office/powerpoint/2010/main" val="1571219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Прямоугольный треугольник 52"/>
          <p:cNvSpPr/>
          <p:nvPr/>
        </p:nvSpPr>
        <p:spPr>
          <a:xfrm rot="10800000">
            <a:off x="9840286" y="-5"/>
            <a:ext cx="2351714" cy="2038530"/>
          </a:xfrm>
          <a:prstGeom prst="rtTriangle">
            <a:avLst/>
          </a:prstGeom>
          <a:solidFill>
            <a:srgbClr val="802B68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3210" y="112982"/>
            <a:ext cx="10162142" cy="649481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7F2967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ПЛАНЫ И ЗАДАЧИ 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E99F515-33ED-03A3-7A56-3C8FAA70A69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6143" y="141859"/>
            <a:ext cx="990748" cy="990748"/>
          </a:xfrm>
          <a:prstGeom prst="ellipse">
            <a:avLst/>
          </a:prstGeom>
          <a:noFill/>
          <a:ln>
            <a:noFill/>
          </a:ln>
          <a:effectLst/>
        </p:spPr>
      </p:pic>
      <p:sp>
        <p:nvSpPr>
          <p:cNvPr id="52" name="Прямоугольник с двумя скругленными соседними углами 51"/>
          <p:cNvSpPr/>
          <p:nvPr/>
        </p:nvSpPr>
        <p:spPr>
          <a:xfrm rot="5400000">
            <a:off x="-235534" y="380052"/>
            <a:ext cx="649480" cy="173094"/>
          </a:xfrm>
          <a:prstGeom prst="round2SameRect">
            <a:avLst/>
          </a:prstGeom>
          <a:solidFill>
            <a:srgbClr val="7F2967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799F11B4-7AA5-4EB0-90D7-1025F6B5F9FF}"/>
              </a:ext>
            </a:extLst>
          </p:cNvPr>
          <p:cNvSpPr/>
          <p:nvPr/>
        </p:nvSpPr>
        <p:spPr>
          <a:xfrm>
            <a:off x="243210" y="1019259"/>
            <a:ext cx="10558321" cy="649482"/>
          </a:xfrm>
          <a:prstGeom prst="rect">
            <a:avLst/>
          </a:prstGeom>
          <a:solidFill>
            <a:srgbClr val="F2E9EF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Продолжим аудит выполнения национальных целей, поставленных Президентом РФ в «майских» Указах: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28AA96E-A262-4E6B-8BB2-817DBB9D6C44}"/>
              </a:ext>
            </a:extLst>
          </p:cNvPr>
          <p:cNvSpPr txBox="1"/>
          <p:nvPr/>
        </p:nvSpPr>
        <p:spPr>
          <a:xfrm>
            <a:off x="243211" y="1812959"/>
            <a:ext cx="1123292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400" u="sng" dirty="0">
                <a:solidFill>
                  <a:srgbClr val="753766"/>
                </a:solidFill>
              </a:rPr>
              <a:t>«Экологическое благополучие»</a:t>
            </a:r>
            <a:r>
              <a:rPr lang="ru-RU" sz="1600" u="sng" dirty="0"/>
              <a:t> </a:t>
            </a:r>
            <a:r>
              <a:rPr lang="ru-RU" sz="1600" dirty="0"/>
              <a:t>- </a:t>
            </a:r>
            <a:r>
              <a:rPr lang="ru-RU" dirty="0">
                <a:solidFill>
                  <a:schemeClr val="bg1">
                    <a:lumMod val="50000"/>
                  </a:schemeClr>
                </a:solidFill>
              </a:rPr>
              <a:t>проверки в части реконструкции объектов очистных сооружений и объектов питьевого водоснабжения;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400" u="sng" dirty="0">
                <a:solidFill>
                  <a:srgbClr val="753766"/>
                </a:solidFill>
              </a:rPr>
              <a:t>«Комфортная и безопасная среда для жизни» </a:t>
            </a:r>
            <a:r>
              <a:rPr lang="ru-RU" sz="1600" dirty="0"/>
              <a:t>- </a:t>
            </a:r>
            <a:r>
              <a:rPr lang="ru-RU" dirty="0">
                <a:solidFill>
                  <a:schemeClr val="bg1">
                    <a:lumMod val="50000"/>
                  </a:schemeClr>
                </a:solidFill>
              </a:rPr>
              <a:t>проверки модернизации систем коммунальной инфраструктуры, содержание автомобильных дорог, строительство и реконструкция отдельных объектов социальной сферы, благоустройство общественных территорий;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400" u="sng" dirty="0">
                <a:solidFill>
                  <a:srgbClr val="753766"/>
                </a:solidFill>
              </a:rPr>
              <a:t>«Сохранение населения, укрепление здоровья и повышение благополучия людей, поддержка семьи»</a:t>
            </a:r>
            <a:r>
              <a:rPr lang="ru-RU" sz="1600" u="sng" dirty="0">
                <a:solidFill>
                  <a:srgbClr val="753766"/>
                </a:solidFill>
              </a:rPr>
              <a:t> </a:t>
            </a:r>
            <a:r>
              <a:rPr lang="ru-RU" sz="1600" dirty="0"/>
              <a:t>- </a:t>
            </a:r>
            <a:r>
              <a:rPr lang="ru-RU" dirty="0">
                <a:solidFill>
                  <a:schemeClr val="bg1">
                    <a:lumMod val="50000"/>
                  </a:schemeClr>
                </a:solidFill>
              </a:rPr>
              <a:t>анализ расходов, связанных с содержанием детей-сирот в организациях разного типа, оценка организации отдыха и оздоровления детей в регионе, анализ эффективности использования средств ОМС при осуществлении деятельности отдельных медицинских организаций;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400" u="sng" dirty="0">
                <a:solidFill>
                  <a:srgbClr val="753766"/>
                </a:solidFill>
              </a:rPr>
              <a:t>«Устойчивая и динамичная экономика»</a:t>
            </a:r>
            <a:r>
              <a:rPr lang="ru-RU" sz="1600" u="sng" dirty="0">
                <a:solidFill>
                  <a:srgbClr val="753766"/>
                </a:solidFill>
              </a:rPr>
              <a:t> </a:t>
            </a:r>
            <a:r>
              <a:rPr lang="ru-RU" sz="1600" dirty="0">
                <a:solidFill>
                  <a:srgbClr val="753766"/>
                </a:solidFill>
              </a:rPr>
              <a:t>- </a:t>
            </a:r>
            <a:r>
              <a:rPr lang="ru-RU" dirty="0">
                <a:solidFill>
                  <a:schemeClr val="bg1">
                    <a:lumMod val="50000"/>
                  </a:schemeClr>
                </a:solidFill>
              </a:rPr>
              <a:t>оценка реализации мероприятий, направленных на развитие промышленности и туризма в рамках государственной программы «Экономическое развитие», анализ эффективности мер государственной поддержки, направленных на развитие АПК;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400" u="sng" dirty="0">
                <a:solidFill>
                  <a:srgbClr val="753766"/>
                </a:solidFill>
              </a:rPr>
              <a:t>«Технологическое лидерство» </a:t>
            </a:r>
            <a:r>
              <a:rPr lang="ru-RU" sz="1600" dirty="0">
                <a:solidFill>
                  <a:schemeClr val="bg1">
                    <a:lumMod val="50000"/>
                  </a:schemeClr>
                </a:solidFill>
              </a:rPr>
              <a:t>- </a:t>
            </a:r>
            <a:r>
              <a:rPr lang="ru-RU" dirty="0">
                <a:solidFill>
                  <a:schemeClr val="bg1">
                    <a:lumMod val="50000"/>
                  </a:schemeClr>
                </a:solidFill>
              </a:rPr>
              <a:t>оценка эффективности мер по внедрению бережливых технологий в Забайкальском крае. </a:t>
            </a:r>
          </a:p>
        </p:txBody>
      </p:sp>
    </p:spTree>
    <p:extLst>
      <p:ext uri="{BB962C8B-B14F-4D97-AF65-F5344CB8AC3E}">
        <p14:creationId xmlns:p14="http://schemas.microsoft.com/office/powerpoint/2010/main" val="152005932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11202</TotalTime>
  <Words>569</Words>
  <Application>Microsoft Office PowerPoint</Application>
  <PresentationFormat>Широкоэкранный</PresentationFormat>
  <Paragraphs>147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Calibri Light</vt:lpstr>
      <vt:lpstr>Century Gothic</vt:lpstr>
      <vt:lpstr>Verdana</vt:lpstr>
      <vt:lpstr>Wingdings</vt:lpstr>
      <vt:lpstr>Тема Office</vt:lpstr>
      <vt:lpstr>Презентация PowerPoint</vt:lpstr>
      <vt:lpstr>ОСНОВНЫЕ ИТОГИ</vt:lpstr>
      <vt:lpstr>ОСНОВНЫЕ ИТОГИ</vt:lpstr>
      <vt:lpstr>ОСНОВНЫЕ ИТОГИ</vt:lpstr>
      <vt:lpstr>МЕРЫ РЕАГИРОВАНИЯ </vt:lpstr>
      <vt:lpstr>ЭКСПЕРТНО-АНАЛИТИЧЕСКАЯ ДЕЯТЕЛЬНОСТЬ </vt:lpstr>
      <vt:lpstr>КЛЮЧЕВЫЕ НАПРАВЛЕНИЯ ВНУТРЕННЕЙ ДЕЯТЕЛЬНОСТИ </vt:lpstr>
      <vt:lpstr>ИТОГИ КОНКУРСА ЛУЧШИЙ ФИНАНСОВЫЙ КОНТРОЛЕР В РФ</vt:lpstr>
      <vt:lpstr>ПЛАНЫ И ЗАДАЧИ </vt:lpstr>
      <vt:lpstr>БЛАГОДАРИМ ЗА ВНИМАНИЕ!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Викторовна Шемякина</dc:creator>
  <cp:lastModifiedBy>Фролова Анна Евгеньевна</cp:lastModifiedBy>
  <cp:revision>301</cp:revision>
  <dcterms:created xsi:type="dcterms:W3CDTF">2024-01-31T05:49:59Z</dcterms:created>
  <dcterms:modified xsi:type="dcterms:W3CDTF">2025-04-22T08:48:08Z</dcterms:modified>
</cp:coreProperties>
</file>