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1" r:id="rId3"/>
    <p:sldId id="439" r:id="rId4"/>
    <p:sldId id="428" r:id="rId5"/>
    <p:sldId id="429" r:id="rId6"/>
    <p:sldId id="430" r:id="rId7"/>
    <p:sldId id="431" r:id="rId8"/>
    <p:sldId id="432" r:id="rId9"/>
    <p:sldId id="434" r:id="rId10"/>
    <p:sldId id="436" r:id="rId11"/>
    <p:sldId id="433" r:id="rId12"/>
    <p:sldId id="438" r:id="rId13"/>
    <p:sldId id="373" r:id="rId14"/>
    <p:sldId id="44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ADBADC"/>
    <a:srgbClr val="FBF7FB"/>
    <a:srgbClr val="0099FF"/>
    <a:srgbClr val="66CCFF"/>
    <a:srgbClr val="0000FF"/>
    <a:srgbClr val="3399FF"/>
    <a:srgbClr val="00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норматива ЕПС</c:v>
                </c:pt>
              </c:strCache>
            </c:strRef>
          </c:tx>
          <c:spPr>
            <a:pattFill prst="trellis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63-4F2C-B3E1-7AB6DE5FF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Забайкальский край</c:v>
                </c:pt>
                <c:pt idx="1">
                  <c:v>Приморский край</c:v>
                </c:pt>
                <c:pt idx="2">
                  <c:v>Республика Саха (Якутия)</c:v>
                </c:pt>
                <c:pt idx="3">
                  <c:v>Чукотский АО</c:v>
                </c:pt>
                <c:pt idx="4">
                  <c:v>Республика Бурятия</c:v>
                </c:pt>
                <c:pt idx="5">
                  <c:v>Сахалинская область</c:v>
                </c:pt>
                <c:pt idx="6">
                  <c:v>Еврейская АО</c:v>
                </c:pt>
                <c:pt idx="7">
                  <c:v>Магаданская область</c:v>
                </c:pt>
                <c:pt idx="8">
                  <c:v>Хабаровский край</c:v>
                </c:pt>
                <c:pt idx="9">
                  <c:v>Амурская область</c:v>
                </c:pt>
                <c:pt idx="10">
                  <c:v>Камчатский край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50.2</c:v>
                </c:pt>
                <c:pt idx="1">
                  <c:v>54.7</c:v>
                </c:pt>
                <c:pt idx="2">
                  <c:v>55.2</c:v>
                </c:pt>
                <c:pt idx="3">
                  <c:v>55.8</c:v>
                </c:pt>
                <c:pt idx="4">
                  <c:v>63.1</c:v>
                </c:pt>
                <c:pt idx="5">
                  <c:v>66.7</c:v>
                </c:pt>
                <c:pt idx="6">
                  <c:v>74.900000000000006</c:v>
                </c:pt>
                <c:pt idx="7">
                  <c:v>76.2</c:v>
                </c:pt>
                <c:pt idx="8" formatCode="0.0">
                  <c:v>78.2</c:v>
                </c:pt>
                <c:pt idx="9" formatCode="0.0">
                  <c:v>85.9</c:v>
                </c:pt>
                <c:pt idx="10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C-4BC5-8053-1DDF19520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4228480"/>
        <c:axId val="122015680"/>
      </c:barChart>
      <c:catAx>
        <c:axId val="5422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015680"/>
        <c:crosses val="autoZero"/>
        <c:auto val="1"/>
        <c:lblAlgn val="ctr"/>
        <c:lblOffset val="100"/>
        <c:noMultiLvlLbl val="0"/>
      </c:catAx>
      <c:valAx>
        <c:axId val="122015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2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Направления расходования</a:t>
            </a:r>
          </a:p>
        </c:rich>
      </c:tx>
      <c:layout>
        <c:manualLayout>
          <c:xMode val="edge"/>
          <c:yMode val="edge"/>
          <c:x val="2.76751764053304E-2"/>
          <c:y val="0.1332844823466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8627494977295691"/>
          <c:y val="0.19815561869084986"/>
          <c:w val="0.29564214739578132"/>
          <c:h val="0.706932267720205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расходования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6-4DBA-931E-5E21924444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6-4DBA-931E-5E21924444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6-4DBA-931E-5E21924444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6-4DBA-931E-5E2192444487}"/>
              </c:ext>
            </c:extLst>
          </c:dPt>
          <c:dLbls>
            <c:dLbl>
              <c:idx val="0"/>
              <c:layout>
                <c:manualLayout>
                  <c:x val="-4.3925694672323394E-3"/>
                  <c:y val="-9.6280096711491374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46-4DBA-931E-5E2192444487}"/>
                </c:ext>
              </c:extLst>
            </c:dLbl>
            <c:dLbl>
              <c:idx val="3"/>
              <c:layout>
                <c:manualLayout>
                  <c:x val="1.2079566034888854E-2"/>
                  <c:y val="-1.45947849883634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46-4DBA-931E-5E2192444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86 % - Строительство объектов спорта региональной (муниципальной) собственности (ФОКи)</c:v>
                </c:pt>
                <c:pt idx="1">
                  <c:v>6 % - Поставка комплектов спортивного оборудования (малые спортивные формы и футбольные поля)</c:v>
                </c:pt>
                <c:pt idx="2">
                  <c:v>5 % - Субсидии школам олимпийского резерва на приобретение спортивного оборудования и инвентаря</c:v>
                </c:pt>
                <c:pt idx="3">
                  <c:v>3 % - Субсидии организациям, входящим в систему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430240.4</c:v>
                </c:pt>
                <c:pt idx="1">
                  <c:v>30923.3</c:v>
                </c:pt>
                <c:pt idx="2">
                  <c:v>23748.2</c:v>
                </c:pt>
                <c:pt idx="3">
                  <c:v>14478.9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46-4DBA-931E-5E21924444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88131718284722E-4"/>
          <c:y val="0.25723308541990558"/>
          <c:w val="0.40534527282136562"/>
          <c:h val="0.72087473709754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923BE-EC04-47C2-B89D-69897F490628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C6F20-7AF5-4BC4-9E31-00A3123593AA}" type="pres">
      <dgm:prSet presAssocID="{02F923BE-EC04-47C2-B89D-69897F49062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B80C0C5-5C61-4F3E-9468-529B79FAEBEF}" type="presOf" srcId="{02F923BE-EC04-47C2-B89D-69897F490628}" destId="{FDFC6F20-7AF5-4BC4-9E31-00A3123593AA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4FEC6-AD7F-4E78-BD43-13165549EE6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D1370-A037-46E5-95D6-D490C44C57F3}">
      <dgm:prSet/>
      <dgm:spPr/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и ввод в эксплуатацию объектов спорта региональной (муниципальной)         собственности</a:t>
          </a:r>
        </a:p>
      </dgm:t>
    </dgm:pt>
    <dgm:pt modelId="{E0023F93-470E-4109-937C-743CAED7D23D}" type="parTrans" cxnId="{C27E2403-FFB9-4AF0-A4E5-404B918A1D74}">
      <dgm:prSet/>
      <dgm:spPr/>
      <dgm:t>
        <a:bodyPr/>
        <a:lstStyle/>
        <a:p>
          <a:endParaRPr lang="ru-RU"/>
        </a:p>
      </dgm:t>
    </dgm:pt>
    <dgm:pt modelId="{8179F417-BBA8-44CC-98A8-18F019B254B3}" type="sibTrans" cxnId="{C27E2403-FFB9-4AF0-A4E5-404B918A1D74}">
      <dgm:prSet/>
      <dgm:spPr/>
      <dgm:t>
        <a:bodyPr/>
        <a:lstStyle/>
        <a:p>
          <a:endParaRPr lang="ru-RU"/>
        </a:p>
      </dgm:t>
    </dgm:pt>
    <dgm:pt modelId="{2BDDB6DA-6132-4A08-B9A0-59E55EAD2718}">
      <dgm:prSet/>
      <dgm:spPr/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комплектов спортивного оборудования (площадки ГТО)</a:t>
          </a:r>
        </a:p>
      </dgm:t>
    </dgm:pt>
    <dgm:pt modelId="{56E17740-3694-499D-9AE9-1C75B199D58F}" type="parTrans" cxnId="{3FB87E34-FA11-4BF0-B5EA-1752950223F5}">
      <dgm:prSet/>
      <dgm:spPr/>
      <dgm:t>
        <a:bodyPr/>
        <a:lstStyle/>
        <a:p>
          <a:endParaRPr lang="ru-RU"/>
        </a:p>
      </dgm:t>
    </dgm:pt>
    <dgm:pt modelId="{2EBC7FE3-60FB-4B0D-8906-6CA3F5AA4263}" type="sibTrans" cxnId="{3FB87E34-FA11-4BF0-B5EA-1752950223F5}">
      <dgm:prSet/>
      <dgm:spPr/>
      <dgm:t>
        <a:bodyPr/>
        <a:lstStyle/>
        <a:p>
          <a:endParaRPr lang="ru-RU"/>
        </a:p>
      </dgm:t>
    </dgm:pt>
    <dgm:pt modelId="{7F74826B-6513-481B-B25F-3A43E7CF9A4E}">
      <dgm:prSet/>
      <dgm:spPr/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нового спортивного оборудования и инвентаря в спортивные школы олимпийского резерва </a:t>
          </a:r>
        </a:p>
      </dgm:t>
    </dgm:pt>
    <dgm:pt modelId="{2F9EFFFC-8907-46C9-94D4-1EE84DD6A5F6}" type="parTrans" cxnId="{831CC2E8-76B9-488C-A008-20FD0119622C}">
      <dgm:prSet/>
      <dgm:spPr/>
      <dgm:t>
        <a:bodyPr/>
        <a:lstStyle/>
        <a:p>
          <a:endParaRPr lang="ru-RU"/>
        </a:p>
      </dgm:t>
    </dgm:pt>
    <dgm:pt modelId="{D4443147-24BA-4256-846C-2258BAFE531D}" type="sibTrans" cxnId="{831CC2E8-76B9-488C-A008-20FD0119622C}">
      <dgm:prSet/>
      <dgm:spPr/>
      <dgm:t>
        <a:bodyPr/>
        <a:lstStyle/>
        <a:p>
          <a:endParaRPr lang="ru-RU"/>
        </a:p>
      </dgm:t>
    </dgm:pt>
    <dgm:pt modelId="{F17A24FE-34D7-4740-9ADF-4E30EE60A05C}">
      <dgm:prSet/>
      <dgm:spPr/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поддержка организациям, входящим в систему спортивной подготовки</a:t>
          </a:r>
        </a:p>
      </dgm:t>
    </dgm:pt>
    <dgm:pt modelId="{8E61F628-016D-4CE3-94A5-610C51CFCCC8}" type="parTrans" cxnId="{C8E07AC0-CDFF-4A07-A0B5-E7DB593D51FB}">
      <dgm:prSet/>
      <dgm:spPr/>
      <dgm:t>
        <a:bodyPr/>
        <a:lstStyle/>
        <a:p>
          <a:endParaRPr lang="ru-RU"/>
        </a:p>
      </dgm:t>
    </dgm:pt>
    <dgm:pt modelId="{8E8653D0-095A-440F-8C03-E20D6DFB47FA}" type="sibTrans" cxnId="{C8E07AC0-CDFF-4A07-A0B5-E7DB593D51FB}">
      <dgm:prSet/>
      <dgm:spPr/>
      <dgm:t>
        <a:bodyPr/>
        <a:lstStyle/>
        <a:p>
          <a:endParaRPr lang="ru-RU"/>
        </a:p>
      </dgm:t>
    </dgm:pt>
    <dgm:pt modelId="{750E7D46-C7FE-406D-85BD-DB88DAB5D92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Концептуальными направлениями Регионального проекта для достижения целевых показателей являются следующие мероприятия:</a:t>
          </a:r>
        </a:p>
      </dgm:t>
    </dgm:pt>
    <dgm:pt modelId="{09684C56-53B2-41AF-AE6C-EB87364D29B3}" type="sibTrans" cxnId="{8D624DF3-9D77-4A2D-95EE-DB7351CBBC17}">
      <dgm:prSet/>
      <dgm:spPr/>
      <dgm:t>
        <a:bodyPr/>
        <a:lstStyle/>
        <a:p>
          <a:endParaRPr lang="ru-RU"/>
        </a:p>
      </dgm:t>
    </dgm:pt>
    <dgm:pt modelId="{F34314B4-7BEF-4277-B13D-61D83C12E13E}" type="parTrans" cxnId="{8D624DF3-9D77-4A2D-95EE-DB7351CBBC17}">
      <dgm:prSet/>
      <dgm:spPr/>
      <dgm:t>
        <a:bodyPr/>
        <a:lstStyle/>
        <a:p>
          <a:endParaRPr lang="ru-RU"/>
        </a:p>
      </dgm:t>
    </dgm:pt>
    <dgm:pt modelId="{C6BC0F8D-0D59-472E-BE76-84B5346740B3}" type="pres">
      <dgm:prSet presAssocID="{9A24FEC6-AD7F-4E78-BD43-13165549EE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AD0455-0092-4F11-97D4-3524776A5B15}" type="pres">
      <dgm:prSet presAssocID="{750E7D46-C7FE-406D-85BD-DB88DAB5D92D}" presName="root" presStyleCnt="0"/>
      <dgm:spPr/>
    </dgm:pt>
    <dgm:pt modelId="{0A7DDF59-9635-49B6-927B-CD89350A3D0A}" type="pres">
      <dgm:prSet presAssocID="{750E7D46-C7FE-406D-85BD-DB88DAB5D92D}" presName="rootComposite" presStyleCnt="0"/>
      <dgm:spPr/>
    </dgm:pt>
    <dgm:pt modelId="{C31900C6-4ABA-458C-A099-C062CFF5741D}" type="pres">
      <dgm:prSet presAssocID="{750E7D46-C7FE-406D-85BD-DB88DAB5D92D}" presName="rootText" presStyleLbl="node1" presStyleIdx="0" presStyleCnt="1" custScaleX="515486" custScaleY="136743"/>
      <dgm:spPr/>
    </dgm:pt>
    <dgm:pt modelId="{322E5AD7-7829-4E9F-B469-D9DF11364767}" type="pres">
      <dgm:prSet presAssocID="{750E7D46-C7FE-406D-85BD-DB88DAB5D92D}" presName="rootConnector" presStyleLbl="node1" presStyleIdx="0" presStyleCnt="1"/>
      <dgm:spPr/>
    </dgm:pt>
    <dgm:pt modelId="{96ABBC5C-C5E0-4BD7-85C4-C20BEE0D26F4}" type="pres">
      <dgm:prSet presAssocID="{750E7D46-C7FE-406D-85BD-DB88DAB5D92D}" presName="childShape" presStyleCnt="0"/>
      <dgm:spPr/>
    </dgm:pt>
    <dgm:pt modelId="{76E30132-67B9-479F-A76C-B488949ECEAB}" type="pres">
      <dgm:prSet presAssocID="{E0023F93-470E-4109-937C-743CAED7D23D}" presName="Name13" presStyleLbl="parChTrans1D2" presStyleIdx="0" presStyleCnt="4"/>
      <dgm:spPr/>
    </dgm:pt>
    <dgm:pt modelId="{29B73395-0207-43D0-BE44-154BFDEBAFD2}" type="pres">
      <dgm:prSet presAssocID="{800D1370-A037-46E5-95D6-D490C44C57F3}" presName="childText" presStyleLbl="bgAcc1" presStyleIdx="0" presStyleCnt="4" custScaleX="404623">
        <dgm:presLayoutVars>
          <dgm:bulletEnabled val="1"/>
        </dgm:presLayoutVars>
      </dgm:prSet>
      <dgm:spPr/>
    </dgm:pt>
    <dgm:pt modelId="{141AC55E-B552-489F-9122-FAEB3F1EF09C}" type="pres">
      <dgm:prSet presAssocID="{56E17740-3694-499D-9AE9-1C75B199D58F}" presName="Name13" presStyleLbl="parChTrans1D2" presStyleIdx="1" presStyleCnt="4"/>
      <dgm:spPr/>
    </dgm:pt>
    <dgm:pt modelId="{0A88621F-B025-402B-B6C9-0AB1965810B3}" type="pres">
      <dgm:prSet presAssocID="{2BDDB6DA-6132-4A08-B9A0-59E55EAD2718}" presName="childText" presStyleLbl="bgAcc1" presStyleIdx="1" presStyleCnt="4" custScaleX="446926">
        <dgm:presLayoutVars>
          <dgm:bulletEnabled val="1"/>
        </dgm:presLayoutVars>
      </dgm:prSet>
      <dgm:spPr/>
    </dgm:pt>
    <dgm:pt modelId="{8A9DB3AA-5E6F-4CA4-927D-98E6646D8D9D}" type="pres">
      <dgm:prSet presAssocID="{2F9EFFFC-8907-46C9-94D4-1EE84DD6A5F6}" presName="Name13" presStyleLbl="parChTrans1D2" presStyleIdx="2" presStyleCnt="4"/>
      <dgm:spPr/>
    </dgm:pt>
    <dgm:pt modelId="{48CC6829-F4F6-4331-AB0E-FCB9E30FAF7C}" type="pres">
      <dgm:prSet presAssocID="{7F74826B-6513-481B-B25F-3A43E7CF9A4E}" presName="childText" presStyleLbl="bgAcc1" presStyleIdx="2" presStyleCnt="4" custScaleX="484378">
        <dgm:presLayoutVars>
          <dgm:bulletEnabled val="1"/>
        </dgm:presLayoutVars>
      </dgm:prSet>
      <dgm:spPr/>
    </dgm:pt>
    <dgm:pt modelId="{060EB121-B39C-458C-B571-0260A16AAD17}" type="pres">
      <dgm:prSet presAssocID="{8E61F628-016D-4CE3-94A5-610C51CFCCC8}" presName="Name13" presStyleLbl="parChTrans1D2" presStyleIdx="3" presStyleCnt="4"/>
      <dgm:spPr/>
    </dgm:pt>
    <dgm:pt modelId="{A05CB4FB-AFD7-4848-B874-A93DE7F0CF86}" type="pres">
      <dgm:prSet presAssocID="{F17A24FE-34D7-4740-9ADF-4E30EE60A05C}" presName="childText" presStyleLbl="bgAcc1" presStyleIdx="3" presStyleCnt="4" custScaleX="540736">
        <dgm:presLayoutVars>
          <dgm:bulletEnabled val="1"/>
        </dgm:presLayoutVars>
      </dgm:prSet>
      <dgm:spPr/>
    </dgm:pt>
  </dgm:ptLst>
  <dgm:cxnLst>
    <dgm:cxn modelId="{C27E2403-FFB9-4AF0-A4E5-404B918A1D74}" srcId="{750E7D46-C7FE-406D-85BD-DB88DAB5D92D}" destId="{800D1370-A037-46E5-95D6-D490C44C57F3}" srcOrd="0" destOrd="0" parTransId="{E0023F93-470E-4109-937C-743CAED7D23D}" sibTransId="{8179F417-BBA8-44CC-98A8-18F019B254B3}"/>
    <dgm:cxn modelId="{3FB87E34-FA11-4BF0-B5EA-1752950223F5}" srcId="{750E7D46-C7FE-406D-85BD-DB88DAB5D92D}" destId="{2BDDB6DA-6132-4A08-B9A0-59E55EAD2718}" srcOrd="1" destOrd="0" parTransId="{56E17740-3694-499D-9AE9-1C75B199D58F}" sibTransId="{2EBC7FE3-60FB-4B0D-8906-6CA3F5AA4263}"/>
    <dgm:cxn modelId="{93B3EF36-43ED-4AB9-A1E8-142D530E830C}" type="presOf" srcId="{7F74826B-6513-481B-B25F-3A43E7CF9A4E}" destId="{48CC6829-F4F6-4331-AB0E-FCB9E30FAF7C}" srcOrd="0" destOrd="0" presId="urn:microsoft.com/office/officeart/2005/8/layout/hierarchy3"/>
    <dgm:cxn modelId="{15166E43-4ED3-4787-AB86-95824C020B4C}" type="presOf" srcId="{750E7D46-C7FE-406D-85BD-DB88DAB5D92D}" destId="{322E5AD7-7829-4E9F-B469-D9DF11364767}" srcOrd="1" destOrd="0" presId="urn:microsoft.com/office/officeart/2005/8/layout/hierarchy3"/>
    <dgm:cxn modelId="{BA92A249-B41E-48D1-B1BF-1DFF22611D84}" type="presOf" srcId="{8E61F628-016D-4CE3-94A5-610C51CFCCC8}" destId="{060EB121-B39C-458C-B571-0260A16AAD17}" srcOrd="0" destOrd="0" presId="urn:microsoft.com/office/officeart/2005/8/layout/hierarchy3"/>
    <dgm:cxn modelId="{B1FC426D-D928-4257-BAB2-EC7433095E78}" type="presOf" srcId="{2BDDB6DA-6132-4A08-B9A0-59E55EAD2718}" destId="{0A88621F-B025-402B-B6C9-0AB1965810B3}" srcOrd="0" destOrd="0" presId="urn:microsoft.com/office/officeart/2005/8/layout/hierarchy3"/>
    <dgm:cxn modelId="{31B48270-FFA8-4BE6-9FED-CFAE6CDC2B93}" type="presOf" srcId="{2F9EFFFC-8907-46C9-94D4-1EE84DD6A5F6}" destId="{8A9DB3AA-5E6F-4CA4-927D-98E6646D8D9D}" srcOrd="0" destOrd="0" presId="urn:microsoft.com/office/officeart/2005/8/layout/hierarchy3"/>
    <dgm:cxn modelId="{87611581-A87B-4222-BEA9-314740BEF181}" type="presOf" srcId="{E0023F93-470E-4109-937C-743CAED7D23D}" destId="{76E30132-67B9-479F-A76C-B488949ECEAB}" srcOrd="0" destOrd="0" presId="urn:microsoft.com/office/officeart/2005/8/layout/hierarchy3"/>
    <dgm:cxn modelId="{599BE882-7F28-450F-98A7-7E1446A37F40}" type="presOf" srcId="{800D1370-A037-46E5-95D6-D490C44C57F3}" destId="{29B73395-0207-43D0-BE44-154BFDEBAFD2}" srcOrd="0" destOrd="0" presId="urn:microsoft.com/office/officeart/2005/8/layout/hierarchy3"/>
    <dgm:cxn modelId="{0EC75CA6-F732-40A1-AC82-0FD4F92293B7}" type="presOf" srcId="{F17A24FE-34D7-4740-9ADF-4E30EE60A05C}" destId="{A05CB4FB-AFD7-4848-B874-A93DE7F0CF86}" srcOrd="0" destOrd="0" presId="urn:microsoft.com/office/officeart/2005/8/layout/hierarchy3"/>
    <dgm:cxn modelId="{045518BB-677B-4601-B345-04909E7E7E1C}" type="presOf" srcId="{750E7D46-C7FE-406D-85BD-DB88DAB5D92D}" destId="{C31900C6-4ABA-458C-A099-C062CFF5741D}" srcOrd="0" destOrd="0" presId="urn:microsoft.com/office/officeart/2005/8/layout/hierarchy3"/>
    <dgm:cxn modelId="{C8E07AC0-CDFF-4A07-A0B5-E7DB593D51FB}" srcId="{750E7D46-C7FE-406D-85BD-DB88DAB5D92D}" destId="{F17A24FE-34D7-4740-9ADF-4E30EE60A05C}" srcOrd="3" destOrd="0" parTransId="{8E61F628-016D-4CE3-94A5-610C51CFCCC8}" sibTransId="{8E8653D0-095A-440F-8C03-E20D6DFB47FA}"/>
    <dgm:cxn modelId="{18436DCD-4340-4CA4-BFC8-57B116A4DF94}" type="presOf" srcId="{9A24FEC6-AD7F-4E78-BD43-13165549EE64}" destId="{C6BC0F8D-0D59-472E-BE76-84B5346740B3}" srcOrd="0" destOrd="0" presId="urn:microsoft.com/office/officeart/2005/8/layout/hierarchy3"/>
    <dgm:cxn modelId="{CA5C79D8-5824-49EC-915D-CECAB54CDFD3}" type="presOf" srcId="{56E17740-3694-499D-9AE9-1C75B199D58F}" destId="{141AC55E-B552-489F-9122-FAEB3F1EF09C}" srcOrd="0" destOrd="0" presId="urn:microsoft.com/office/officeart/2005/8/layout/hierarchy3"/>
    <dgm:cxn modelId="{831CC2E8-76B9-488C-A008-20FD0119622C}" srcId="{750E7D46-C7FE-406D-85BD-DB88DAB5D92D}" destId="{7F74826B-6513-481B-B25F-3A43E7CF9A4E}" srcOrd="2" destOrd="0" parTransId="{2F9EFFFC-8907-46C9-94D4-1EE84DD6A5F6}" sibTransId="{D4443147-24BA-4256-846C-2258BAFE531D}"/>
    <dgm:cxn modelId="{8D624DF3-9D77-4A2D-95EE-DB7351CBBC17}" srcId="{9A24FEC6-AD7F-4E78-BD43-13165549EE64}" destId="{750E7D46-C7FE-406D-85BD-DB88DAB5D92D}" srcOrd="0" destOrd="0" parTransId="{F34314B4-7BEF-4277-B13D-61D83C12E13E}" sibTransId="{09684C56-53B2-41AF-AE6C-EB87364D29B3}"/>
    <dgm:cxn modelId="{ED3EA6CF-D550-48E0-901C-7A174007FC41}" type="presParOf" srcId="{C6BC0F8D-0D59-472E-BE76-84B5346740B3}" destId="{E5AD0455-0092-4F11-97D4-3524776A5B15}" srcOrd="0" destOrd="0" presId="urn:microsoft.com/office/officeart/2005/8/layout/hierarchy3"/>
    <dgm:cxn modelId="{572AEEE7-D708-4277-BD26-A7BA98193221}" type="presParOf" srcId="{E5AD0455-0092-4F11-97D4-3524776A5B15}" destId="{0A7DDF59-9635-49B6-927B-CD89350A3D0A}" srcOrd="0" destOrd="0" presId="urn:microsoft.com/office/officeart/2005/8/layout/hierarchy3"/>
    <dgm:cxn modelId="{1F999278-59E6-4218-A500-A5F88D9CF79C}" type="presParOf" srcId="{0A7DDF59-9635-49B6-927B-CD89350A3D0A}" destId="{C31900C6-4ABA-458C-A099-C062CFF5741D}" srcOrd="0" destOrd="0" presId="urn:microsoft.com/office/officeart/2005/8/layout/hierarchy3"/>
    <dgm:cxn modelId="{A5104C41-C7A6-4810-88E1-EA1327AC59DE}" type="presParOf" srcId="{0A7DDF59-9635-49B6-927B-CD89350A3D0A}" destId="{322E5AD7-7829-4E9F-B469-D9DF11364767}" srcOrd="1" destOrd="0" presId="urn:microsoft.com/office/officeart/2005/8/layout/hierarchy3"/>
    <dgm:cxn modelId="{C48F51C3-F1E9-4D2B-928B-8B8A9FA82783}" type="presParOf" srcId="{E5AD0455-0092-4F11-97D4-3524776A5B15}" destId="{96ABBC5C-C5E0-4BD7-85C4-C20BEE0D26F4}" srcOrd="1" destOrd="0" presId="urn:microsoft.com/office/officeart/2005/8/layout/hierarchy3"/>
    <dgm:cxn modelId="{584E289A-EA34-4970-A4FA-CE3278ED046A}" type="presParOf" srcId="{96ABBC5C-C5E0-4BD7-85C4-C20BEE0D26F4}" destId="{76E30132-67B9-479F-A76C-B488949ECEAB}" srcOrd="0" destOrd="0" presId="urn:microsoft.com/office/officeart/2005/8/layout/hierarchy3"/>
    <dgm:cxn modelId="{B9B93709-6568-4C6E-B2BA-026E2F1835A9}" type="presParOf" srcId="{96ABBC5C-C5E0-4BD7-85C4-C20BEE0D26F4}" destId="{29B73395-0207-43D0-BE44-154BFDEBAFD2}" srcOrd="1" destOrd="0" presId="urn:microsoft.com/office/officeart/2005/8/layout/hierarchy3"/>
    <dgm:cxn modelId="{B46E9B32-CE97-4A40-9283-47AB1746D09C}" type="presParOf" srcId="{96ABBC5C-C5E0-4BD7-85C4-C20BEE0D26F4}" destId="{141AC55E-B552-489F-9122-FAEB3F1EF09C}" srcOrd="2" destOrd="0" presId="urn:microsoft.com/office/officeart/2005/8/layout/hierarchy3"/>
    <dgm:cxn modelId="{12BB6CE5-BE9C-49B4-B5B4-8447963F557A}" type="presParOf" srcId="{96ABBC5C-C5E0-4BD7-85C4-C20BEE0D26F4}" destId="{0A88621F-B025-402B-B6C9-0AB1965810B3}" srcOrd="3" destOrd="0" presId="urn:microsoft.com/office/officeart/2005/8/layout/hierarchy3"/>
    <dgm:cxn modelId="{40F7900E-6E0A-442D-BB91-819D71C42AE5}" type="presParOf" srcId="{96ABBC5C-C5E0-4BD7-85C4-C20BEE0D26F4}" destId="{8A9DB3AA-5E6F-4CA4-927D-98E6646D8D9D}" srcOrd="4" destOrd="0" presId="urn:microsoft.com/office/officeart/2005/8/layout/hierarchy3"/>
    <dgm:cxn modelId="{0CF76890-0821-4058-84EE-3CEEDD65D818}" type="presParOf" srcId="{96ABBC5C-C5E0-4BD7-85C4-C20BEE0D26F4}" destId="{48CC6829-F4F6-4331-AB0E-FCB9E30FAF7C}" srcOrd="5" destOrd="0" presId="urn:microsoft.com/office/officeart/2005/8/layout/hierarchy3"/>
    <dgm:cxn modelId="{3D0FE02F-7910-47B1-A63A-DED98BC778EC}" type="presParOf" srcId="{96ABBC5C-C5E0-4BD7-85C4-C20BEE0D26F4}" destId="{060EB121-B39C-458C-B571-0260A16AAD17}" srcOrd="6" destOrd="0" presId="urn:microsoft.com/office/officeart/2005/8/layout/hierarchy3"/>
    <dgm:cxn modelId="{647528E2-0FF6-4B50-BE65-D3948477D3B1}" type="presParOf" srcId="{96ABBC5C-C5E0-4BD7-85C4-C20BEE0D26F4}" destId="{A05CB4FB-AFD7-4848-B874-A93DE7F0CF8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900C6-4ABA-458C-A099-C062CFF5741D}">
      <dsp:nvSpPr>
        <dsp:cNvPr id="0" name=""/>
        <dsp:cNvSpPr/>
      </dsp:nvSpPr>
      <dsp:spPr>
        <a:xfrm>
          <a:off x="3926" y="79373"/>
          <a:ext cx="9206934" cy="12211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Концептуальными направлениями Регионального проекта для достижения целевых показателей являются следующие мероприятия:</a:t>
          </a:r>
        </a:p>
      </dsp:txBody>
      <dsp:txXfrm>
        <a:off x="39693" y="115140"/>
        <a:ext cx="9135400" cy="1149628"/>
      </dsp:txXfrm>
    </dsp:sp>
    <dsp:sp modelId="{76E30132-67B9-479F-A76C-B488949ECEAB}">
      <dsp:nvSpPr>
        <dsp:cNvPr id="0" name=""/>
        <dsp:cNvSpPr/>
      </dsp:nvSpPr>
      <dsp:spPr>
        <a:xfrm>
          <a:off x="924619" y="1300535"/>
          <a:ext cx="920693" cy="66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775"/>
              </a:lnTo>
              <a:lnTo>
                <a:pt x="920693" y="66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73395-0207-43D0-BE44-154BFDEBAFD2}">
      <dsp:nvSpPr>
        <dsp:cNvPr id="0" name=""/>
        <dsp:cNvSpPr/>
      </dsp:nvSpPr>
      <dsp:spPr>
        <a:xfrm>
          <a:off x="1845313" y="1523794"/>
          <a:ext cx="5781476" cy="89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и ввод в эксплуатацию объектов спорта региональной (муниципальной)         собственности</a:t>
          </a:r>
        </a:p>
      </dsp:txBody>
      <dsp:txXfrm>
        <a:off x="1871469" y="1549950"/>
        <a:ext cx="5729164" cy="840722"/>
      </dsp:txXfrm>
    </dsp:sp>
    <dsp:sp modelId="{141AC55E-B552-489F-9122-FAEB3F1EF09C}">
      <dsp:nvSpPr>
        <dsp:cNvPr id="0" name=""/>
        <dsp:cNvSpPr/>
      </dsp:nvSpPr>
      <dsp:spPr>
        <a:xfrm>
          <a:off x="924619" y="1300535"/>
          <a:ext cx="920693" cy="178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068"/>
              </a:lnTo>
              <a:lnTo>
                <a:pt x="920693" y="178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621F-B025-402B-B6C9-0AB1965810B3}">
      <dsp:nvSpPr>
        <dsp:cNvPr id="0" name=""/>
        <dsp:cNvSpPr/>
      </dsp:nvSpPr>
      <dsp:spPr>
        <a:xfrm>
          <a:off x="1845313" y="2640087"/>
          <a:ext cx="6385924" cy="89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комплектов спортивного оборудования (площадки ГТО)</a:t>
          </a:r>
        </a:p>
      </dsp:txBody>
      <dsp:txXfrm>
        <a:off x="1871469" y="2666243"/>
        <a:ext cx="6333612" cy="840722"/>
      </dsp:txXfrm>
    </dsp:sp>
    <dsp:sp modelId="{8A9DB3AA-5E6F-4CA4-927D-98E6646D8D9D}">
      <dsp:nvSpPr>
        <dsp:cNvPr id="0" name=""/>
        <dsp:cNvSpPr/>
      </dsp:nvSpPr>
      <dsp:spPr>
        <a:xfrm>
          <a:off x="924619" y="1300535"/>
          <a:ext cx="920693" cy="290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61"/>
              </a:lnTo>
              <a:lnTo>
                <a:pt x="920693" y="290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C6829-F4F6-4331-AB0E-FCB9E30FAF7C}">
      <dsp:nvSpPr>
        <dsp:cNvPr id="0" name=""/>
        <dsp:cNvSpPr/>
      </dsp:nvSpPr>
      <dsp:spPr>
        <a:xfrm>
          <a:off x="1845313" y="3756380"/>
          <a:ext cx="6921059" cy="89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Поставка нового спортивного оборудования и инвентаря в спортивные школы олимпийского резерва </a:t>
          </a:r>
        </a:p>
      </dsp:txBody>
      <dsp:txXfrm>
        <a:off x="1871469" y="3782536"/>
        <a:ext cx="6868747" cy="840722"/>
      </dsp:txXfrm>
    </dsp:sp>
    <dsp:sp modelId="{060EB121-B39C-458C-B571-0260A16AAD17}">
      <dsp:nvSpPr>
        <dsp:cNvPr id="0" name=""/>
        <dsp:cNvSpPr/>
      </dsp:nvSpPr>
      <dsp:spPr>
        <a:xfrm>
          <a:off x="924619" y="1300535"/>
          <a:ext cx="920693" cy="4018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654"/>
              </a:lnTo>
              <a:lnTo>
                <a:pt x="920693" y="40186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CB4FB-AFD7-4848-B874-A93DE7F0CF86}">
      <dsp:nvSpPr>
        <dsp:cNvPr id="0" name=""/>
        <dsp:cNvSpPr/>
      </dsp:nvSpPr>
      <dsp:spPr>
        <a:xfrm>
          <a:off x="1845313" y="4872673"/>
          <a:ext cx="7726333" cy="89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поддержка организациям, входящим в систему спортивной подготовки</a:t>
          </a:r>
        </a:p>
      </dsp:txBody>
      <dsp:txXfrm>
        <a:off x="1871469" y="4898829"/>
        <a:ext cx="7674021" cy="84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0.45337</cdr:x>
      <cdr:y>0.71352</cdr:y>
    </cdr:from>
    <cdr:to>
      <cdr:x>0.64278</cdr:x>
      <cdr:y>0.76451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id="{8B510423-82F1-4617-9716-ADB16EF1270F}"/>
            </a:ext>
          </a:extLst>
        </cdr:cNvPr>
        <cdr:cNvSpPr txBox="1"/>
      </cdr:nvSpPr>
      <cdr:spPr>
        <a:xfrm xmlns:a="http://schemas.openxmlformats.org/drawingml/2006/main">
          <a:off x="5243232" y="3665554"/>
          <a:ext cx="2190541" cy="261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0.42209</cdr:x>
      <cdr:y>0.85047</cdr:y>
    </cdr:from>
    <cdr:to>
      <cdr:x>0.62454</cdr:x>
      <cdr:y>0.95609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7EACB67C-CF7F-40AC-A861-C383990FF5BD}"/>
            </a:ext>
          </a:extLst>
        </cdr:cNvPr>
        <cdr:cNvSpPr txBox="1"/>
      </cdr:nvSpPr>
      <cdr:spPr>
        <a:xfrm xmlns:a="http://schemas.openxmlformats.org/drawingml/2006/main">
          <a:off x="4881488" y="4369097"/>
          <a:ext cx="2341267" cy="5426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физкультурно-оздоровительных комплекса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0.62541</cdr:x>
      <cdr:y>0.85984</cdr:y>
    </cdr:from>
    <cdr:to>
      <cdr:x>0.66537</cdr:x>
      <cdr:y>0.91218</cdr:y>
    </cdr:to>
    <cdr:cxnSp macro="">
      <cdr:nvCxnSpPr>
        <cdr:cNvPr id="29" name="Прямая со стрелкой 28">
          <a:extLst xmlns:a="http://schemas.openxmlformats.org/drawingml/2006/main">
            <a:ext uri="{FF2B5EF4-FFF2-40B4-BE49-F238E27FC236}">
              <a16:creationId xmlns:a16="http://schemas.microsoft.com/office/drawing/2014/main" id="{0116B42B-695F-4B8D-8955-937B969EED05}"/>
            </a:ext>
          </a:extLst>
        </cdr:cNvPr>
        <cdr:cNvCxnSpPr/>
      </cdr:nvCxnSpPr>
      <cdr:spPr>
        <a:xfrm xmlns:a="http://schemas.openxmlformats.org/drawingml/2006/main" flipV="1">
          <a:off x="7232804" y="4417229"/>
          <a:ext cx="462224" cy="2689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0.43339</cdr:x>
      <cdr:y>0.21341</cdr:y>
    </cdr:from>
    <cdr:to>
      <cdr:x>0.57936</cdr:x>
      <cdr:y>0.29475</cdr:y>
    </cdr:to>
    <cdr:sp macro="" textlink="">
      <cdr:nvSpPr>
        <cdr:cNvPr id="30" name="TextBox 29">
          <a:extLst xmlns:a="http://schemas.openxmlformats.org/drawingml/2006/main">
            <a:ext uri="{FF2B5EF4-FFF2-40B4-BE49-F238E27FC236}">
              <a16:creationId xmlns:a16="http://schemas.microsoft.com/office/drawing/2014/main" id="{A9D086CD-97DD-41D4-AE09-F0367624DD6B}"/>
            </a:ext>
          </a:extLst>
        </cdr:cNvPr>
        <cdr:cNvSpPr txBox="1"/>
      </cdr:nvSpPr>
      <cdr:spPr>
        <a:xfrm xmlns:a="http://schemas.openxmlformats.org/drawingml/2006/main">
          <a:off x="5012097" y="1114204"/>
          <a:ext cx="1688141" cy="4246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11 площадок ГТО</a:t>
          </a:r>
        </a:p>
      </cdr:txBody>
    </cdr:sp>
  </cdr:relSizeAnchor>
  <cdr:relSizeAnchor xmlns:cdr="http://schemas.openxmlformats.org/drawingml/2006/chartDrawing">
    <cdr:from>
      <cdr:x>0.54113</cdr:x>
      <cdr:y>0.08124</cdr:y>
    </cdr:from>
    <cdr:to>
      <cdr:x>0.71055</cdr:x>
      <cdr:y>0.18686</cdr:y>
    </cdr:to>
    <cdr:sp macro="" textlink="">
      <cdr:nvSpPr>
        <cdr:cNvPr id="39" name="TextBox 38">
          <a:extLst xmlns:a="http://schemas.openxmlformats.org/drawingml/2006/main">
            <a:ext uri="{FF2B5EF4-FFF2-40B4-BE49-F238E27FC236}">
              <a16:creationId xmlns:a16="http://schemas.microsoft.com/office/drawing/2014/main" id="{94B5B52D-785A-49C2-9B92-BBEA0A762436}"/>
            </a:ext>
          </a:extLst>
        </cdr:cNvPr>
        <cdr:cNvSpPr txBox="1"/>
      </cdr:nvSpPr>
      <cdr:spPr>
        <a:xfrm xmlns:a="http://schemas.openxmlformats.org/drawingml/2006/main">
          <a:off x="6258115" y="417349"/>
          <a:ext cx="1959427" cy="54261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 школы олимпийского резерва</a:t>
          </a:r>
        </a:p>
      </cdr:txBody>
    </cdr:sp>
  </cdr:relSizeAnchor>
  <cdr:relSizeAnchor xmlns:cdr="http://schemas.openxmlformats.org/drawingml/2006/chartDrawing">
    <cdr:from>
      <cdr:x>0.73486</cdr:x>
      <cdr:y>0.09575</cdr:y>
    </cdr:from>
    <cdr:to>
      <cdr:x>0.94691</cdr:x>
      <cdr:y>0.1486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F39299CC-E839-4965-BB32-F8A9B3C62B29}"/>
            </a:ext>
          </a:extLst>
        </cdr:cNvPr>
        <cdr:cNvSpPr txBox="1"/>
      </cdr:nvSpPr>
      <cdr:spPr>
        <a:xfrm xmlns:a="http://schemas.openxmlformats.org/drawingml/2006/main">
          <a:off x="8498605" y="491919"/>
          <a:ext cx="2452377" cy="27147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12 спортивных организаций</a:t>
          </a:r>
        </a:p>
      </cdr:txBody>
    </cdr:sp>
  </cdr:relSizeAnchor>
  <cdr:relSizeAnchor xmlns:cdr="http://schemas.openxmlformats.org/drawingml/2006/chartDrawing">
    <cdr:from>
      <cdr:x>0.57936</cdr:x>
      <cdr:y>0.26914</cdr:y>
    </cdr:from>
    <cdr:to>
      <cdr:x>0.63496</cdr:x>
      <cdr:y>0.30043</cdr:y>
    </cdr:to>
    <cdr:cxnSp macro="">
      <cdr:nvCxnSpPr>
        <cdr:cNvPr id="54" name="Прямая со стрелкой 53">
          <a:extLst xmlns:a="http://schemas.openxmlformats.org/drawingml/2006/main">
            <a:ext uri="{FF2B5EF4-FFF2-40B4-BE49-F238E27FC236}">
              <a16:creationId xmlns:a16="http://schemas.microsoft.com/office/drawing/2014/main" id="{7E7EA14B-9A9B-4A16-8CD0-C8DC94C3F433}"/>
            </a:ext>
          </a:extLst>
        </cdr:cNvPr>
        <cdr:cNvCxnSpPr/>
      </cdr:nvCxnSpPr>
      <cdr:spPr>
        <a:xfrm xmlns:a="http://schemas.openxmlformats.org/drawingml/2006/main">
          <a:off x="6700241" y="1382627"/>
          <a:ext cx="643095" cy="1607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0.6645</cdr:x>
      <cdr:y>0.20068</cdr:y>
    </cdr:from>
    <cdr:to>
      <cdr:x>0.67754</cdr:x>
      <cdr:y>0.23588</cdr:y>
    </cdr:to>
    <cdr:cxnSp macro="">
      <cdr:nvCxnSpPr>
        <cdr:cNvPr id="56" name="Прямая со стрелкой 55">
          <a:extLst xmlns:a="http://schemas.openxmlformats.org/drawingml/2006/main">
            <a:ext uri="{FF2B5EF4-FFF2-40B4-BE49-F238E27FC236}">
              <a16:creationId xmlns:a16="http://schemas.microsoft.com/office/drawing/2014/main" id="{92AE6DD9-22FF-4BE5-8F89-FF892E65677D}"/>
            </a:ext>
          </a:extLst>
        </cdr:cNvPr>
        <cdr:cNvCxnSpPr/>
      </cdr:nvCxnSpPr>
      <cdr:spPr>
        <a:xfrm xmlns:a="http://schemas.openxmlformats.org/drawingml/2006/main">
          <a:off x="7684980" y="1030934"/>
          <a:ext cx="150725" cy="1808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0.72446</cdr:x>
      <cdr:y>0.14982</cdr:y>
    </cdr:from>
    <cdr:to>
      <cdr:x>0.73923</cdr:x>
      <cdr:y>0.21632</cdr:y>
    </cdr:to>
    <cdr:cxnSp macro="">
      <cdr:nvCxnSpPr>
        <cdr:cNvPr id="60" name="Прямая со стрелкой 59">
          <a:extLst xmlns:a="http://schemas.openxmlformats.org/drawingml/2006/main">
            <a:ext uri="{FF2B5EF4-FFF2-40B4-BE49-F238E27FC236}">
              <a16:creationId xmlns:a16="http://schemas.microsoft.com/office/drawing/2014/main" id="{E472328A-9FD7-41B1-9724-FD6F1A569615}"/>
            </a:ext>
          </a:extLst>
        </cdr:cNvPr>
        <cdr:cNvCxnSpPr/>
      </cdr:nvCxnSpPr>
      <cdr:spPr>
        <a:xfrm xmlns:a="http://schemas.openxmlformats.org/drawingml/2006/main" flipH="1">
          <a:off x="8378316" y="769677"/>
          <a:ext cx="170822" cy="3416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5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0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4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4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182" y="905098"/>
            <a:ext cx="11243818" cy="4173928"/>
          </a:xfrm>
        </p:spPr>
        <p:txBody>
          <a:bodyPr anchor="ctr" anchorCtr="0">
            <a:noAutofit/>
          </a:bodyPr>
          <a:lstStyle/>
          <a:p>
            <a:pPr indent="449263" algn="l">
              <a:lnSpc>
                <a:spcPct val="100000"/>
              </a:lnSpc>
            </a:pP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использования средств бюджета Забайкальского края, выделенных на реализацию регионального проекта «Создание для всех категорий и групп населения условий для занятия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9F515-33ED-03A3-7A56-3C8FAA70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7" y="296091"/>
            <a:ext cx="1070139" cy="986214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19356-F957-4EBB-BDE2-BEC9F608E97F}"/>
              </a:ext>
            </a:extLst>
          </p:cNvPr>
          <p:cNvSpPr txBox="1"/>
          <p:nvPr/>
        </p:nvSpPr>
        <p:spPr>
          <a:xfrm>
            <a:off x="991315" y="474453"/>
            <a:ext cx="975695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результатах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мероприятия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E1C57-2D38-42FA-A2B2-1DA3524B8B9C}"/>
              </a:ext>
            </a:extLst>
          </p:cNvPr>
          <p:cNvSpPr txBox="1"/>
          <p:nvPr/>
        </p:nvSpPr>
        <p:spPr>
          <a:xfrm>
            <a:off x="1820091" y="5806083"/>
            <a:ext cx="7759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Чита, 2025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FC8F2-02C6-426A-972C-551C8F4C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6" y="5667787"/>
            <a:ext cx="4149131" cy="7279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ГТО с. Верх-Чита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F62DDB-048C-49C1-81CC-E6B9DCE670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8923" y="712150"/>
            <a:ext cx="5145578" cy="4347556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6942636-F053-4EC3-9770-CD6C69651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/>
          <a:stretch/>
        </p:blipFill>
        <p:spPr>
          <a:xfrm>
            <a:off x="4195295" y="3860207"/>
            <a:ext cx="2627352" cy="2661690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E0B59-1FF0-4EFD-A802-96505221F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1" y="462225"/>
            <a:ext cx="4744831" cy="510456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CE1B0-3857-4860-B723-5FB64E4DAC5C}"/>
              </a:ext>
            </a:extLst>
          </p:cNvPr>
          <p:cNvSpPr txBox="1"/>
          <p:nvPr/>
        </p:nvSpPr>
        <p:spPr>
          <a:xfrm>
            <a:off x="7662807" y="5831726"/>
            <a:ext cx="36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ГТО с. Домна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2796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9DD352-D3CD-461F-AFF4-88D1148BD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23" y="145737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00D993-E4FB-438C-8BB7-B1E706324588}"/>
              </a:ext>
            </a:extLst>
          </p:cNvPr>
          <p:cNvSpPr txBox="1"/>
          <p:nvPr/>
        </p:nvSpPr>
        <p:spPr>
          <a:xfrm>
            <a:off x="331595" y="169344"/>
            <a:ext cx="9254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Конъюнктурный анализ стоимости спортивного оборудования и инвентаря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E8C9C-7101-430A-8D03-F75379EAF51D}"/>
              </a:ext>
            </a:extLst>
          </p:cNvPr>
          <p:cNvSpPr txBox="1"/>
          <p:nvPr/>
        </p:nvSpPr>
        <p:spPr>
          <a:xfrm>
            <a:off x="331595" y="4876475"/>
            <a:ext cx="10936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SzPts val="1400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виду высокой стоимости спортивного оборудования и инвентаря, финансированием охвачена лишь часть заявленных организациями потребностей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D935DA-233C-47B9-B115-4D074F4FC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27890" r="21230" b="26109"/>
          <a:stretch/>
        </p:blipFill>
        <p:spPr>
          <a:xfrm>
            <a:off x="6244393" y="1320380"/>
            <a:ext cx="4969986" cy="33722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BAC6CB-0455-4CC9-B9E1-2C2BB074C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t="39390" r="19986" b="9151"/>
          <a:stretch/>
        </p:blipFill>
        <p:spPr>
          <a:xfrm>
            <a:off x="331595" y="1320380"/>
            <a:ext cx="5616014" cy="33722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08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9DD352-D3CD-461F-AFF4-88D1148BD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00D993-E4FB-438C-8BB7-B1E706324588}"/>
              </a:ext>
            </a:extLst>
          </p:cNvPr>
          <p:cNvSpPr txBox="1"/>
          <p:nvPr/>
        </p:nvSpPr>
        <p:spPr>
          <a:xfrm>
            <a:off x="391885" y="241696"/>
            <a:ext cx="9451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Реализованные мероприятия недостаточно влияют на массовое вовлечение населения в спорт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E8C9C-7101-430A-8D03-F75379EAF51D}"/>
              </a:ext>
            </a:extLst>
          </p:cNvPr>
          <p:cNvSpPr txBox="1"/>
          <p:nvPr/>
        </p:nvSpPr>
        <p:spPr>
          <a:xfrm>
            <a:off x="391885" y="1320380"/>
            <a:ext cx="10932191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SzPts val="1400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оддержка оказана организациям, деятельность которых не связана с развитием массового спорта, а преимущественно направлена на развитие спорта высших достижений, спортивной подготовки и профессионального спорта, а также реализующих определенные виды спорта (базовые) с ограниченной вовлеченностью граждан в силу требований к возрасту и физической подготовке</a:t>
            </a:r>
          </a:p>
        </p:txBody>
      </p:sp>
    </p:spTree>
    <p:extLst>
      <p:ext uri="{BB962C8B-B14F-4D97-AF65-F5344CB8AC3E}">
        <p14:creationId xmlns:p14="http://schemas.microsoft.com/office/powerpoint/2010/main" val="267918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E44E23-896E-49E5-80B5-A213B455CA72}"/>
              </a:ext>
            </a:extLst>
          </p:cNvPr>
          <p:cNvSpPr txBox="1"/>
          <p:nvPr/>
        </p:nvSpPr>
        <p:spPr>
          <a:xfrm>
            <a:off x="836169" y="437805"/>
            <a:ext cx="10615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00635" y="1320380"/>
            <a:ext cx="10615116" cy="484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отчет о результатах контрольного мероприятия: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1905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Законодательное Собрание Забайкальского края;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1905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Губернатору Забайкальского края;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19050" algn="just">
              <a:lnSpc>
                <a:spcPct val="150000"/>
              </a:lnSpc>
              <a:spcAft>
                <a:spcPts val="1000"/>
              </a:spcAft>
              <a:buSzPts val="1400"/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Прокуратуру Забайкальского края;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Внести представление об устранении нарушений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Министерству физической культуры и спорта Забайкальского края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Направить карту рекомендаций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Министерству физической культуры и спорта Забайкальского края.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19AFAA-7601-4AF6-AA85-24DE18D19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673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6E7A5-B108-4A56-B352-5FEA520E427F}"/>
              </a:ext>
            </a:extLst>
          </p:cNvPr>
          <p:cNvSpPr txBox="1"/>
          <p:nvPr/>
        </p:nvSpPr>
        <p:spPr>
          <a:xfrm>
            <a:off x="854110" y="2843682"/>
            <a:ext cx="1030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Забайкальского края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412D0-19B4-43C6-AC91-6F90D155F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7" y="296091"/>
            <a:ext cx="1070139" cy="986214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910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2CB061C-E157-45EB-ACEA-D3C0226CC3DD}"/>
              </a:ext>
            </a:extLst>
          </p:cNvPr>
          <p:cNvSpPr txBox="1">
            <a:spLocks/>
          </p:cNvSpPr>
          <p:nvPr/>
        </p:nvSpPr>
        <p:spPr>
          <a:xfrm>
            <a:off x="700635" y="442367"/>
            <a:ext cx="4836099" cy="8779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en-US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ПРОВЕРКИ: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1CB4-E7EE-4025-9E9C-BAF8A081E608}"/>
              </a:ext>
            </a:extLst>
          </p:cNvPr>
          <p:cNvSpPr txBox="1"/>
          <p:nvPr/>
        </p:nvSpPr>
        <p:spPr>
          <a:xfrm>
            <a:off x="503179" y="1625444"/>
            <a:ext cx="11233296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использование бюджетных средств, направленных на реализацию регионального проекта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эффективность реализации мер по созданию условий для занятий населения физической культурой и спортом, массовым спортом, повышению уровня обеспеченности спортивными объектами, определить, как обеспечиваются: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эффективное и рациональное использование государственных ресурсов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2788" lvl="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социально-экономический эффект от реализованных мероприятий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55B33F-5BD5-4265-ACCC-D49E1F516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71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769104-C738-4269-9A0F-9E283BEB9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6CAF-167E-4EEA-9217-01A528EDAAC8}"/>
              </a:ext>
            </a:extLst>
          </p:cNvPr>
          <p:cNvSpPr txBox="1"/>
          <p:nvPr/>
        </p:nvSpPr>
        <p:spPr>
          <a:xfrm>
            <a:off x="582804" y="920621"/>
            <a:ext cx="1072159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ВЫВОДЫ: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отчетным данным о реализации Регионального проекта, его целевые показатели достигнуты, вместе с тем корректность отчетных данных не подтверждена</a:t>
            </a:r>
          </a:p>
          <a:p>
            <a:pPr algn="just"/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использования бюджетных средств на реализацию мероприятий Регионального проекта в целом оценивается как недостаточная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8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6E7E0F6-1B79-4555-B6E9-97BC01AEFEA7}"/>
              </a:ext>
            </a:extLst>
          </p:cNvPr>
          <p:cNvSpPr txBox="1">
            <a:spLocks/>
          </p:cNvSpPr>
          <p:nvPr/>
        </p:nvSpPr>
        <p:spPr>
          <a:xfrm>
            <a:off x="738854" y="5485011"/>
            <a:ext cx="9025931" cy="9599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2024 года –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700635" y="539931"/>
            <a:ext cx="9624266" cy="14194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обеспеченности населения спортивными объектами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их единовременной пропускной способности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ДФО в 202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59219EF-FE28-44C4-8B64-BF29D71F8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357875"/>
              </p:ext>
            </p:extLst>
          </p:nvPr>
        </p:nvGraphicFramePr>
        <p:xfrm>
          <a:off x="857124" y="1793967"/>
          <a:ext cx="10477751" cy="369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91C1F8-4C55-47A4-B588-C45B7D73B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71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6E7E0F6-1B79-4555-B6E9-97BC01AEFEA7}"/>
              </a:ext>
            </a:extLst>
          </p:cNvPr>
          <p:cNvSpPr txBox="1">
            <a:spLocks/>
          </p:cNvSpPr>
          <p:nvPr/>
        </p:nvSpPr>
        <p:spPr>
          <a:xfrm>
            <a:off x="738854" y="5485011"/>
            <a:ext cx="9025931" cy="9599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 концу 2024 года – 55,5 %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700635" y="708931"/>
            <a:ext cx="9912399" cy="12228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граждан, систематически занимающихся физической культурой и спортом в Забайкальском крае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5E18CD7-6110-48BC-918B-86A4E37C3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98835"/>
              </p:ext>
            </p:extLst>
          </p:nvPr>
        </p:nvGraphicFramePr>
        <p:xfrm>
          <a:off x="889581" y="2011680"/>
          <a:ext cx="9912397" cy="33038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34855">
                  <a:extLst>
                    <a:ext uri="{9D8B030D-6E8A-4147-A177-3AD203B41FA5}">
                      <a16:colId xmlns:a16="http://schemas.microsoft.com/office/drawing/2014/main" val="3923573701"/>
                    </a:ext>
                  </a:extLst>
                </a:gridCol>
                <a:gridCol w="2541468">
                  <a:extLst>
                    <a:ext uri="{9D8B030D-6E8A-4147-A177-3AD203B41FA5}">
                      <a16:colId xmlns:a16="http://schemas.microsoft.com/office/drawing/2014/main" val="2083265393"/>
                    </a:ext>
                  </a:extLst>
                </a:gridCol>
                <a:gridCol w="3108773">
                  <a:extLst>
                    <a:ext uri="{9D8B030D-6E8A-4147-A177-3AD203B41FA5}">
                      <a16:colId xmlns:a16="http://schemas.microsoft.com/office/drawing/2014/main" val="3777067179"/>
                    </a:ext>
                  </a:extLst>
                </a:gridCol>
                <a:gridCol w="2627301">
                  <a:extLst>
                    <a:ext uri="{9D8B030D-6E8A-4147-A177-3AD203B41FA5}">
                      <a16:colId xmlns:a16="http://schemas.microsoft.com/office/drawing/2014/main" val="554185940"/>
                    </a:ext>
                  </a:extLst>
                </a:gridCol>
              </a:tblGrid>
              <a:tr h="1270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Доля занимающихся 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(3-79 лет), 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Численность занимающихся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(3-79 лет), тыс. чел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спортивных сооружений, ед.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887393"/>
                  </a:ext>
                </a:extLst>
              </a:tr>
              <a:tr h="4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35,30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352,9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933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177208"/>
                  </a:ext>
                </a:extLst>
              </a:tr>
              <a:tr h="4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33,80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336,4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051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064925"/>
                  </a:ext>
                </a:extLst>
              </a:tr>
              <a:tr h="4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41,30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399,6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292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121924"/>
                  </a:ext>
                </a:extLst>
              </a:tr>
              <a:tr h="4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46,00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443,3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307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108926"/>
                  </a:ext>
                </a:extLst>
              </a:tr>
              <a:tr h="406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</a:rPr>
                        <a:t>50,80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465,8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350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33418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CF130-D08E-4071-8628-B437DAFBA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362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442127" y="-283317"/>
            <a:ext cx="10430189" cy="53346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3E17D-A224-4DCF-9216-F0DE5A292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99" y="264317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6442BB9-2626-49C2-9A59-A80DDADD0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967235"/>
              </p:ext>
            </p:extLst>
          </p:nvPr>
        </p:nvGraphicFramePr>
        <p:xfrm>
          <a:off x="-184321" y="-74322"/>
          <a:ext cx="7978391" cy="421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A014645-58F8-4FF1-AE97-D35941B60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077236"/>
              </p:ext>
            </p:extLst>
          </p:nvPr>
        </p:nvGraphicFramePr>
        <p:xfrm>
          <a:off x="904858" y="264317"/>
          <a:ext cx="9575573" cy="584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2817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883856" y="1169989"/>
            <a:ext cx="10424287" cy="48365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73DB1-B640-401A-B980-1FCC50AB6E53}"/>
              </a:ext>
            </a:extLst>
          </p:cNvPr>
          <p:cNvSpPr txBox="1"/>
          <p:nvPr/>
        </p:nvSpPr>
        <p:spPr>
          <a:xfrm>
            <a:off x="313506" y="239040"/>
            <a:ext cx="950573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проверяемом периоде на реализацию Регионального проекта утверждены бюджетные ассигнования в общем объеме 499 390,8 тыс. рублей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86DC730-D7C2-40E9-9547-96DF08B76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192855"/>
              </p:ext>
            </p:extLst>
          </p:nvPr>
        </p:nvGraphicFramePr>
        <p:xfrm>
          <a:off x="235869" y="1060778"/>
          <a:ext cx="11564985" cy="533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85897028-13DC-49C5-9A93-2F9ECB4EC6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3508" y="4705489"/>
            <a:ext cx="110316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E12B5B-74C1-4B2D-86FE-BE28B9F4A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156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091F1-C3D3-4BDF-A804-3406DDA6CAEA}"/>
              </a:ext>
            </a:extLst>
          </p:cNvPr>
          <p:cNvSpPr txBox="1"/>
          <p:nvPr/>
        </p:nvSpPr>
        <p:spPr>
          <a:xfrm>
            <a:off x="118039" y="1172979"/>
            <a:ext cx="1067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троительство объектов спорта и своевременный ввод в эксплуатацию не завершено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6F04A-F778-491A-8894-0C3992B64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C6FBE-1C43-456B-A703-E6E648BC8C04}"/>
              </a:ext>
            </a:extLst>
          </p:cNvPr>
          <p:cNvSpPr txBox="1"/>
          <p:nvPr/>
        </p:nvSpPr>
        <p:spPr>
          <a:xfrm>
            <a:off x="-444876" y="175673"/>
            <a:ext cx="9707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РЕАЛИЗАЦИИ РЕГИОНАЛЬНОГО ПРОЕКТА: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EAAB6B-EC74-4070-94B9-F55F95DC7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" r="2532"/>
          <a:stretch/>
        </p:blipFill>
        <p:spPr>
          <a:xfrm>
            <a:off x="200967" y="1616288"/>
            <a:ext cx="5513196" cy="347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D3D7F-14C7-41C3-B649-3A403A3D4917}"/>
              </a:ext>
            </a:extLst>
          </p:cNvPr>
          <p:cNvSpPr txBox="1"/>
          <p:nvPr/>
        </p:nvSpPr>
        <p:spPr>
          <a:xfrm>
            <a:off x="502417" y="5315689"/>
            <a:ext cx="53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 в г. Хилок – не введен в эксплуатацию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5E3E5-4675-49DB-8456-BC5FB302DBE1}"/>
              </a:ext>
            </a:extLst>
          </p:cNvPr>
          <p:cNvSpPr txBox="1"/>
          <p:nvPr/>
        </p:nvSpPr>
        <p:spPr>
          <a:xfrm>
            <a:off x="6104773" y="5758997"/>
            <a:ext cx="560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 в г. Могоча – объект незавершенного строительства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EF43B-3540-4896-84EE-3A2C80142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21417" r="7929" b="35613"/>
          <a:stretch/>
        </p:blipFill>
        <p:spPr>
          <a:xfrm>
            <a:off x="6200633" y="2206998"/>
            <a:ext cx="5408563" cy="3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FB900-3076-432F-BBC2-2E43B02EB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58" y="329632"/>
            <a:ext cx="1083607" cy="990748"/>
          </a:xfrm>
          <a:prstGeom prst="ellipse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C0F23-6300-46AD-9A59-1116081D4E6A}"/>
              </a:ext>
            </a:extLst>
          </p:cNvPr>
          <p:cNvSpPr txBox="1"/>
          <p:nvPr/>
        </p:nvSpPr>
        <p:spPr>
          <a:xfrm>
            <a:off x="519971" y="686870"/>
            <a:ext cx="10679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Наличие ограничений для эффективной эксплуатации 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омплектов спортивного оборудования (площадки ГТО):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0F0B8-9B5A-4A2A-A959-89E4BC8CE36E}"/>
              </a:ext>
            </a:extLst>
          </p:cNvPr>
          <p:cNvSpPr txBox="1"/>
          <p:nvPr/>
        </p:nvSpPr>
        <p:spPr>
          <a:xfrm>
            <a:off x="374270" y="1882455"/>
            <a:ext cx="10971393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некачественно выполненные работы, не позволяющие безопасно эксплуатировать спортивное сооружение;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низкое качество планирования и организации процесса проведения тестирования на выполнение норм ГТО;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низкая вовлеченность населения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тестирование для сдачи нормативов ГТО (участие принимают преимущественно учащиеся школ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 кадров центров тестирования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ВФСК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ГТО.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3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12556</TotalTime>
  <Words>594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 Проверка использования средств бюджета Забайкальского края, выделенных на реализацию регионального проекта «Создание для всех категорий и групп населения условий для занятия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Площадка ГТО с. Верх-Чита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Виктория Сергеевна Рослякова</cp:lastModifiedBy>
  <cp:revision>501</cp:revision>
  <dcterms:created xsi:type="dcterms:W3CDTF">2020-03-03T08:58:35Z</dcterms:created>
  <dcterms:modified xsi:type="dcterms:W3CDTF">2025-02-13T10:07:57Z</dcterms:modified>
</cp:coreProperties>
</file>