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3"/>
  </p:notesMasterIdLst>
  <p:sldIdLst>
    <p:sldId id="283" r:id="rId2"/>
    <p:sldId id="284" r:id="rId3"/>
    <p:sldId id="301" r:id="rId4"/>
    <p:sldId id="302" r:id="rId5"/>
    <p:sldId id="304" r:id="rId6"/>
    <p:sldId id="305" r:id="rId7"/>
    <p:sldId id="307" r:id="rId8"/>
    <p:sldId id="306" r:id="rId9"/>
    <p:sldId id="298" r:id="rId10"/>
    <p:sldId id="308" r:id="rId11"/>
    <p:sldId id="30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Викторовна Шемякина" initials="АВШ" lastIdx="1" clrIdx="0">
    <p:extLst>
      <p:ext uri="{19B8F6BF-5375-455C-9EA6-DF929625EA0E}">
        <p15:presenceInfo xmlns:p15="http://schemas.microsoft.com/office/powerpoint/2012/main" userId="S-1-5-21-2652936951-4293972441-1385579656-21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2B68"/>
    <a:srgbClr val="53B9AD"/>
    <a:srgbClr val="A66E96"/>
    <a:srgbClr val="F2E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667" autoAdjust="0"/>
  </p:normalViewPr>
  <p:slideViewPr>
    <p:cSldViewPr snapToGrid="0">
      <p:cViewPr varScale="1">
        <p:scale>
          <a:sx n="95" d="100"/>
          <a:sy n="95" d="100"/>
        </p:scale>
        <p:origin x="10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9962C-4A4D-4313-93AD-093DA9C3350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67347-3896-4A84-8A7C-9428EFE1E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89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62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37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3144C-F899-D19B-CBC9-F2F395EDC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6036D75-C3D1-041F-26A2-59E7996325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1A44672-029A-B77E-84A7-8BD326CA20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1BA2634-3658-C143-6913-4AADCC5DEE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417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5A196A-F346-E1B0-ED1A-59A4C8A91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A69B99B-CF6D-31DC-6BFD-7F9D554E47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CEE8006-F157-0926-837C-76E21B8DBF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3C6D7D-7A2A-303B-A4A5-8193CE95EA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21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F6A4A-5486-387F-4BE3-B7368D65D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9C76455-21FC-C925-8E07-729256A520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186D432-9F11-129B-B056-F4C9D94F35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796DA0-CA76-374B-0E5F-F05B62DD12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033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63C8A-5BF6-2F82-6598-8B892260E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A35464B-5F4F-2DB8-345C-74658AC812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73619F1A-F7E9-32BC-FDFC-2AEF409EA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FC2C1F-E05F-A628-5EE0-83B866BE54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873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771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0D683B-5074-39E2-6F21-9B1409A7D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CD42B051-77B6-B1A1-8A3A-2FDA642761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7CCCB3C-612B-A083-90E6-4C98CA7120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75A915-4C80-71E2-2F1A-E8C4789C0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799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67347-3896-4A84-8A7C-9428EFE1E6E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047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E42D8E-E277-5C2E-D321-71FA9FF67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0636B7-5FE0-6CA9-ED36-8A4A8928C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1A6A46-DF4F-BCEC-B763-7BCBD1DF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98F2B5-1678-D8EC-83B8-D999DC58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A20749-ABB9-083B-35F7-692301D5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65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3C1E32-1E43-1635-BFDB-20C85B87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4CD6CF-AB0F-36B2-DD39-A0EDD90AA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81A349-1720-FBA0-2FC1-9AAD63B9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1401A3-A5CA-E5D1-7B5E-FFED99AB1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F22AB9-9C47-2D49-2918-95CFB5A1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7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BD8814B-47F6-B567-5E09-EBBF3C9CB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DDC52E-CA8C-F79F-EFB2-B42C39094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3B538F-332A-6582-E1C6-19118D028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D4A8F4-CE78-8646-AFCF-2A0A7B0E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C75C29-47E4-6524-82BD-F5CCD638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7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F3B8E-1E7E-860E-33C8-71F1E85C1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A57190-6DBB-B5B4-264E-CBF86D5BC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4B7DA4-481D-69CA-FB45-C42FB6507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D1EAE8-A722-D034-2C3B-2EB436A1A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3315F3-5320-C306-3BA3-22F2A010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8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51889-9531-8DFD-1997-878BA2D6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08B2D0-61AA-35AB-A816-3AC03ED7B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CD971-7243-8A36-4EBE-E0B99BFB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3E0DC-8D2A-AE6D-1275-60C35B4EC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1CD911-F8F2-9F5C-0E53-32FF95AE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98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46D6A-266B-80B6-6316-4D87C2C10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57B369-C749-EA52-9AE7-50F2539AA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4D5ED8-B743-E3C6-67CB-053069706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CF925C-C4B8-2C77-DF87-8FC1D660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29A7DF-29C8-A652-93DD-4F77B62E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094653-A2E1-4175-2EC9-A704E9EB1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1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D9196-CC8E-AB0C-EB5B-CA0E0399A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B32A62-6D6C-3B98-8A30-C31970396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845B92-C9E0-DC7B-92B2-9036C209A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6CACFD-7421-0886-474E-23FD04BBA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97D37B-DA41-4C48-8A53-9FE34DDE3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1EE6E17-7D87-E8AD-B89C-B8E50CE0A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08600C-7EB1-A772-03A1-055328C6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EBD4C8-1A77-E841-3397-A9FEB4D1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7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F13B0-735E-BDFF-B256-9FBB8081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BBEF54-4427-8C8A-D377-E303BF378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797CD1-2071-B0EF-3EEA-D6A868B39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47B8A83-BE16-67E1-3A6D-67EB3D18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60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9B9CBB-8A4E-50A3-BB4A-A445BFF3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118ACD2-7228-805D-3BBA-ADA5526B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8112AF-5CDA-C862-E9A5-5ADD215D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22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78BE5-4A90-A15A-8024-7A816974B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4ACD51-40FB-8EE7-D70B-4B3DA6526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728236F-3ABA-3CE5-5230-584A86D22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5D8C10-E2ED-8D51-AE5A-5B12D12F7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05BC0B-9A7C-512E-6319-2ADB578B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142B95-E9BC-D2F6-91CF-B3A9FF05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8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BA71AF-2B38-7141-3571-C87779325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42FB9A-C4F4-72A5-D577-8381A0BAC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10E052-D976-BABA-C3A7-DDF1C10D8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945881-31CE-69F7-99C1-109D8F892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E47C9F-FBD8-6E92-032C-F1D2EFFF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2C6D4B-6460-2AE6-AA0F-AAF715DB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2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1B37C-30D1-DAB8-D4FE-D0453276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1B34C4-D2A2-4624-00BA-D138CD1C5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D3251F-C4B1-CC89-ED58-CDAB67409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46763-93A4-4B61-BE90-53C4D026947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E5F4BA-9805-7A04-8154-0F8C1F5CE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1C22C9-9FF4-F365-95BF-E1E7F996D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4AD47-C675-4C93-9913-362919A273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02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2B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8795686" y="-1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16" name="Текст 10"/>
          <p:cNvSpPr txBox="1">
            <a:spLocks/>
          </p:cNvSpPr>
          <p:nvPr/>
        </p:nvSpPr>
        <p:spPr>
          <a:xfrm>
            <a:off x="4265151" y="8226807"/>
            <a:ext cx="3932237" cy="790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Г. Чита Ул. Строителей 92</a:t>
            </a:r>
          </a:p>
        </p:txBody>
      </p:sp>
      <p:sp>
        <p:nvSpPr>
          <p:cNvPr id="24" name="Текст 10"/>
          <p:cNvSpPr txBox="1">
            <a:spLocks/>
          </p:cNvSpPr>
          <p:nvPr/>
        </p:nvSpPr>
        <p:spPr>
          <a:xfrm>
            <a:off x="669257" y="6168044"/>
            <a:ext cx="3932237" cy="340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F6170E-276F-39A3-C71A-251BB418A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9257" y="2312450"/>
            <a:ext cx="10936589" cy="223309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800" b="1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Результаты совместных и параллельных контрольных мероприятий, проведенных с муниципальными контрольно-счетными органами Забайкальского края в 2023-2024 годах. Организация и проведение совместных и параллельных мероприятий с муниципальными контрольно-счетными органами Забайкальского края в 2025 году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4">
            <a:extLst>
              <a:ext uri="{FF2B5EF4-FFF2-40B4-BE49-F238E27FC236}">
                <a16:creationId xmlns:a16="http://schemas.microsoft.com/office/drawing/2014/main" id="{605766CD-B7F3-CB5F-7F7E-14866983D799}"/>
              </a:ext>
            </a:extLst>
          </p:cNvPr>
          <p:cNvSpPr txBox="1">
            <a:spLocks/>
          </p:cNvSpPr>
          <p:nvPr/>
        </p:nvSpPr>
        <p:spPr>
          <a:xfrm>
            <a:off x="5466518" y="6037349"/>
            <a:ext cx="1258964" cy="452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Чита, 2024</a:t>
            </a:r>
            <a:endParaRPr lang="ru-RU" sz="18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3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AB165B-3871-DB3B-21DC-399721581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8E9739A7-8E25-9DAD-A1B2-EEDD2D6151C9}"/>
              </a:ext>
            </a:extLst>
          </p:cNvPr>
          <p:cNvSpPr/>
          <p:nvPr/>
        </p:nvSpPr>
        <p:spPr>
          <a:xfrm rot="10800000">
            <a:off x="8795686" y="-1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70807BE-A6E2-6A24-84DC-01B6FDF1C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92207DC-3B51-4955-8FF6-D2C419B81875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5481085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МЕРЫ РЕАГИРОВАНИЯ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29F3E488-2CE7-78A9-FBF9-9247085A1D5D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9319480-4DD2-9311-818F-2E47B1ACF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966683"/>
              </p:ext>
            </p:extLst>
          </p:nvPr>
        </p:nvGraphicFramePr>
        <p:xfrm>
          <a:off x="516064" y="1257300"/>
          <a:ext cx="10912509" cy="5538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1081">
                  <a:extLst>
                    <a:ext uri="{9D8B030D-6E8A-4147-A177-3AD203B41FA5}">
                      <a16:colId xmlns:a16="http://schemas.microsoft.com/office/drawing/2014/main" val="3929439619"/>
                    </a:ext>
                  </a:extLst>
                </a:gridCol>
                <a:gridCol w="2140299">
                  <a:extLst>
                    <a:ext uri="{9D8B030D-6E8A-4147-A177-3AD203B41FA5}">
                      <a16:colId xmlns:a16="http://schemas.microsoft.com/office/drawing/2014/main" val="1694319031"/>
                    </a:ext>
                  </a:extLst>
                </a:gridCol>
                <a:gridCol w="4391129">
                  <a:extLst>
                    <a:ext uri="{9D8B030D-6E8A-4147-A177-3AD203B41FA5}">
                      <a16:colId xmlns:a16="http://schemas.microsoft.com/office/drawing/2014/main" val="3136212682"/>
                    </a:ext>
                  </a:extLst>
                </a:gridCol>
              </a:tblGrid>
              <a:tr h="395329">
                <a:tc>
                  <a:txBody>
                    <a:bodyPr/>
                    <a:lstStyle/>
                    <a:p>
                      <a:r>
                        <a:rPr lang="ru-RU" dirty="0"/>
                        <a:t>Нарушение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Мера реагирования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534089"/>
                  </a:ext>
                </a:extLst>
              </a:tr>
              <a:tr h="1262699">
                <a:tc>
                  <a:txBody>
                    <a:bodyPr/>
                    <a:lstStyle/>
                    <a:p>
                      <a:r>
                        <a:rPr lang="ru-RU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Контрольно-счетной палатой установлено, что при заключении дополнительного соглашения №3 от 02.08.2023, в нарушение п.8 ч.1 ст.95 Федерального закона № 44-ФЗ администрацией района распоряжение о возможности заключения дополнительного соглашения к муниципальному контракту о внесении изменений в существенные условия контракта в связи с удорожанием материалов не издавалось.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 реагирования не было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eriod"/>
                      </a:pPr>
                      <a:r>
                        <a:rPr lang="ru-RU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Аналогичное нарушение выявлено по 3 контрактам, по которым изменялись существенные условия в т.ч. по цене контрактов в сторону увеличения до 18,4% – 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eriod"/>
                      </a:pPr>
                      <a:r>
                        <a:rPr lang="ru-RU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Имеются признаки административного правонарушения по ст.7.32. КОАП Нарушение порядка заключения, изменения контракта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eriod"/>
                      </a:pPr>
                      <a:r>
                        <a:rPr lang="ru-RU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Подлежало направлению в финансовый орган и прокуратуру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4356104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r>
                        <a:rPr lang="ru-RU" sz="1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нарушение требований инструкции 157н от 01.12.2010 </a:t>
                      </a:r>
                      <a:r>
                        <a:rPr lang="ru-RU" sz="12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гoда</a:t>
                      </a:r>
                      <a:r>
                        <a:rPr lang="ru-RU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“Об утверждении Единого плана счетов бухгалтерского учета для органа  государственной власти ….”, СГС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«Основные </a:t>
                      </a:r>
                      <a:r>
                        <a:rPr lang="ru-RU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средства», утвержденного приказом Министерства финансов РФ № 257 om31.12.2016 года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приобретенное оборудование в рамках реализации мероприятий по модернизации школьных систем в 2023 года по состоянию 01.01.2024 года не поставлено на бюджетный учет, инвентарные карточки не заводились, в оборотных ведомостях по учету нефинансовых активов не отображались. Таким образом, установлен факт 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искажения бухгалтерской годовой отчетности на 13 877 505,62 рублей,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из- за несвоевременной регистрация данных, содержащихся в первичных учетных документах, в регистрах бухгалтерского учета.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200" b="0" dirty="0"/>
                        <a:t>Бухгалтеру, обслуживающему МБОУ устранить нарушения и недочеты в формировании инвентарных карточек, оформить в полном объеме необходимые первичные документы для постановки на инвентарный учет, в соответствии с установленными требованиями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b="0" dirty="0"/>
                        <a:t>Из формулировки следует, что имеются признаки административного правонарушения по ст.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15.11.  КОАП «Грубое нарушение требований к бухгалтерскому учету, в том числе к бухгалтерской (финансовой) отчетности». Информация о проработке – отсутствует.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Вместе с тем, не указан % искажения, влияние на баланс и в какой форме отчетности установлены эти искажения.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b="0" dirty="0"/>
                        <a:t>Есть сомнения, что формулировка нарушения верна.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3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828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2B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8795686" y="-1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16" name="Текст 10"/>
          <p:cNvSpPr txBox="1">
            <a:spLocks/>
          </p:cNvSpPr>
          <p:nvPr/>
        </p:nvSpPr>
        <p:spPr>
          <a:xfrm>
            <a:off x="4265151" y="8226807"/>
            <a:ext cx="3932237" cy="790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Г. Чита Ул. Строителей 92</a:t>
            </a:r>
          </a:p>
        </p:txBody>
      </p:sp>
      <p:sp>
        <p:nvSpPr>
          <p:cNvPr id="24" name="Текст 10"/>
          <p:cNvSpPr txBox="1">
            <a:spLocks/>
          </p:cNvSpPr>
          <p:nvPr/>
        </p:nvSpPr>
        <p:spPr>
          <a:xfrm>
            <a:off x="669257" y="6168044"/>
            <a:ext cx="3932237" cy="340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F6170E-276F-39A3-C71A-251BB418A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0894" y="2826008"/>
            <a:ext cx="10590212" cy="1474167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ru-RU" sz="280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КОНТРОЛЬНО-СЧЕТНАЯ ПАЛАТА ЗАБАЙКАЛЬСКОГО КРАЯ</a:t>
            </a:r>
            <a:endParaRPr lang="ru-RU" sz="24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27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ый треугольник 52"/>
          <p:cNvSpPr/>
          <p:nvPr/>
        </p:nvSpPr>
        <p:spPr>
          <a:xfrm rot="10800000">
            <a:off x="8795686" y="0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99F515-33ED-03A3-7A56-3C8FAA70A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24" name="Текст 10"/>
          <p:cNvSpPr txBox="1">
            <a:spLocks/>
          </p:cNvSpPr>
          <p:nvPr/>
        </p:nvSpPr>
        <p:spPr>
          <a:xfrm>
            <a:off x="669257" y="6168044"/>
            <a:ext cx="3932237" cy="340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>
              <a:latin typeface="Century Gothic" panose="020B0502020202020204" pitchFamily="34" charset="0"/>
            </a:endParaRPr>
          </a:p>
        </p:txBody>
      </p:sp>
      <p:cxnSp>
        <p:nvCxnSpPr>
          <p:cNvPr id="28" name="Прямая соединительная линия 27"/>
          <p:cNvCxnSpPr>
            <a:cxnSpLocks/>
          </p:cNvCxnSpPr>
          <p:nvPr/>
        </p:nvCxnSpPr>
        <p:spPr>
          <a:xfrm>
            <a:off x="605303" y="1986254"/>
            <a:ext cx="0" cy="1359847"/>
          </a:xfrm>
          <a:prstGeom prst="line">
            <a:avLst/>
          </a:prstGeom>
          <a:ln w="19050">
            <a:solidFill>
              <a:srgbClr val="7F29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71167" y="1892242"/>
            <a:ext cx="98901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ru-RU" sz="2000" b="1" dirty="0">
                <a:effectLst/>
                <a:ea typeface="Times New Roman" panose="02020603050405020304" pitchFamily="18" charset="0"/>
              </a:rPr>
              <a:t>Совместные контрольные мероприятия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 - это форма организации контрольных мероприятий, проводимых Контрольно-счетной палатой совместно со Счетной палатой РФ и (или) контрольно-счетными органами по взаимному согласию на двусторонней или многосторонней основе, </a:t>
            </a:r>
            <a:r>
              <a:rPr lang="ru-RU" sz="20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в соответствии с утверждаемой сторонами  программой проведения совместного мероприятия,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 по согласованной теме и в согласованные сроки с последующим составлением подписываемого сторонами итогового документа.</a:t>
            </a:r>
          </a:p>
        </p:txBody>
      </p:sp>
      <p:cxnSp>
        <p:nvCxnSpPr>
          <p:cNvPr id="44" name="Прямая соединительная линия 43"/>
          <p:cNvCxnSpPr>
            <a:cxnSpLocks/>
          </p:cNvCxnSpPr>
          <p:nvPr/>
        </p:nvCxnSpPr>
        <p:spPr>
          <a:xfrm>
            <a:off x="605303" y="4694809"/>
            <a:ext cx="0" cy="1473235"/>
          </a:xfrm>
          <a:prstGeom prst="line">
            <a:avLst/>
          </a:prstGeom>
          <a:ln w="19050">
            <a:solidFill>
              <a:srgbClr val="7F29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с двумя скругленными соседними углами 51"/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390C86-A85F-3D71-5210-5A576FA9A19A}"/>
              </a:ext>
            </a:extLst>
          </p:cNvPr>
          <p:cNvSpPr txBox="1"/>
          <p:nvPr/>
        </p:nvSpPr>
        <p:spPr>
          <a:xfrm>
            <a:off x="488374" y="216847"/>
            <a:ext cx="957288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 ВНЕШНЕГО ГОСУДАРСТВЕННОГО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ФИНАНСОВОГО КОНТРОЛЯ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СВГФК 004 «</a:t>
            </a:r>
            <a:r>
              <a:rPr lang="ru-RU" sz="14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Контрольно-счетной палатой Забайкальского края СОВМЕСТНЫХ И ПАРАЛЛЕЛЬНЫХ КОНТРОЛЬНЫХ (ЭКСПЕРТНО-АНАЛИТИЧЕСКИХ) МЕРОПРИЯТИЙ с ОРГАНАМИ ВНЕШНЕГО ГОСУДАРСТВЕННОГО (муниципального) ФИНАНСОВОГО КОНТРОЛЯ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4C5466-A437-AB55-D6B8-E831FFE01E68}"/>
              </a:ext>
            </a:extLst>
          </p:cNvPr>
          <p:cNvSpPr txBox="1"/>
          <p:nvPr/>
        </p:nvSpPr>
        <p:spPr>
          <a:xfrm>
            <a:off x="771167" y="4201872"/>
            <a:ext cx="1003579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ru-RU" sz="2000" b="1" dirty="0">
                <a:effectLst/>
                <a:ea typeface="Times New Roman" panose="02020603050405020304" pitchFamily="18" charset="0"/>
              </a:rPr>
              <a:t>Параллельные контрольные мероприятия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ea typeface="Times New Roman" panose="02020603050405020304" pitchFamily="18" charset="0"/>
              </a:rPr>
              <a:t>-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 это форма организации контрольных мероприятий, проводимых Контрольно-счетной палатой, Счетной палатой РФ и (или) контрольно-счетными органами, по взаимному согласию на двусторонней или многосторонней основе </a:t>
            </a:r>
            <a:r>
              <a:rPr lang="ru-RU" sz="20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самостоятельно каждой из сторон 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по вопросам, представляющим взаимный интерес, по согласованной теме, в согласованные сроки, </a:t>
            </a:r>
            <a:r>
              <a:rPr lang="ru-RU" sz="20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</a:rPr>
              <a:t>по раздельным программам проведения мероприятия с последующим обменом и использованием информацией о результатах проведенного мероприятия.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53148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ED2C7D5-C020-DD19-059F-682DAA516FBD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5481085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Охват рекомендуемых  вопросов проверки 14 МКСО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67077517-661C-11A5-CD74-6CD94CEA2874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A2D851B0-9AF7-7935-1A0D-948C5FD04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611634"/>
              </p:ext>
            </p:extLst>
          </p:nvPr>
        </p:nvGraphicFramePr>
        <p:xfrm>
          <a:off x="622183" y="1522684"/>
          <a:ext cx="11482073" cy="5068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65318">
                  <a:extLst>
                    <a:ext uri="{9D8B030D-6E8A-4147-A177-3AD203B41FA5}">
                      <a16:colId xmlns:a16="http://schemas.microsoft.com/office/drawing/2014/main" val="647254512"/>
                    </a:ext>
                  </a:extLst>
                </a:gridCol>
                <a:gridCol w="1516755">
                  <a:extLst>
                    <a:ext uri="{9D8B030D-6E8A-4147-A177-3AD203B41FA5}">
                      <a16:colId xmlns:a16="http://schemas.microsoft.com/office/drawing/2014/main" val="461860242"/>
                    </a:ext>
                  </a:extLst>
                </a:gridCol>
              </a:tblGrid>
              <a:tr h="355244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1. </a:t>
                      </a:r>
                      <a:r>
                        <a:rPr lang="ru-RU" sz="1600" b="1" u="none" strike="noStrike" dirty="0">
                          <a:effectLst/>
                        </a:rPr>
                        <a:t>Анализ текущего состояния проверяемой сферы, оценка потребности в реализации мероприятий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 dirty="0">
                          <a:effectLst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639193"/>
                  </a:ext>
                </a:extLst>
              </a:tr>
              <a:tr h="224765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2.1. </a:t>
                      </a:r>
                      <a:r>
                        <a:rPr lang="ru-RU" sz="1600" b="1" u="none" strike="noStrike" dirty="0">
                          <a:effectLst/>
                        </a:rPr>
                        <a:t>Анализ объемов и источников финансирования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200098"/>
                  </a:ext>
                </a:extLst>
              </a:tr>
              <a:tr h="224765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       достаточность ресурсного обеспечения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431405"/>
                  </a:ext>
                </a:extLst>
              </a:tr>
              <a:tr h="224765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       своевременность и полнота доведения ЛБО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 dirty="0">
                          <a:effectLst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680289"/>
                  </a:ext>
                </a:extLst>
              </a:tr>
              <a:tr h="447690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2.2. Проверка соблюдения порядка предоставления и распределения субсидий из бюджета Забайкальского края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498337"/>
                  </a:ext>
                </a:extLst>
              </a:tr>
              <a:tr h="296344">
                <a:tc>
                  <a:txBody>
                    <a:bodyPr/>
                    <a:lstStyle/>
                    <a:p>
                      <a:pPr algn="l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i="1" u="none" strike="noStrike" dirty="0">
                          <a:effectLst/>
                        </a:rPr>
                        <a:t>Анализ Порядка определения объема и условий предоставления бюджетным учреждениям субсидий на иные цели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99972"/>
                  </a:ext>
                </a:extLst>
              </a:tr>
              <a:tr h="296344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2.3. </a:t>
                      </a:r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Аудит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>
                          <a:effectLst/>
                        </a:rPr>
                        <a:t>соблюдения законодательства о контрактной системе в сфере закупок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378873"/>
                  </a:ext>
                </a:extLst>
              </a:tr>
              <a:tr h="22476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Обследование отремонтированных объектов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 dirty="0">
                          <a:effectLst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759047"/>
                  </a:ext>
                </a:extLst>
              </a:tr>
              <a:tr h="224765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источники финансирования и качество разработки ПСД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554966"/>
                  </a:ext>
                </a:extLst>
              </a:tr>
              <a:tr h="250328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>
                          <a:effectLst/>
                        </a:rPr>
                        <a:t>соответствие выполненных работ заключенным контрактам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10</a:t>
                      </a:r>
                      <a:endParaRPr lang="ru-RU" sz="1800" b="1" i="0" u="none" strike="noStrike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414198"/>
                  </a:ext>
                </a:extLst>
              </a:tr>
              <a:tr h="224765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>
                          <a:effectLst/>
                        </a:rPr>
                        <a:t>фактическое использование созданных объектов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>
                          <a:effectLst/>
                        </a:rPr>
                        <a:t>2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188164"/>
                  </a:ext>
                </a:extLst>
              </a:tr>
              <a:tr h="250328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>
                          <a:effectLst/>
                        </a:rPr>
                        <a:t>достаточность для доведения объектов до нормативного состояния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>
                          <a:effectLst/>
                        </a:rPr>
                        <a:t>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001699"/>
                  </a:ext>
                </a:extLst>
              </a:tr>
              <a:tr h="679198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3. </a:t>
                      </a:r>
                      <a:r>
                        <a:rPr lang="ru-RU" sz="1600" b="1" u="none" strike="noStrike" dirty="0">
                          <a:effectLst/>
                        </a:rPr>
                        <a:t>Соблюдение установленного порядка управления и распоряжения имуществом, находящимся в муниципальной собственности, бюджетного (бухгалтерского) учета.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 dirty="0">
                          <a:solidFill>
                            <a:schemeClr val="accent6"/>
                          </a:solidFill>
                          <a:effectLst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177747"/>
                  </a:ext>
                </a:extLst>
              </a:tr>
              <a:tr h="708649">
                <a:tc>
                  <a:txBody>
                    <a:bodyPr/>
                    <a:lstStyle/>
                    <a:p>
                      <a:pPr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u="none" strike="noStrike" dirty="0">
                          <a:effectLst/>
                        </a:rPr>
                        <a:t>4. </a:t>
                      </a:r>
                      <a:r>
                        <a:rPr lang="ru-RU" sz="1600" b="1" u="none" strike="noStrike" dirty="0">
                          <a:effectLst/>
                        </a:rPr>
                        <a:t>Оценка фактически достигнутых результатов использования бюджетных средств. Влияние реализуемых мероприятий на снижение потребности в капитальном ремонте зданий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u="none" strike="noStrike" dirty="0">
                          <a:effectLst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62" marR="1762" marT="176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49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62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F71085-9DD1-260F-5F1D-E93DF9BE8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740" y="1316054"/>
            <a:ext cx="10625382" cy="1180334"/>
          </a:xfrm>
        </p:spPr>
        <p:txBody>
          <a:bodyPr>
            <a:normAutofit fontScale="90000"/>
          </a:bodyPr>
          <a:lstStyle/>
          <a:p>
            <a:br>
              <a:rPr lang="ru-RU" sz="1400" dirty="0">
                <a:latin typeface="+mn-lt"/>
              </a:rPr>
            </a:br>
            <a:r>
              <a:rPr lang="ru-RU" sz="1800" b="1" dirty="0">
                <a:latin typeface="+mn-lt"/>
              </a:rPr>
              <a:t>Полномочие МКСО: </a:t>
            </a:r>
            <a:r>
              <a:rPr lang="ru-RU" sz="1800" b="1" dirty="0">
                <a:solidFill>
                  <a:srgbClr val="FF0000"/>
                </a:solidFill>
                <a:latin typeface="+mn-lt"/>
              </a:rPr>
              <a:t>п</a:t>
            </a:r>
            <a:r>
              <a:rPr lang="ru-RU" sz="1800" b="1" i="0" u="none" strike="noStrike" baseline="0" dirty="0">
                <a:solidFill>
                  <a:srgbClr val="FF0000"/>
                </a:solidFill>
                <a:latin typeface="+mn-lt"/>
              </a:rPr>
              <a:t>роведение аудита в сфере закупок </a:t>
            </a:r>
            <a:r>
              <a:rPr lang="ru-RU" sz="1800" b="1" i="0" u="none" strike="noStrike" baseline="0" dirty="0">
                <a:latin typeface="+mn-lt"/>
              </a:rPr>
              <a:t>товаров, работ и услуг в соответствии с Федеральным </a:t>
            </a:r>
            <a:r>
              <a:rPr lang="ru-RU" sz="1800" b="1" dirty="0">
                <a:latin typeface="+mn-lt"/>
              </a:rPr>
              <a:t>законом от 5 апреля 2013 года N 44-ФЗ «О контрактной системе в сфере закупок товаров, работ, услуг для обеспечения государственных и муниципальных нужд»</a:t>
            </a:r>
            <a:r>
              <a:rPr lang="ru-RU" sz="1400" dirty="0">
                <a:latin typeface="+mn-lt"/>
              </a:rPr>
              <a:t>(П. 4 ч. 2 ст. 9 Федерального закона от 07.02.2011 N 6-ФЗ "Об общих принципах организации и деятельности контрольно-счетных органов субъектов Российской Федерации, федеральных территорий и муниципальных образований«)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5292E3-0F94-B87B-762B-4132614B4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1283" y="2696929"/>
            <a:ext cx="4653136" cy="3811588"/>
          </a:xfrm>
        </p:spPr>
        <p:txBody>
          <a:bodyPr>
            <a:normAutofit/>
          </a:bodyPr>
          <a:lstStyle/>
          <a:p>
            <a:pPr algn="just"/>
            <a:endParaRPr lang="ru-RU" sz="1800" b="1" i="0" u="none" strike="noStrike" cap="all" dirty="0">
              <a:solidFill>
                <a:srgbClr val="802B68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800" b="1" i="0" u="none" strike="noStrike" cap="all" dirty="0">
                <a:solidFill>
                  <a:srgbClr val="802B68"/>
                </a:solidFill>
                <a:latin typeface="Arial" panose="020B0604020202020204" pitchFamily="34" charset="0"/>
              </a:rPr>
              <a:t>Аудит в сфере закупок </a:t>
            </a:r>
          </a:p>
          <a:p>
            <a:pPr algn="just"/>
            <a:r>
              <a:rPr lang="ru-RU" sz="1800" b="0" i="0" u="none" strike="noStrike" baseline="0" dirty="0">
                <a:latin typeface="Arial" panose="020B0604020202020204" pitchFamily="34" charset="0"/>
              </a:rPr>
              <a:t>осуществляется СП РФ, КСО субъектов РФ и МКСО.</a:t>
            </a:r>
          </a:p>
          <a:p>
            <a:pPr algn="just">
              <a:spcBef>
                <a:spcPts val="0"/>
              </a:spcBef>
            </a:pPr>
            <a:endParaRPr lang="ru-RU" sz="2000" b="0" i="0" u="none" strike="noStrike" baseline="0" dirty="0">
              <a:solidFill>
                <a:srgbClr val="0000FF"/>
              </a:solidFill>
              <a:latin typeface="Arial" panose="020B0604020202020204" pitchFamily="34" charset="0"/>
              <a:hlinkClick r:id="" action="ppaction://noaction"/>
            </a:endParaRPr>
          </a:p>
          <a:p>
            <a:pPr algn="just"/>
            <a:r>
              <a:rPr lang="ru-RU" sz="20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  <a:hlinkClick r:id="" action="ppaction://noaction"/>
              </a:rPr>
              <a:t>анализ и оценка результатов закупок, </a:t>
            </a:r>
          </a:p>
          <a:p>
            <a:pPr algn="just"/>
            <a:r>
              <a:rPr lang="ru-RU" sz="2000" b="0" i="0" u="none" strike="noStrike" baseline="0" dirty="0">
                <a:solidFill>
                  <a:srgbClr val="0000FF"/>
                </a:solidFill>
                <a:latin typeface="Arial" panose="020B0604020202020204" pitchFamily="34" charset="0"/>
                <a:hlinkClick r:id="" action="ppaction://noaction"/>
              </a:rPr>
              <a:t>достижения целей осуществления закупок.</a:t>
            </a:r>
          </a:p>
          <a:p>
            <a:endParaRPr lang="ru-RU" dirty="0"/>
          </a:p>
          <a:p>
            <a:r>
              <a:rPr lang="ru-RU" dirty="0"/>
              <a:t>Ст. 98 Федерального закона № 44-ФЗ</a:t>
            </a:r>
          </a:p>
        </p:txBody>
      </p:sp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6DE3A8B0-2199-0574-9875-F1C3C2FF13CD}"/>
              </a:ext>
            </a:extLst>
          </p:cNvPr>
          <p:cNvSpPr/>
          <p:nvPr/>
        </p:nvSpPr>
        <p:spPr>
          <a:xfrm rot="10800000">
            <a:off x="8795686" y="0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AFB5B86-F4CC-89A5-5366-106F50D59C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42A0DA0-8A78-5647-8AEB-F7B88A0B2E9A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6394747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Полномочия по аудиту в сфере закупок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48B15DF5-C78C-0E32-1589-AF98B8E2BB95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3">
            <a:extLst>
              <a:ext uri="{FF2B5EF4-FFF2-40B4-BE49-F238E27FC236}">
                <a16:creationId xmlns:a16="http://schemas.microsoft.com/office/drawing/2014/main" id="{D483470E-F936-7D6C-9216-B7AF5DA6C3D6}"/>
              </a:ext>
            </a:extLst>
          </p:cNvPr>
          <p:cNvSpPr txBox="1">
            <a:spLocks/>
          </p:cNvSpPr>
          <p:nvPr/>
        </p:nvSpPr>
        <p:spPr>
          <a:xfrm>
            <a:off x="6391678" y="2696929"/>
            <a:ext cx="5204119" cy="3811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800" b="1" cap="all" dirty="0">
              <a:solidFill>
                <a:srgbClr val="802B68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800" b="1" cap="all" dirty="0">
                <a:solidFill>
                  <a:srgbClr val="802B68"/>
                </a:solidFill>
                <a:latin typeface="Arial" panose="020B0604020202020204" pitchFamily="34" charset="0"/>
              </a:rPr>
              <a:t>контроль в сфере закупок </a:t>
            </a:r>
          </a:p>
          <a:p>
            <a:pPr algn="just"/>
            <a:r>
              <a:rPr lang="ru-RU" sz="1800" dirty="0">
                <a:latin typeface="Arial" panose="020B0604020202020204" pitchFamily="34" charset="0"/>
              </a:rPr>
              <a:t>Осуществляют УФАС, Казначейство, финансовые органы, ОИВ,</a:t>
            </a:r>
            <a:r>
              <a:rPr lang="ru-RU" sz="1800" b="1" dirty="0">
                <a:latin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</a:rPr>
              <a:t>у</a:t>
            </a:r>
            <a:r>
              <a:rPr lang="ru-RU" sz="1800" b="0" i="0" u="none" strike="noStrike" baseline="0" dirty="0">
                <a:latin typeface="Arial" panose="020B0604020202020204" pitchFamily="34" charset="0"/>
              </a:rPr>
              <a:t>полномоченные на осуществление контроля в сфере закупок</a:t>
            </a:r>
          </a:p>
          <a:p>
            <a:pPr algn="just"/>
            <a: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hlinkClick r:id="" action="ppaction://noaction"/>
              </a:rPr>
              <a:t>Проверка соблюдения всех процедур (сроков размещения, оплаты, способа закупки, квалификации комиссии и др.)</a:t>
            </a:r>
          </a:p>
          <a:p>
            <a:endParaRPr lang="ru-RU" dirty="0"/>
          </a:p>
          <a:p>
            <a:pPr>
              <a:spcBef>
                <a:spcPts val="1800"/>
              </a:spcBef>
            </a:pPr>
            <a:r>
              <a:rPr lang="ru-RU" dirty="0"/>
              <a:t>Ст. 99 Федерального закона № 44-ФЗ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5F2FD7-8F07-C43F-B584-9DC57549CD4F}"/>
              </a:ext>
            </a:extLst>
          </p:cNvPr>
          <p:cNvSpPr txBox="1"/>
          <p:nvPr/>
        </p:nvSpPr>
        <p:spPr>
          <a:xfrm>
            <a:off x="2841910" y="6334981"/>
            <a:ext cx="6094324" cy="3740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Процедурные нарушения – направляем по компетенции!</a:t>
            </a:r>
            <a:endParaRPr lang="ru-RU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68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0231F-CC69-FB88-AEDE-CFFBC4E32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101DF8F2-79CD-1CAF-F71B-8B4351B36E32}"/>
              </a:ext>
            </a:extLst>
          </p:cNvPr>
          <p:cNvSpPr/>
          <p:nvPr/>
        </p:nvSpPr>
        <p:spPr>
          <a:xfrm rot="10800000">
            <a:off x="8795686" y="0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249EB09-E7F6-31C2-124E-C9254A5D61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909491A-CF2D-84A4-F1E8-290E36C69A68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8695820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Недостатки при отработке, формулировании и классификации нарушений и недостатков: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E00D759E-5A12-20ED-D25D-D4D64CCCC916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36BADD84-9796-319C-1152-E6863001E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692707"/>
              </p:ext>
            </p:extLst>
          </p:nvPr>
        </p:nvGraphicFramePr>
        <p:xfrm>
          <a:off x="407987" y="2016275"/>
          <a:ext cx="10685394" cy="3732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697">
                  <a:extLst>
                    <a:ext uri="{9D8B030D-6E8A-4147-A177-3AD203B41FA5}">
                      <a16:colId xmlns:a16="http://schemas.microsoft.com/office/drawing/2014/main" val="3929439619"/>
                    </a:ext>
                  </a:extLst>
                </a:gridCol>
                <a:gridCol w="5342697">
                  <a:extLst>
                    <a:ext uri="{9D8B030D-6E8A-4147-A177-3AD203B41FA5}">
                      <a16:colId xmlns:a16="http://schemas.microsoft.com/office/drawing/2014/main" val="1694319031"/>
                    </a:ext>
                  </a:extLst>
                </a:gridCol>
              </a:tblGrid>
              <a:tr h="395329">
                <a:tc>
                  <a:txBody>
                    <a:bodyPr/>
                    <a:lstStyle/>
                    <a:p>
                      <a:r>
                        <a:rPr lang="ru-RU" dirty="0"/>
                        <a:t>Пример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Рекомендация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534089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«Локальный сметный расчет к проверки не представлен. Провести соответствие данных в актах выполненных работ КС-2 со сметным расчетом не представляется возможным.»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/>
                        <a:t>Запросить пояснения о причинах;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/>
                        <a:t>Принять меры, предусмотренные статьей 19.7.КОАП «Непредставление сведений (информации)»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356104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«К проверке не предоставлены акты скрытых работ»;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«Нарушены сроки оплаты по контрактам»;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«Не представлена подтверждающая расходы документация на сумму 246,8 тыс. рублей».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текста не ясно нарушение это или нет.  При формулировании нарушений необходимо ссылаться на конкретные пункты, статьи нарушенных НПА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3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80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DD1DE-0077-6399-52F0-DB9002937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D46DDBE8-638D-3B4F-B3AC-48ED5EF4E23B}"/>
              </a:ext>
            </a:extLst>
          </p:cNvPr>
          <p:cNvSpPr/>
          <p:nvPr/>
        </p:nvSpPr>
        <p:spPr>
          <a:xfrm rot="10800000">
            <a:off x="8795686" y="0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45DC0AC-C702-4ADC-ECEC-D63D41B66A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5794D6A-F8F9-782F-766A-0D64C68AB1CA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8695820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Недостатки при отработке, формулировании и классификации нарушений и недостатков: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2BC37DEA-8075-AEED-640E-A7EE339D947C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4140AA15-A691-73CC-EB3A-6053721AE9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066737"/>
              </p:ext>
            </p:extLst>
          </p:nvPr>
        </p:nvGraphicFramePr>
        <p:xfrm>
          <a:off x="401934" y="1698825"/>
          <a:ext cx="10912510" cy="46930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94707">
                  <a:extLst>
                    <a:ext uri="{9D8B030D-6E8A-4147-A177-3AD203B41FA5}">
                      <a16:colId xmlns:a16="http://schemas.microsoft.com/office/drawing/2014/main" val="3929439619"/>
                    </a:ext>
                  </a:extLst>
                </a:gridCol>
                <a:gridCol w="5117803">
                  <a:extLst>
                    <a:ext uri="{9D8B030D-6E8A-4147-A177-3AD203B41FA5}">
                      <a16:colId xmlns:a16="http://schemas.microsoft.com/office/drawing/2014/main" val="1694319031"/>
                    </a:ext>
                  </a:extLst>
                </a:gridCol>
              </a:tblGrid>
              <a:tr h="395329">
                <a:tc>
                  <a:txBody>
                    <a:bodyPr/>
                    <a:lstStyle/>
                    <a:p>
                      <a:r>
                        <a:rPr lang="ru-RU" dirty="0"/>
                        <a:t>Пример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Рекомендация, замечания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534089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/>
                        <a:t>в нарушение </a:t>
                      </a:r>
                      <a:r>
                        <a:rPr lang="ru-RU" b="1" i="1" dirty="0"/>
                        <a:t>ст. 16 </a:t>
                      </a:r>
                      <a:r>
                        <a:rPr lang="ru-RU" i="1" dirty="0"/>
                        <a:t>Федерального закона от 05.04.2013 г.  № 44-ФЗ «О контрактной системе в сфере закупок товаров, работ, услуг для обеспечения государственных и муниципальных нужд» изменения в план график не вносились при изменении доведенного до заказчика объема прав в денежном выражении на принятие и (или) исполнение обязательств в соответствии с бюджетным законодательством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нарушение </a:t>
                      </a:r>
                      <a:r>
                        <a:rPr lang="ru-RU" sz="2000" b="1" kern="1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</a:t>
                      </a:r>
                      <a:r>
                        <a:rPr lang="ru-RU" sz="20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2 части 8 </a:t>
                      </a: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 16</a:t>
                      </a:r>
                      <a:r>
                        <a:rPr lang="ru-RU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Федерального закона от 05.04.2013 г.  № 44-ФЗ ….</a:t>
                      </a:r>
                      <a:endParaRPr lang="ru-RU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4356104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r>
                        <a:rPr lang="ru-RU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Гарантийные обязательства не обеспечены, что повлечет за собой потери бюджета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текста акта не установлено, что гарантийные обязательства не обеспечены – вывод не доказан. В формулировке отсутствует отсылка на НПА. Не ясно нарушение это или недостаток. В утвердительной форме сформулированы последствия, хотя по факту – это риски.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3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84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EE6B3-0148-08D8-BD55-D7E812192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7915759D-4FF2-6570-98D8-55D7E3BA5EB8}"/>
              </a:ext>
            </a:extLst>
          </p:cNvPr>
          <p:cNvSpPr/>
          <p:nvPr/>
        </p:nvSpPr>
        <p:spPr>
          <a:xfrm rot="10800000">
            <a:off x="8795686" y="0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3EBE226-C863-D836-A1C8-5301E29DE0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7B08F07-AAF2-5B49-925A-B97636DAABDB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8695820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Недостатки при отработке, формулировании и классификации нарушений и недостатков: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B8866867-5F6F-4BBA-CF90-1719D83AD384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DFC4F4B5-3378-5C85-1FF7-244D15DF1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320067"/>
              </p:ext>
            </p:extLst>
          </p:nvPr>
        </p:nvGraphicFramePr>
        <p:xfrm>
          <a:off x="407987" y="1503511"/>
          <a:ext cx="11157666" cy="4656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8833">
                  <a:extLst>
                    <a:ext uri="{9D8B030D-6E8A-4147-A177-3AD203B41FA5}">
                      <a16:colId xmlns:a16="http://schemas.microsoft.com/office/drawing/2014/main" val="3929439619"/>
                    </a:ext>
                  </a:extLst>
                </a:gridCol>
                <a:gridCol w="5578833">
                  <a:extLst>
                    <a:ext uri="{9D8B030D-6E8A-4147-A177-3AD203B41FA5}">
                      <a16:colId xmlns:a16="http://schemas.microsoft.com/office/drawing/2014/main" val="1694319031"/>
                    </a:ext>
                  </a:extLst>
                </a:gridCol>
              </a:tblGrid>
              <a:tr h="564555">
                <a:tc>
                  <a:txBody>
                    <a:bodyPr/>
                    <a:lstStyle/>
                    <a:p>
                      <a:r>
                        <a:rPr lang="ru-RU" dirty="0"/>
                        <a:t>Пример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Рекомендация, замечание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534089"/>
                  </a:ext>
                </a:extLst>
              </a:tr>
              <a:tr h="4091574">
                <a:tc>
                  <a:txBody>
                    <a:bodyPr/>
                    <a:lstStyle/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обследовании установлена приемка некоторых труб без покрытия краской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Отсутствует заливка швов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Установлено 3 калитки вместо 4</a:t>
                      </a:r>
                    </a:p>
                    <a:p>
                      <a:r>
                        <a:rPr lang="ru-RU" sz="18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Установка ограждения не по всему периметру</a:t>
                      </a:r>
                      <a:endParaRPr lang="ru-RU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b="1" dirty="0"/>
                        <a:t>Не ясно – приемка это невыполненных работ или просто недостаток. Нарушение не сформулировано. Суммы ущерба не посчитаны.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u="sng" dirty="0"/>
                        <a:t>Пример формулировки: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dirty="0"/>
                        <a:t>В нарушение пункта 1 части 1, части 7 статьи 94 Федерального закона от 05.04.2013 №44-ФЗ «О контрактной системе в сфере закупок товаров, работ, услуг для обеспечения государственных и муниципальных нужд», пункта 1 статьи 9, пункта 1 статьи 13 Федерального закона от 06.12.2011 №402-ФЗ «О бухгалтерском учете» при исполнении муниципальных контрактов от …  №…  на строительство объектов …… Учреждением  приняты и оплачены невыполненные работы в общей сумме …… тыс. рублей (в текущих ценах), что причинило ущерб бюджету в указанной сумме.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356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846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4E1A31-4E7A-01DA-AA08-A899AEFE2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BDF82B58-4CC7-5DE9-B573-C5BCFAFB334D}"/>
              </a:ext>
            </a:extLst>
          </p:cNvPr>
          <p:cNvSpPr/>
          <p:nvPr/>
        </p:nvSpPr>
        <p:spPr>
          <a:xfrm rot="10800000">
            <a:off x="8795686" y="0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7E44CF-96B8-DE35-2350-03BC6D96BE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0559081-90B1-DC01-6682-36CE8C4FB97F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8695820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Недостатки при отработке, формулировании и классификации нарушений и недостатков: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661F93A1-3128-E5DF-6253-67B48757472E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7696304D-BF29-C078-960C-57EB410A4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689449"/>
              </p:ext>
            </p:extLst>
          </p:nvPr>
        </p:nvGraphicFramePr>
        <p:xfrm>
          <a:off x="407987" y="1342031"/>
          <a:ext cx="11057182" cy="47234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28591">
                  <a:extLst>
                    <a:ext uri="{9D8B030D-6E8A-4147-A177-3AD203B41FA5}">
                      <a16:colId xmlns:a16="http://schemas.microsoft.com/office/drawing/2014/main" val="3929439619"/>
                    </a:ext>
                  </a:extLst>
                </a:gridCol>
                <a:gridCol w="5528591">
                  <a:extLst>
                    <a:ext uri="{9D8B030D-6E8A-4147-A177-3AD203B41FA5}">
                      <a16:colId xmlns:a16="http://schemas.microsoft.com/office/drawing/2014/main" val="1694319031"/>
                    </a:ext>
                  </a:extLst>
                </a:gridCol>
              </a:tblGrid>
              <a:tr h="395329">
                <a:tc>
                  <a:txBody>
                    <a:bodyPr/>
                    <a:lstStyle/>
                    <a:p>
                      <a:r>
                        <a:rPr lang="ru-RU" sz="1600" dirty="0"/>
                        <a:t>Пример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Рекомендация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534089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Согласно п 3.1 и п.6.4.13 контракта Подрядчик за свой счет несет в полном объеме иные расходы, связанные с исполнением Подрядчиком своих обязательств по Контракту. Превышение объема использованной электроэнергии   за период проведения капитального ремонта составило 29 150,00 руб. В связи с тем, что оплата Подрядчиком не осуществлена – оплата учреждением электроэнергии самостоятельно   </a:t>
                      </a:r>
                      <a:r>
                        <a:rPr lang="ru-RU" sz="16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является неэффективным расходованием бюджетных средств.</a:t>
                      </a:r>
                      <a:endParaRPr lang="ru-RU" sz="16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 34 БК РФ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Принцип эффективности использования бюджетных средств означает, что при составлении и исполнении бюджетов участники бюджетного процесса в рамках установленных им бюджетных полномочий должны исходить из необходимости достижения заданных результатов с использованием наименьшего объема средств (экономности) и (или) достижения наилучшего результата с использованием определенного бюджетом объема средств (результативности).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 23 Постановления Пленума ВАС РФ от 22.06.2006 № 23 «О некоторых вопросах применения арбитражными судами норм Бюджетного кодекса Российской Федерации» разъяснено: при оценке соблюдения участниками бюджетного процесса указанного принципа судам необходимо учитывать, что </a:t>
                      </a:r>
                      <a:r>
                        <a:rPr lang="ru-RU" sz="12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участники бюджетного процесса </a:t>
                      </a:r>
                      <a:r>
                        <a:rPr lang="ru-RU" sz="12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рамках реализации поставленных перед ними задач и в пределах выделенных на определенные цели бюджетных средств самостоятельно определяют необходимость, целесообразность и экономическую обоснованность </a:t>
                      </a:r>
                      <a:r>
                        <a:rPr lang="ru-RU" sz="12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совершения конкретной расходной операции</a:t>
                      </a:r>
                      <a:r>
                        <a:rPr lang="ru-RU" sz="120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 связи с этим конкретная расходная операция может быть признана неэффективным расходованием бюджетных средств </a:t>
                      </a:r>
                      <a:r>
                        <a:rPr lang="ru-RU" sz="12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только в случае, когда контрольный орган </a:t>
                      </a:r>
                      <a:r>
                        <a:rPr lang="ru-RU" sz="1200" b="1" i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докажет</a:t>
                      </a:r>
                      <a:r>
                        <a:rPr lang="ru-RU" sz="12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что поставленные перед участником бюджетного процесса задачи могли быть выполнены с использованием меньшего объема средств или что, используя определенный бюджетом объем средств, участник бюджетного процесса мог бы достигнуть лучшего результата.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4356104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Заказчик не имел оснований для заключения договоров у единственного подрядчика по п.5 ч.1 ст.93 Закона 44-ФЗ, нарушил ч.1 ст.15 Федерального закона № 153-ФЗ от 26 июля 2006 года «О защите конкуренции», что ограничило доступ потенциальных участников к участию в торгах ,</a:t>
                      </a:r>
                      <a:r>
                        <a:rPr lang="ru-RU" sz="16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ст. 34 Бюджетного кодекса Российской Федерации как нарушение принципа результативности и эффективности использования бюджетных средств.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43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84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E12609D3-0F95-2154-FB33-2589A00C039A}"/>
              </a:ext>
            </a:extLst>
          </p:cNvPr>
          <p:cNvSpPr/>
          <p:nvPr/>
        </p:nvSpPr>
        <p:spPr>
          <a:xfrm rot="10800000">
            <a:off x="8795686" y="-1"/>
            <a:ext cx="3396314" cy="2934435"/>
          </a:xfrm>
          <a:prstGeom prst="rtTriangle">
            <a:avLst/>
          </a:prstGeom>
          <a:solidFill>
            <a:srgbClr val="7F296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03DD9B0-4B7C-70B8-983D-AECF03918C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265" y="512763"/>
            <a:ext cx="990748" cy="990748"/>
          </a:xfrm>
          <a:prstGeom prst="ellipse">
            <a:avLst/>
          </a:prstGeom>
          <a:noFill/>
          <a:ln>
            <a:noFill/>
          </a:ln>
          <a:effectLst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A0F7A1D-CD3E-2052-E18D-15761F2EF890}"/>
              </a:ext>
            </a:extLst>
          </p:cNvPr>
          <p:cNvSpPr txBox="1">
            <a:spLocks/>
          </p:cNvSpPr>
          <p:nvPr/>
        </p:nvSpPr>
        <p:spPr>
          <a:xfrm>
            <a:off x="407987" y="441524"/>
            <a:ext cx="5481085" cy="8157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7F2967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МЕРЫ РЕАГИРОВАНИЯ</a:t>
            </a:r>
          </a:p>
        </p:txBody>
      </p:sp>
      <p:sp>
        <p:nvSpPr>
          <p:cNvPr id="8" name="Прямоугольник с двумя скругленными соседними углами 51">
            <a:extLst>
              <a:ext uri="{FF2B5EF4-FFF2-40B4-BE49-F238E27FC236}">
                <a16:creationId xmlns:a16="http://schemas.microsoft.com/office/drawing/2014/main" id="{54A3B93F-44CF-C55E-FD56-F26C3032C49F}"/>
              </a:ext>
            </a:extLst>
          </p:cNvPr>
          <p:cNvSpPr/>
          <p:nvPr/>
        </p:nvSpPr>
        <p:spPr>
          <a:xfrm rot="5400000">
            <a:off x="-162371" y="828942"/>
            <a:ext cx="649480" cy="324741"/>
          </a:xfrm>
          <a:prstGeom prst="round2SameRect">
            <a:avLst/>
          </a:prstGeom>
          <a:solidFill>
            <a:srgbClr val="7F2967"/>
          </a:solidFill>
          <a:ln>
            <a:solidFill>
              <a:srgbClr val="7F29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796DC1D-EC54-7067-5533-1AAA19C47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012395"/>
              </p:ext>
            </p:extLst>
          </p:nvPr>
        </p:nvGraphicFramePr>
        <p:xfrm>
          <a:off x="401934" y="1698825"/>
          <a:ext cx="10912509" cy="48454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4701">
                  <a:extLst>
                    <a:ext uri="{9D8B030D-6E8A-4147-A177-3AD203B41FA5}">
                      <a16:colId xmlns:a16="http://schemas.microsoft.com/office/drawing/2014/main" val="3929439619"/>
                    </a:ext>
                  </a:extLst>
                </a:gridCol>
                <a:gridCol w="3483904">
                  <a:extLst>
                    <a:ext uri="{9D8B030D-6E8A-4147-A177-3AD203B41FA5}">
                      <a16:colId xmlns:a16="http://schemas.microsoft.com/office/drawing/2014/main" val="1694319031"/>
                    </a:ext>
                  </a:extLst>
                </a:gridCol>
                <a:gridCol w="3483904">
                  <a:extLst>
                    <a:ext uri="{9D8B030D-6E8A-4147-A177-3AD203B41FA5}">
                      <a16:colId xmlns:a16="http://schemas.microsoft.com/office/drawing/2014/main" val="3136212682"/>
                    </a:ext>
                  </a:extLst>
                </a:gridCol>
              </a:tblGrid>
              <a:tr h="395329">
                <a:tc>
                  <a:txBody>
                    <a:bodyPr/>
                    <a:lstStyle/>
                    <a:p>
                      <a:r>
                        <a:rPr lang="ru-RU" dirty="0"/>
                        <a:t>Нарушение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Мера реагирования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Замечание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534089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Заказчик не имел оснований для заключения договоров у единственного подрядчика по п.5 ч.1 ст.93 Закона 44-ФЗ, нарушил ч.1 ст.15 Федерального закона № 153-ФЗ от 26 июля 2006 года «О защите конкуренции», что ограничило доступ потенциальных участников к участию в торгах ,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ст. 34 Бюджетного кодекса Российской Федерации как нарушение принципа результативности и эффективности использования бюджетных средств.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целях повышения результативности использования бюджетных средств Контрольно-счётная палата рекомендует МБОУ проанализировать результаты контрольного мероприятия, принять действенные меры по устранению и дальнейшем недопущению отмеченных в нем нарушений и недостатков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eriod"/>
                      </a:pPr>
                      <a:r>
                        <a:rPr lang="ru-RU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Полномочия УФАС – выявляем признаки – направляем в уполномоченный орган.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eriod"/>
                      </a:pPr>
                      <a:r>
                        <a:rPr lang="ru-RU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 34 БК РФ не доказана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eriod"/>
                      </a:pPr>
                      <a:r>
                        <a:rPr lang="ru-RU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Меры реагирования не конкретные. Не ясно каким образом Заказчик должен устранить нарушения по завершенной закупке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4356104"/>
                  </a:ext>
                </a:extLst>
              </a:tr>
              <a:tr h="1599596">
                <a:tc>
                  <a:txBody>
                    <a:bodyPr/>
                    <a:lstStyle/>
                    <a:p>
                      <a:r>
                        <a:rPr lang="ru-RU" sz="1400" i="1" dirty="0"/>
                        <a:t>При рассмотрении договоров на выполнение устройства калиток и глухих деревянных заборов в МБОУ, заключенных без проведения торгов при размещении заказа у единственного поставщика, установлено, что учреждение осуществляло  необоснованное дробление заказа путем принятия разрозненных решений об отнесении тех или иных видов товаров и работ к разноименным с целью ухода от процедур торгов.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Ревизионной комиссией в адрес Комитета образования,   МБОУ направлены представления  об устранении выявленных нарушений,  и по принятию меры по понуждению Подрядчика, устранить дефекты по гарантийным обязательствам. </a:t>
                      </a:r>
                    </a:p>
                    <a:p>
                      <a:pPr marL="0" indent="0">
                        <a:buNone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dirty="0"/>
                        <a:t>Не сформулированы нарушенные норму (признаки нарушенных </a:t>
                      </a:r>
                      <a:r>
                        <a:rPr lang="ru-RU" sz="1400" dirty="0" err="1"/>
                        <a:t>норм:признаки</a:t>
                      </a:r>
                      <a:r>
                        <a:rPr lang="ru-RU" sz="1400" dirty="0"/>
                        <a:t> нарушения статьи 8, ч. 1 ст. 24 Закона №44-ФЗ, п. 4 ст. 16 Федерального закона от 26.07.2006 № 135-ФЗ «О защите конкуренции»);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40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dirty="0"/>
                        <a:t>Не направлена информация в УФАС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3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38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9826</TotalTime>
  <Words>1886</Words>
  <Application>Microsoft Office PowerPoint</Application>
  <PresentationFormat>Широкоэкранный</PresentationFormat>
  <Paragraphs>135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Century Gothic</vt:lpstr>
      <vt:lpstr>Symbol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 Полномочие МКСО: проведение аудита в сфере закупок товаров, работ и услуг в соответствии с Федеральным законом от 5 апреля 2013 года N 44-ФЗ «О контрактной системе в сфере закупок товаров, работ, услуг для обеспечения государственных и муниципальных нужд»(П. 4 ч. 2 ст. 9 Федерального закона от 07.02.2011 N 6-ФЗ "Об общих принципах организации и деятельности контрольно-счетных органов субъектов Российской Федерации, федеральных территорий и муниципальных образований«)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Викторовна Шемякина</dc:creator>
  <cp:lastModifiedBy>Анастасия Викторовна Шемякина</cp:lastModifiedBy>
  <cp:revision>222</cp:revision>
  <dcterms:created xsi:type="dcterms:W3CDTF">2024-01-31T05:49:59Z</dcterms:created>
  <dcterms:modified xsi:type="dcterms:W3CDTF">2024-11-28T00:06:08Z</dcterms:modified>
</cp:coreProperties>
</file>