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330" r:id="rId3"/>
    <p:sldId id="379" r:id="rId4"/>
    <p:sldId id="374" r:id="rId5"/>
    <p:sldId id="375" r:id="rId6"/>
    <p:sldId id="381" r:id="rId7"/>
    <p:sldId id="380" r:id="rId8"/>
    <p:sldId id="376" r:id="rId9"/>
    <p:sldId id="377" r:id="rId10"/>
    <p:sldId id="373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3"/>
    <a:srgbClr val="155FAA"/>
    <a:srgbClr val="0B5AA5"/>
    <a:srgbClr val="294983"/>
    <a:srgbClr val="FDF0E7"/>
    <a:srgbClr val="2EB078"/>
    <a:srgbClr val="015BAB"/>
    <a:srgbClr val="FFFFFF"/>
    <a:srgbClr val="EB2228"/>
    <a:srgbClr val="DF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87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87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EAD71AFD-8594-4D33-A363-392893883DB3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8087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138"/>
            <a:ext cx="2946400" cy="498087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9B18F67F-24AE-42B9-96E8-4CFAC377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F5693720-9801-431B-AD5A-1C27CA1E9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434215DA-4F43-4011-BBEA-E8FD02597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7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0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3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5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A85F-8D28-5CAA-5355-D501D4D1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C124E1-AAC7-F108-E9BA-1F246A85D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78148C0-106E-3C32-E808-4F352317F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DB724-B65E-9A52-748E-1194778A28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0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357-FEA2-47AA-83A4-07AD6EACC170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DE4C-DE2B-4DEE-989C-7A76D3C61845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7B2E-0CE0-4EAA-89ED-21366DBBC85F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62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3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07976"/>
            <a:ext cx="9694574" cy="77559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id="{DE8FF58D-40E2-4D46-B8F1-77153DED8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506B722-741E-4C4F-8510-675EF3FB09AF}"/>
              </a:ext>
            </a:extLst>
          </p:cNvPr>
          <p:cNvCxnSpPr>
            <a:cxnSpLocks/>
          </p:cNvCxnSpPr>
          <p:nvPr/>
        </p:nvCxnSpPr>
        <p:spPr>
          <a:xfrm>
            <a:off x="550863" y="1332789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5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F07B40-27E0-D149-80D5-B78D32E3C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t>‹#›</a:t>
            </a:fld>
            <a:endParaRPr lang="ru-RU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1952CC9C-8F41-4935-9750-9B8914E02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07976"/>
            <a:ext cx="9611447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A31BB-5E19-4E2D-A2BC-54207FEBD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849948"/>
            <a:ext cx="9611446" cy="29368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id="{E876FAB5-8564-F549-BB66-14C9D5D0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DFE1A63-85AE-364A-8542-A8DCDAA43103}"/>
              </a:ext>
            </a:extLst>
          </p:cNvPr>
          <p:cNvCxnSpPr>
            <a:cxnSpLocks/>
          </p:cNvCxnSpPr>
          <p:nvPr/>
        </p:nvCxnSpPr>
        <p:spPr>
          <a:xfrm>
            <a:off x="550863" y="1223605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6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оготипы в бло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6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оготипы с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75F0B-7955-4838-A4C1-A58E3A5BF989}"/>
              </a:ext>
            </a:extLst>
          </p:cNvPr>
          <p:cNvGrpSpPr/>
          <p:nvPr userDrawn="1"/>
        </p:nvGrpSpPr>
        <p:grpSpPr>
          <a:xfrm>
            <a:off x="550864" y="1196975"/>
            <a:ext cx="11090276" cy="5184775"/>
            <a:chOff x="550864" y="1196975"/>
            <a:chExt cx="11090276" cy="5184775"/>
          </a:xfrm>
        </p:grpSpPr>
        <p:cxnSp>
          <p:nvCxnSpPr>
            <p:cNvPr id="26" name="Прямая соединительная линия 96">
              <a:extLst>
                <a:ext uri="{FF2B5EF4-FFF2-40B4-BE49-F238E27FC236}">
                  <a16:creationId xmlns:a16="http://schemas.microsoft.com/office/drawing/2014/main" id="{B187CE8E-0A20-4C8F-8599-C355A9D49BCA}"/>
                </a:ext>
              </a:extLst>
            </p:cNvPr>
            <p:cNvCxnSpPr/>
            <p:nvPr userDrawn="1"/>
          </p:nvCxnSpPr>
          <p:spPr>
            <a:xfrm>
              <a:off x="497113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97">
              <a:extLst>
                <a:ext uri="{FF2B5EF4-FFF2-40B4-BE49-F238E27FC236}">
                  <a16:creationId xmlns:a16="http://schemas.microsoft.com/office/drawing/2014/main" id="{14669F46-A295-428E-A75E-5D1080B4E971}"/>
                </a:ext>
              </a:extLst>
            </p:cNvPr>
            <p:cNvCxnSpPr/>
            <p:nvPr userDrawn="1"/>
          </p:nvCxnSpPr>
          <p:spPr>
            <a:xfrm>
              <a:off x="722086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98">
              <a:extLst>
                <a:ext uri="{FF2B5EF4-FFF2-40B4-BE49-F238E27FC236}">
                  <a16:creationId xmlns:a16="http://schemas.microsoft.com/office/drawing/2014/main" id="{5072F856-A537-4365-B33F-93FF56809A64}"/>
                </a:ext>
              </a:extLst>
            </p:cNvPr>
            <p:cNvCxnSpPr/>
            <p:nvPr userDrawn="1"/>
          </p:nvCxnSpPr>
          <p:spPr>
            <a:xfrm>
              <a:off x="947059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99">
              <a:extLst>
                <a:ext uri="{FF2B5EF4-FFF2-40B4-BE49-F238E27FC236}">
                  <a16:creationId xmlns:a16="http://schemas.microsoft.com/office/drawing/2014/main" id="{F271B2D7-AF9B-444D-BB00-EAB779CC5F2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2454115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100">
              <a:extLst>
                <a:ext uri="{FF2B5EF4-FFF2-40B4-BE49-F238E27FC236}">
                  <a16:creationId xmlns:a16="http://schemas.microsoft.com/office/drawing/2014/main" id="{02EE5C59-BE30-45A1-93FA-C21F49CE10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3791823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01">
              <a:extLst>
                <a:ext uri="{FF2B5EF4-FFF2-40B4-BE49-F238E27FC236}">
                  <a16:creationId xmlns:a16="http://schemas.microsoft.com/office/drawing/2014/main" id="{A510C11A-08B2-495C-9DDB-2CA624DD2B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5129531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102">
              <a:extLst>
                <a:ext uri="{FF2B5EF4-FFF2-40B4-BE49-F238E27FC236}">
                  <a16:creationId xmlns:a16="http://schemas.microsoft.com/office/drawing/2014/main" id="{6DF79D79-87CE-420B-9A84-E06EBE398B02}"/>
                </a:ext>
              </a:extLst>
            </p:cNvPr>
            <p:cNvCxnSpPr/>
            <p:nvPr userDrawn="1"/>
          </p:nvCxnSpPr>
          <p:spPr>
            <a:xfrm>
              <a:off x="2721405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91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A63F92-040F-5642-A933-ECB17DFEBA3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8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D85AFFF-B716-D246-B438-6EAC199505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311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2C3802E-B287-B54B-BFFC-F7864BB0466A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5386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4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AED9-1C05-435D-B8FE-D565F5424F36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6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EE468D95-4C8D-9A43-AED2-3BCFBE382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D45B2A-21E4-E74C-8226-F612B05DBC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5118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4C73373-40B8-B24E-AD3B-98478B088A3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93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95DACAC-1326-8241-8552-CA253C5D1613}"/>
              </a:ext>
            </a:extLst>
          </p:cNvPr>
          <p:cNvCxnSpPr>
            <a:cxnSpLocks/>
          </p:cNvCxnSpPr>
          <p:nvPr userDrawn="1"/>
        </p:nvCxnSpPr>
        <p:spPr>
          <a:xfrm flipV="1">
            <a:off x="8877268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6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947222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21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7621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542D4A6D-565E-44F2-8C3B-B92D0CC237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379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id="{7432095D-98B1-4B74-AB94-C7495E95DD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4379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47053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0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8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774848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0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8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79893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0673" y="481860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7874" y="481860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8" name="Рисунок 7">
            <a:extLst>
              <a:ext uri="{FF2B5EF4-FFF2-40B4-BE49-F238E27FC236}">
                <a16:creationId xmlns:a16="http://schemas.microsoft.com/office/drawing/2014/main" id="{D87DFB36-E6C6-4D1F-846D-45A18F2F71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0672" y="3429015"/>
            <a:ext cx="3047201" cy="29468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DDA490E2-B01B-4AC1-AECA-F70596EF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7873" y="3429015"/>
            <a:ext cx="3053265" cy="2952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34473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79BCDD96-399E-004C-AEC2-55F355B53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968503"/>
            <a:ext cx="6096000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>
            <a:extLst>
              <a:ext uri="{FF2B5EF4-FFF2-40B4-BE49-F238E27FC236}">
                <a16:creationId xmlns:a16="http://schemas.microsoft.com/office/drawing/2014/main" id="{2498197F-7D45-CC44-8247-CEDB3AEA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07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126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ланше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00599" y="2028825"/>
            <a:ext cx="2590802" cy="34153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3DB005-0A0A-4DDF-B416-B4B83733E91C}"/>
              </a:ext>
            </a:extLst>
          </p:cNvPr>
          <p:cNvCxnSpPr>
            <a:cxnSpLocks/>
          </p:cNvCxnSpPr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82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зделитель с фото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497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CD4-020A-428E-A096-8145333F20F1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3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2AE6FF-A89C-4DC4-9FE2-20E0C634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23160-370B-4C5B-81F1-031F53E4617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25B02C-0218-40FF-B252-CB53BB8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9A6F-0783-470D-AD3A-D41EAF3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5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0BB-14E2-409C-8E1C-4EDD80FF506F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D44B-4C7F-4262-8A78-B51636A4CD07}" type="datetime1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0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5E8-5D86-427D-8511-59FD738E5F89}" type="datetime1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883-FC3C-4A49-89CC-576BC4B8358D}" type="datetime1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2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75C-BD98-457F-9EF7-2C7D73362B22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8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A75F-A5B5-43DC-B859-2F132ED9E4EE}" type="datetime1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4924-601B-4666-946E-6081E40B555C}" type="datetime1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FB9A11F-72FA-0A44-9653-48C9EEC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0E33670-8A31-4B40-AC5D-2C84BABC024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24C10455-C340-7945-BDDA-6923B7A29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643877-02BB-4149-8AE9-088FBD4E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 dirty="0"/>
              <a:t>Источник / 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12080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39130" y="3053914"/>
            <a:ext cx="9815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использования средств бюджета городского округа «город Чита» на озеленение территории Читы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770" y="1561498"/>
            <a:ext cx="99509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Маргарита Анатольевна</a:t>
            </a:r>
          </a:p>
          <a:p>
            <a:endParaRPr lang="ru-RU" sz="1400" b="1" i="1" dirty="0">
              <a:solidFill>
                <a:srgbClr val="005B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Контрольно-счетной палаты городского округа «город Чита»</a:t>
            </a: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81539" y="5551348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4E957A6-0EA1-49B9-AFBD-2257E3897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8" y="223161"/>
            <a:ext cx="103641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BE2F2-9D39-43EE-B650-1A7BAD72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972" y="320675"/>
            <a:ext cx="6353263" cy="1325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История городского округа «Город Чита»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62D42-F7F1-4586-89C5-1AB1FA5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19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Город Чита является административным центром Забайкальского края. Забайкальский край образован 1 марта 2008 года в результате объединения Читинской области и Агинского Бурятского автономного округа. Наш город неразрывно связан с историей ссылки декабристов, которые дали толчок его развитию. Центр города своими прямыми улицами сильно напоминает Санкт-Петербург, т.к. спроектирован декабристом Дмитрием Завалишиным. В 2021 году городу присвоено почетное звание – «Город трудовой доблести».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EBF834-AD1F-4C0D-8744-531079B4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009FC-5D70-43FA-9145-8BCFD828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755" y="236119"/>
            <a:ext cx="1463167" cy="731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99D1F6-DCDC-4894-BB6F-DA706994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" y="187346"/>
            <a:ext cx="1036410" cy="7803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ADC099-8DB6-4B54-B3A2-6789DEF3D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24" y="5646436"/>
            <a:ext cx="680982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1643" y="257737"/>
            <a:ext cx="921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выявленные в ходе проверки расходов на озеленение, в том числе на текущее содержание зеленых насаждений в МП «Дорожно-мостовое ремонтно-строительное управление города Читы»</a:t>
            </a: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64729" y="5743247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380997" y="2229519"/>
            <a:ext cx="3563937" cy="3321829"/>
          </a:xfrm>
          <a:prstGeom prst="rect">
            <a:avLst/>
          </a:prstGeom>
          <a:solidFill>
            <a:srgbClr val="1765A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0D497A2C-CE0A-47EF-A58F-300471F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484564" y="2296174"/>
            <a:ext cx="735979" cy="457148"/>
          </a:xfrm>
          <a:prstGeom prst="rect">
            <a:avLst/>
          </a:prstGeom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582385" y="2819977"/>
            <a:ext cx="3161160" cy="224676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+mj-lt"/>
                <a:cs typeface="Gotham Pro Medium" panose="02000503040000020004" pitchFamily="2" charset="0"/>
              </a:rPr>
              <a:t>Посадка однолетней и многолетней цветочной рассады в цветники была произведена без дизайн-проекта цветочного оформления цветников и клумб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Gotham Pro Medium" panose="02000503040000020004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4D3D6D9-4C7B-DA45-B148-4339E9B605A1}"/>
              </a:ext>
            </a:extLst>
          </p:cNvPr>
          <p:cNvSpPr/>
          <p:nvPr/>
        </p:nvSpPr>
        <p:spPr>
          <a:xfrm>
            <a:off x="4369162" y="2204429"/>
            <a:ext cx="3563937" cy="3346919"/>
          </a:xfrm>
          <a:prstGeom prst="rect">
            <a:avLst/>
          </a:prstGeom>
          <a:solidFill>
            <a:srgbClr val="1765AD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249F915-373A-4930-BDF9-297C4BB49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604975" y="2204429"/>
            <a:ext cx="729026" cy="554598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487068" y="2753322"/>
            <a:ext cx="3328124" cy="286232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 defTabSz="457200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cs typeface="Gotham Pro Regular" panose="02000503040000020004" pitchFamily="2" charset="0"/>
              </a:rPr>
              <a:t>Работы по посадке и уходу за цветами на отдельных территориях выполнены не качественно: высаженные в клумбы цветы находились в неудовлетворительной активности роста и цветения, внешне выглядели неухоженными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E053D02-5B91-A34C-94C8-A2015223D0C6}"/>
              </a:ext>
            </a:extLst>
          </p:cNvPr>
          <p:cNvSpPr/>
          <p:nvPr/>
        </p:nvSpPr>
        <p:spPr>
          <a:xfrm>
            <a:off x="8077200" y="2204429"/>
            <a:ext cx="3563937" cy="3333914"/>
          </a:xfrm>
          <a:prstGeom prst="rect">
            <a:avLst/>
          </a:prstGeom>
          <a:solidFill>
            <a:srgbClr val="1765AD"/>
          </a:solidFill>
          <a:ln w="3175">
            <a:solidFill>
              <a:srgbClr val="176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3D1FAAFC-988B-4A6D-A169-059E0FA6C4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3899" y="2204429"/>
            <a:ext cx="634039" cy="55460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BC19077-D005-E44D-A1FB-4C11E72682F8}"/>
              </a:ext>
            </a:extLst>
          </p:cNvPr>
          <p:cNvSpPr/>
          <p:nvPr/>
        </p:nvSpPr>
        <p:spPr>
          <a:xfrm>
            <a:off x="8316596" y="2819977"/>
            <a:ext cx="3161160" cy="286232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Разница между фактически высаженными цветами и данными акта выполненных работ составила 172 356,00 рублей. Денежные средства возвращены в городской бюджет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4E957A6-0EA1-49B9-AFBD-2257E3897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8" y="223161"/>
            <a:ext cx="103641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2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6232" y="450235"/>
            <a:ext cx="921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законности и эффективности использования средств бюджета городского округа «Город Чита», направленных на обустройство, благоустройство и озеленение аллели им. Горького </a:t>
            </a: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81539" y="5551348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246330" y="1767138"/>
            <a:ext cx="3563937" cy="3321829"/>
          </a:xfrm>
          <a:prstGeom prst="rect">
            <a:avLst/>
          </a:prstGeom>
          <a:solidFill>
            <a:srgbClr val="1765A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4E957A6-0EA1-49B9-AFBD-2257E3897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8" y="223161"/>
            <a:ext cx="1036410" cy="780356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07418C2-DAAD-4689-A662-4A5729670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59" y="1851496"/>
            <a:ext cx="585267" cy="585267"/>
          </a:xfrm>
          <a:prstGeom prst="rect">
            <a:avLst/>
          </a:prstGeom>
        </p:spPr>
      </p:pic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4D3D6D9-4C7B-DA45-B148-4339E9B605A1}"/>
              </a:ext>
            </a:extLst>
          </p:cNvPr>
          <p:cNvSpPr/>
          <p:nvPr/>
        </p:nvSpPr>
        <p:spPr>
          <a:xfrm>
            <a:off x="4655127" y="1636930"/>
            <a:ext cx="6888950" cy="1402884"/>
          </a:xfrm>
          <a:prstGeom prst="rect">
            <a:avLst/>
          </a:prstGeom>
          <a:solidFill>
            <a:srgbClr val="36A7E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648948" y="3802064"/>
            <a:ext cx="6871161" cy="1474290"/>
          </a:xfrm>
          <a:prstGeom prst="rect">
            <a:avLst/>
          </a:prstGeom>
          <a:solidFill>
            <a:srgbClr val="36A7E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000" dirty="0">
                <a:solidFill>
                  <a:srgbClr val="FFFFFF"/>
                </a:solidFill>
                <a:latin typeface="+mj-lt"/>
              </a:rPr>
              <a:t>В ходе контрольного мероприятия установлены случаи несоответствия высаженных деревьев и кустарников ассортименту, предусмотренному муниципальным контрактом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3927255-634E-4344-850A-0C699D8F7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948" y="1711880"/>
            <a:ext cx="517141" cy="48880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6693A9F-521C-4B14-B35C-B1AB193E4E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2513" y="3850629"/>
            <a:ext cx="471222" cy="44495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5664308" y="1627868"/>
            <a:ext cx="5658649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 defTabSz="457200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+mj-lt"/>
                <a:cs typeface="Gotham Pro Medium" panose="02000503040000020004" pitchFamily="2" charset="0"/>
              </a:rPr>
              <a:t>Наблюдалось наличие нежизнеспособных деревьев и кустарников, которые в рамках гарантийных обязательств заменены не были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326EF4-4A01-4ACB-A3A9-A7B8CA9B2A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86" y="1678312"/>
            <a:ext cx="3664821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FBC64F-1F2C-496C-A82D-FFF4C5DD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4EF3BB-B7E8-42B4-89DE-5E9BAACD59A0}"/>
              </a:ext>
            </a:extLst>
          </p:cNvPr>
          <p:cNvSpPr/>
          <p:nvPr/>
        </p:nvSpPr>
        <p:spPr>
          <a:xfrm>
            <a:off x="587230" y="1994157"/>
            <a:ext cx="10662408" cy="306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Направлен Отчет в Думу городского округа «Город Чита» для сведения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Направлен Отчет в Администрацию городского округа «Город Чита» с информационным письмом.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Внесено представление в муниципальное казенное учреждение городского округа «Город Чита» «Городские дороги» для устранения выявленных нарушений и недостатков.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29FE6-7298-4C73-983B-DF832EF3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849" y="5667699"/>
            <a:ext cx="6815919" cy="9754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B72AEA-692A-446C-B9F6-4A6714B95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7" y="194954"/>
            <a:ext cx="1036410" cy="7803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E5C23E-7E6F-4AA7-A08F-46706C261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053" y="176079"/>
            <a:ext cx="1463167" cy="73158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195E95-1FC5-4E9B-91AC-604C395E67C4}"/>
              </a:ext>
            </a:extLst>
          </p:cNvPr>
          <p:cNvSpPr/>
          <p:nvPr/>
        </p:nvSpPr>
        <p:spPr>
          <a:xfrm>
            <a:off x="1468072" y="424497"/>
            <a:ext cx="8170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реагирования, принятые по результатам контрольного мероприятия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1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9773" y="114561"/>
            <a:ext cx="921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принятых мер реагирования по результатам контрольного мероприятия: «Проверка законности и эффективности использования средств бюджета городского округа «Город Чита», направленных на обустройство, благоустройство и озеленении аллеи имени Горького»  </a:t>
            </a: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81539" y="5551348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246330" y="1767138"/>
            <a:ext cx="3563937" cy="3321829"/>
          </a:xfrm>
          <a:prstGeom prst="rect">
            <a:avLst/>
          </a:prstGeom>
          <a:solidFill>
            <a:srgbClr val="1765A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4E957A6-0EA1-49B9-AFBD-2257E3897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8" y="223161"/>
            <a:ext cx="1036410" cy="780356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07418C2-DAAD-4689-A662-4A5729670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59" y="1851496"/>
            <a:ext cx="585267" cy="585267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777222" y="1851496"/>
            <a:ext cx="2635084" cy="98488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endParaRPr lang="ru-RU" sz="2800" dirty="0">
              <a:solidFill>
                <a:srgbClr val="FFFFFF"/>
              </a:solidFill>
              <a:latin typeface="+mj-lt"/>
              <a:cs typeface="Gotham Pro Medium" panose="02000503040000020004" pitchFamily="2" charset="0"/>
            </a:endParaRPr>
          </a:p>
          <a:p>
            <a:pPr lvl="0" algn="ctr" defTabSz="457200">
              <a:spcAft>
                <a:spcPts val="1200"/>
              </a:spcAft>
              <a:defRPr/>
            </a:pPr>
            <a:endParaRPr lang="ru-RU" sz="2000" dirty="0">
              <a:solidFill>
                <a:srgbClr val="FFFFFF"/>
              </a:solidFill>
              <a:latin typeface="+mj-lt"/>
              <a:cs typeface="Gotham Pro Medium" panose="02000503040000020004" pitchFamily="2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4D3D6D9-4C7B-DA45-B148-4339E9B605A1}"/>
              </a:ext>
            </a:extLst>
          </p:cNvPr>
          <p:cNvSpPr/>
          <p:nvPr/>
        </p:nvSpPr>
        <p:spPr>
          <a:xfrm>
            <a:off x="4655127" y="1636930"/>
            <a:ext cx="6888950" cy="1402884"/>
          </a:xfrm>
          <a:prstGeom prst="rect">
            <a:avLst/>
          </a:prstGeom>
          <a:solidFill>
            <a:srgbClr val="36A7E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672915" y="3475215"/>
            <a:ext cx="6853373" cy="1817476"/>
          </a:xfrm>
          <a:prstGeom prst="rect">
            <a:avLst/>
          </a:prstGeom>
          <a:solidFill>
            <a:srgbClr val="36A7E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3927255-634E-4344-850A-0C699D8F7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780" y="1690356"/>
            <a:ext cx="517141" cy="48880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6693A9F-521C-4B14-B35C-B1AB193E4E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780" y="3527079"/>
            <a:ext cx="471222" cy="44495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5664308" y="1627868"/>
            <a:ext cx="5658649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 defTabSz="457200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+mj-lt"/>
                <a:cs typeface="Gotham Pro Medium" panose="02000503040000020004" pitchFamily="2" charset="0"/>
              </a:rPr>
              <a:t>Проведена комиссионная оценка количества, породного состава высаженных деревьев и кустарников, а также установлено количество не прижившихся саженцев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9EBF27A-A2AA-4A8D-94C6-AB713B48EE5C}"/>
              </a:ext>
            </a:extLst>
          </p:cNvPr>
          <p:cNvSpPr/>
          <p:nvPr/>
        </p:nvSpPr>
        <p:spPr>
          <a:xfrm>
            <a:off x="5606560" y="3495940"/>
            <a:ext cx="5673364" cy="163121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just" defTabSz="457200"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cs typeface="Gotham Pro Regular" panose="02000503040000020004" pitchFamily="2" charset="0"/>
              </a:rPr>
              <a:t>Произведена замена не прижившихся саженцев деревьев и кустарников в рамках гарантийных обязательств, был обеспечен уход за зелеными насаждениями: механизированный полив, подсев трав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A728B-12BE-4FD5-9E51-C0292672BC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96" y="1506764"/>
            <a:ext cx="3655762" cy="39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102" y="94145"/>
            <a:ext cx="94194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законности и эффективности использования средств бюджета городского округа «Город Чита», направленных на текущее содержание зеленых насаждений и озелененных территорий городского округа «Город Чита», включая озеленение за 2022 год и текущий период 2023 года»</a:t>
            </a: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15038" y="5818928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4E957A6-0EA1-49B9-AFBD-2257E3897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6341"/>
            <a:ext cx="1036410" cy="780356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34571" y="1879249"/>
            <a:ext cx="2392244" cy="1132378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4337108" y="1944489"/>
            <a:ext cx="7486284" cy="111366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18205" y="3202733"/>
            <a:ext cx="2392244" cy="1136120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34571" y="4512114"/>
            <a:ext cx="2392244" cy="1136120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4337108" y="3119294"/>
            <a:ext cx="7486284" cy="134351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4335973" y="4519598"/>
            <a:ext cx="7486284" cy="112863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642CB18-DCF8-4002-A903-0912A650E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539" y="1994370"/>
            <a:ext cx="805575" cy="80557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439DAE8-CB0B-49F3-9A48-5E551C4CB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4994" y="3456314"/>
            <a:ext cx="822120" cy="64611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BABE23B5-6A77-4639-9504-D7815BE448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4994" y="4592497"/>
            <a:ext cx="814440" cy="884733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4572000" y="2063411"/>
            <a:ext cx="680893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457200">
              <a:spcAft>
                <a:spcPts val="1200"/>
              </a:spcAft>
              <a:defRPr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План озеленения территории городского округа, в том числе порядок высадки саженцев и содержания зеленых насаждений в надлежащем состоянии, не разработан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4571999" y="3119294"/>
            <a:ext cx="7101795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457200">
              <a:spcAft>
                <a:spcPts val="1200"/>
              </a:spcAft>
              <a:defRPr/>
            </a:pPr>
            <a:r>
              <a:rPr lang="ru-RU" sz="1600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Технические задания к муниципальным контрактам на оказание услуг по текущему содержанию зеленых насаждений и озелененных территорий городского округа «Город Чита» разработаны без учета существующих исследований по использованию древесных растений в озеленении городов Сибири с учетом региональных условий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A765BC-3017-4FFD-9826-6C3425ECDF8A}"/>
              </a:ext>
            </a:extLst>
          </p:cNvPr>
          <p:cNvSpPr txBox="1"/>
          <p:nvPr/>
        </p:nvSpPr>
        <p:spPr>
          <a:xfrm>
            <a:off x="4571999" y="4640021"/>
            <a:ext cx="7085430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457200">
              <a:spcAft>
                <a:spcPts val="1200"/>
              </a:spcAft>
              <a:defRPr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Значительное количество высаженных деревьев не прижились, ели сибирские на улицах города и площади им. Ленина находились в неудовлетворительном состоянии: хвоя бурая, пожелтевшая, высохшая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D4858B-4375-43D2-A8B2-5C0894A110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059" y="1778466"/>
            <a:ext cx="3837683" cy="41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68F0E-0348-4E20-9865-C20C7D5D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75" y="341220"/>
            <a:ext cx="8679528" cy="844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Итоги реализации мер реагирования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CCC73CB-CA8F-4150-ADDB-1DF3FF09AD51}"/>
              </a:ext>
            </a:extLst>
          </p:cNvPr>
          <p:cNvGrpSpPr/>
          <p:nvPr/>
        </p:nvGrpSpPr>
        <p:grpSpPr>
          <a:xfrm>
            <a:off x="309329" y="1618901"/>
            <a:ext cx="2513765" cy="4077344"/>
            <a:chOff x="72235" y="2124000"/>
            <a:chExt cx="2838689" cy="460437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DDBEE3-3EDF-4FE7-9C10-C12854BBE647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solidFill>
              <a:srgbClr val="1765A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F5DB709-9607-4503-9DC6-14CDE909F2C5}"/>
                </a:ext>
              </a:extLst>
            </p:cNvPr>
            <p:cNvSpPr/>
            <p:nvPr/>
          </p:nvSpPr>
          <p:spPr>
            <a:xfrm>
              <a:off x="338337" y="2478385"/>
              <a:ext cx="2427653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00CC24D0-0AFC-471B-9001-8BA6796F496E}"/>
                </a:ext>
              </a:extLst>
            </p:cNvPr>
            <p:cNvSpPr/>
            <p:nvPr/>
          </p:nvSpPr>
          <p:spPr>
            <a:xfrm>
              <a:off x="492864" y="5220872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4736EB8-BF7B-4458-8AD8-5D6B23ACB3CF}"/>
                </a:ext>
              </a:extLst>
            </p:cNvPr>
            <p:cNvSpPr/>
            <p:nvPr/>
          </p:nvSpPr>
          <p:spPr>
            <a:xfrm rot="16200000" flipH="1">
              <a:off x="262326" y="5569136"/>
              <a:ext cx="911248" cy="178157"/>
            </a:xfrm>
            <a:prstGeom prst="rtTriangle">
              <a:avLst/>
            </a:pr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ADF7D0FF-2936-4F54-8E7B-CE846DC7590E}"/>
                </a:ext>
              </a:extLst>
            </p:cNvPr>
            <p:cNvSpPr/>
            <p:nvPr/>
          </p:nvSpPr>
          <p:spPr>
            <a:xfrm rot="16200000" flipH="1" flipV="1">
              <a:off x="1573125" y="5544931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35E20F-06B3-4A51-9A26-F21F4550F7DF}"/>
              </a:ext>
            </a:extLst>
          </p:cNvPr>
          <p:cNvSpPr/>
          <p:nvPr/>
        </p:nvSpPr>
        <p:spPr>
          <a:xfrm>
            <a:off x="511734" y="2320373"/>
            <a:ext cx="20715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Проведено обследование зеленых насаждений, в результате которого зафиксированы не прижившиеся деревья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F934335-7005-4538-98FC-E46D8AC53E16}"/>
              </a:ext>
            </a:extLst>
          </p:cNvPr>
          <p:cNvSpPr/>
          <p:nvPr/>
        </p:nvSpPr>
        <p:spPr>
          <a:xfrm>
            <a:off x="3374805" y="1591301"/>
            <a:ext cx="2513765" cy="2948839"/>
          </a:xfrm>
          <a:prstGeom prst="rect">
            <a:avLst/>
          </a:prstGeom>
          <a:solidFill>
            <a:srgbClr val="36A7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5AF31D-8A21-4B55-B739-D8B925F75812}"/>
              </a:ext>
            </a:extLst>
          </p:cNvPr>
          <p:cNvSpPr/>
          <p:nvPr/>
        </p:nvSpPr>
        <p:spPr>
          <a:xfrm>
            <a:off x="3543240" y="1893941"/>
            <a:ext cx="2176894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667801E-8A75-464D-890E-FDE21B2D71C1}"/>
              </a:ext>
            </a:extLst>
          </p:cNvPr>
          <p:cNvSpPr/>
          <p:nvPr/>
        </p:nvSpPr>
        <p:spPr>
          <a:xfrm>
            <a:off x="3805316" y="4417413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8A3EDBA1-4A84-455C-934E-2A47A08D9E7C}"/>
              </a:ext>
            </a:extLst>
          </p:cNvPr>
          <p:cNvSpPr/>
          <p:nvPr/>
        </p:nvSpPr>
        <p:spPr>
          <a:xfrm rot="16200000" flipH="1">
            <a:off x="3429187" y="4602533"/>
            <a:ext cx="806944" cy="157765"/>
          </a:xfrm>
          <a:prstGeom prst="rtTriangle">
            <a:avLst/>
          </a:pr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098AB9A1-B789-48C4-9EE6-A55552F53D6E}"/>
              </a:ext>
            </a:extLst>
          </p:cNvPr>
          <p:cNvSpPr/>
          <p:nvPr/>
        </p:nvSpPr>
        <p:spPr>
          <a:xfrm rot="16200000" flipH="1" flipV="1">
            <a:off x="4929242" y="4617672"/>
            <a:ext cx="806944" cy="157762"/>
          </a:xfrm>
          <a:prstGeom prst="rtTriangle">
            <a:avLst/>
          </a:pr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5B0679-EB3F-4F1D-BECE-B7BAFB1C6F3B}"/>
              </a:ext>
            </a:extLst>
          </p:cNvPr>
          <p:cNvSpPr/>
          <p:nvPr/>
        </p:nvSpPr>
        <p:spPr>
          <a:xfrm>
            <a:off x="3570121" y="1945235"/>
            <a:ext cx="2026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Произведена замена погибших зеленых насаждений на новые, в том числе использованы породы ели, наиболее подходящие к городским условиям</a:t>
            </a:r>
            <a:r>
              <a:rPr lang="en-US" sz="1600" dirty="0"/>
              <a:t> </a:t>
            </a:r>
            <a:endParaRPr lang="ru-RU" sz="160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6F04EB9-DEE5-4439-8BCE-FC3A760CD971}"/>
              </a:ext>
            </a:extLst>
          </p:cNvPr>
          <p:cNvGrpSpPr/>
          <p:nvPr/>
        </p:nvGrpSpPr>
        <p:grpSpPr>
          <a:xfrm>
            <a:off x="6398634" y="1591301"/>
            <a:ext cx="2513765" cy="4128718"/>
            <a:chOff x="72235" y="2124000"/>
            <a:chExt cx="2838689" cy="4716449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8CDDB5C-3490-4856-9D22-E24CD5632BB0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solidFill>
              <a:srgbClr val="DF2C1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01F4700-4E2E-4F85-B5D8-B6AB46CE8938}"/>
                </a:ext>
              </a:extLst>
            </p:cNvPr>
            <p:cNvSpPr/>
            <p:nvPr/>
          </p:nvSpPr>
          <p:spPr>
            <a:xfrm>
              <a:off x="345319" y="2298372"/>
              <a:ext cx="2359206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345D741-15A7-4A3F-BF1B-E7E56F3CB1BD}"/>
                </a:ext>
              </a:extLst>
            </p:cNvPr>
            <p:cNvSpPr/>
            <p:nvPr/>
          </p:nvSpPr>
          <p:spPr>
            <a:xfrm>
              <a:off x="599362" y="5332949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F2C1D"/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>
              <a:extLst>
                <a:ext uri="{FF2B5EF4-FFF2-40B4-BE49-F238E27FC236}">
                  <a16:creationId xmlns:a16="http://schemas.microsoft.com/office/drawing/2014/main" id="{F91C824E-1D31-4646-9CF9-6AB030B12EBF}"/>
                </a:ext>
              </a:extLst>
            </p:cNvPr>
            <p:cNvSpPr/>
            <p:nvPr/>
          </p:nvSpPr>
          <p:spPr>
            <a:xfrm rot="16200000" flipH="1">
              <a:off x="281794" y="5472374"/>
              <a:ext cx="911248" cy="178157"/>
            </a:xfrm>
            <a:prstGeom prst="rtTriangle">
              <a:avLst/>
            </a:prstGeom>
            <a:gradFill flip="none" rotWithShape="1">
              <a:gsLst>
                <a:gs pos="0">
                  <a:srgbClr val="E11E2E">
                    <a:shade val="30000"/>
                    <a:satMod val="115000"/>
                  </a:srgbClr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>
              <a:extLst>
                <a:ext uri="{FF2B5EF4-FFF2-40B4-BE49-F238E27FC236}">
                  <a16:creationId xmlns:a16="http://schemas.microsoft.com/office/drawing/2014/main" id="{0ED1F38A-9E5E-4E10-83B9-CF5F6A5C0196}"/>
                </a:ext>
              </a:extLst>
            </p:cNvPr>
            <p:cNvSpPr/>
            <p:nvPr/>
          </p:nvSpPr>
          <p:spPr>
            <a:xfrm rot="16200000" flipH="1" flipV="1">
              <a:off x="1820590" y="5461404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E11E2E">
                    <a:shade val="30000"/>
                    <a:satMod val="115000"/>
                  </a:srgbClr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D61C63F-E482-4090-9168-3C40A2019370}"/>
              </a:ext>
            </a:extLst>
          </p:cNvPr>
          <p:cNvSpPr/>
          <p:nvPr/>
        </p:nvSpPr>
        <p:spPr>
          <a:xfrm>
            <a:off x="6620532" y="2133270"/>
            <a:ext cx="2026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 уход за зелеными насаждениями, в том числе их регулярный полив</a:t>
            </a:r>
            <a:r>
              <a:rPr lang="en-US" sz="1600" dirty="0"/>
              <a:t> </a:t>
            </a:r>
            <a:endParaRPr lang="ru-RU" sz="1600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C9BFE18-F450-4D05-A554-70D1F5E33644}"/>
              </a:ext>
            </a:extLst>
          </p:cNvPr>
          <p:cNvGrpSpPr/>
          <p:nvPr/>
        </p:nvGrpSpPr>
        <p:grpSpPr>
          <a:xfrm>
            <a:off x="9422463" y="1591301"/>
            <a:ext cx="2513765" cy="4086224"/>
            <a:chOff x="72235" y="2124000"/>
            <a:chExt cx="2838689" cy="461440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526F9431-C289-410B-8859-55DEE38FED3E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0C0088FB-F1C6-482A-A597-069AE79682A7}"/>
                </a:ext>
              </a:extLst>
            </p:cNvPr>
            <p:cNvSpPr/>
            <p:nvPr/>
          </p:nvSpPr>
          <p:spPr>
            <a:xfrm>
              <a:off x="364500" y="2279927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54322508-C1F7-4ACD-9E22-47FE050F002D}"/>
                </a:ext>
              </a:extLst>
            </p:cNvPr>
            <p:cNvSpPr/>
            <p:nvPr/>
          </p:nvSpPr>
          <p:spPr>
            <a:xfrm>
              <a:off x="565392" y="5230900"/>
              <a:ext cx="1848688" cy="1507501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8" name="Прямоугольный треугольник 67">
              <a:extLst>
                <a:ext uri="{FF2B5EF4-FFF2-40B4-BE49-F238E27FC236}">
                  <a16:creationId xmlns:a16="http://schemas.microsoft.com/office/drawing/2014/main" id="{6645D0E2-57D0-444F-AE41-77C40FB59FB1}"/>
                </a:ext>
              </a:extLst>
            </p:cNvPr>
            <p:cNvSpPr/>
            <p:nvPr/>
          </p:nvSpPr>
          <p:spPr>
            <a:xfrm rot="16200000" flipH="1">
              <a:off x="253955" y="5452244"/>
              <a:ext cx="911248" cy="178157"/>
            </a:xfrm>
            <a:prstGeom prst="rtTriangle">
              <a:avLst/>
            </a:pr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ый треугольник 68">
              <a:extLst>
                <a:ext uri="{FF2B5EF4-FFF2-40B4-BE49-F238E27FC236}">
                  <a16:creationId xmlns:a16="http://schemas.microsoft.com/office/drawing/2014/main" id="{709B545E-2CE4-4296-9CD5-ED0755B1B569}"/>
                </a:ext>
              </a:extLst>
            </p:cNvPr>
            <p:cNvSpPr/>
            <p:nvPr/>
          </p:nvSpPr>
          <p:spPr>
            <a:xfrm rot="16200000" flipH="1" flipV="1">
              <a:off x="1801626" y="5470986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55C4864-B47C-4EB5-A094-BE78872CFE63}"/>
              </a:ext>
            </a:extLst>
          </p:cNvPr>
          <p:cNvSpPr/>
          <p:nvPr/>
        </p:nvSpPr>
        <p:spPr>
          <a:xfrm>
            <a:off x="9606678" y="1845409"/>
            <a:ext cx="2142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Возобновлена деятельность координационного Совета городского округа «Город Чита», обеспечивающего формирование и реализации единой политики в сфере озеленения города Читы</a:t>
            </a:r>
          </a:p>
        </p:txBody>
      </p:sp>
      <p:pic>
        <p:nvPicPr>
          <p:cNvPr id="3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83027-D742-43C9-A8FB-B14894DB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73" y="4696553"/>
            <a:ext cx="1223302" cy="10068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E80330-DDBD-4074-BA48-7815E8894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89" y="4879845"/>
            <a:ext cx="615749" cy="60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C6DC3A-465E-45C1-93C5-4B046A0BF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431" y="4662828"/>
            <a:ext cx="1225402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47FF76-2E4E-4F38-9F86-7559D4A9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982" y="4835286"/>
            <a:ext cx="615749" cy="6096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4C9782-6AC0-4EAE-A58E-DBE50D79C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754" y="4646040"/>
            <a:ext cx="1225402" cy="10120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62C83C-5DCE-4338-83EF-72114EC6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312" y="4808353"/>
            <a:ext cx="615749" cy="60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53E9BD-6F52-4AF5-A677-B0C7864C1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931" y="4521879"/>
            <a:ext cx="1225402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BDCCC5-5B30-49D6-ACF4-5D734C610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38" y="4720570"/>
            <a:ext cx="615749" cy="6096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52B1E8-6821-4B57-B596-04E3EEADD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2" y="243920"/>
            <a:ext cx="1037848" cy="778386"/>
          </a:xfrm>
          <a:prstGeom prst="rect">
            <a:avLst/>
          </a:prstGeom>
        </p:spPr>
      </p:pic>
      <p:pic>
        <p:nvPicPr>
          <p:cNvPr id="40" name="object 45"/>
          <p:cNvPicPr/>
          <p:nvPr/>
        </p:nvPicPr>
        <p:blipFill rotWithShape="1">
          <a:blip r:embed="rId7" cstate="print"/>
          <a:srcRect b="66585"/>
          <a:stretch/>
        </p:blipFill>
        <p:spPr>
          <a:xfrm>
            <a:off x="5263578" y="5788011"/>
            <a:ext cx="6810374" cy="9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00BEC-416F-9549-D8D6-C4602600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ject 46">
            <a:extLst>
              <a:ext uri="{FF2B5EF4-FFF2-40B4-BE49-F238E27FC236}">
                <a16:creationId xmlns:a16="http://schemas.microsoft.com/office/drawing/2014/main" id="{9D019589-CF20-EC00-36E0-FE31B4F5E4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913" y="6369106"/>
            <a:ext cx="5896020" cy="357742"/>
          </a:xfrm>
          <a:prstGeom prst="rect">
            <a:avLst/>
          </a:prstGeom>
        </p:spPr>
      </p:pic>
      <p:grpSp>
        <p:nvGrpSpPr>
          <p:cNvPr id="92" name="object 2">
            <a:extLst>
              <a:ext uri="{FF2B5EF4-FFF2-40B4-BE49-F238E27FC236}">
                <a16:creationId xmlns:a16="http://schemas.microsoft.com/office/drawing/2014/main" id="{4C38C411-FC25-8F5D-0603-DE5B10E0A945}"/>
              </a:ext>
            </a:extLst>
          </p:cNvPr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93" name="object 3">
              <a:extLst>
                <a:ext uri="{FF2B5EF4-FFF2-40B4-BE49-F238E27FC236}">
                  <a16:creationId xmlns:a16="http://schemas.microsoft.com/office/drawing/2014/main" id="{D8AEFF06-7F9A-68AD-4988-481FEAF1D204}"/>
                </a:ext>
              </a:extLst>
            </p:cNvPr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4" name="object 4">
              <a:extLst>
                <a:ext uri="{FF2B5EF4-FFF2-40B4-BE49-F238E27FC236}">
                  <a16:creationId xmlns:a16="http://schemas.microsoft.com/office/drawing/2014/main" id="{8C4D943E-480E-07EB-BC4E-4FA96DDF5123}"/>
                </a:ext>
              </a:extLst>
            </p:cNvPr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83D69B9D-6839-9F2E-5623-492ECA3A7A81}"/>
                </a:ext>
              </a:extLst>
            </p:cNvPr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6" name="object 6">
              <a:extLst>
                <a:ext uri="{FF2B5EF4-FFF2-40B4-BE49-F238E27FC236}">
                  <a16:creationId xmlns:a16="http://schemas.microsoft.com/office/drawing/2014/main" id="{679F040C-E612-5544-4DA5-513810C33BC0}"/>
                </a:ext>
              </a:extLst>
            </p:cNvPr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7" name="object 7">
              <a:extLst>
                <a:ext uri="{FF2B5EF4-FFF2-40B4-BE49-F238E27FC236}">
                  <a16:creationId xmlns:a16="http://schemas.microsoft.com/office/drawing/2014/main" id="{D85DEC48-5457-F70E-C8F9-A2DDFE7BB6BC}"/>
                </a:ext>
              </a:extLst>
            </p:cNvPr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8" name="object 8">
              <a:extLst>
                <a:ext uri="{FF2B5EF4-FFF2-40B4-BE49-F238E27FC236}">
                  <a16:creationId xmlns:a16="http://schemas.microsoft.com/office/drawing/2014/main" id="{93887F2B-9206-A7D2-7956-D790E8165F06}"/>
                </a:ext>
              </a:extLst>
            </p:cNvPr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99" name="object 9">
              <a:extLst>
                <a:ext uri="{FF2B5EF4-FFF2-40B4-BE49-F238E27FC236}">
                  <a16:creationId xmlns:a16="http://schemas.microsoft.com/office/drawing/2014/main" id="{5CADAC75-269F-4516-EECD-C3351F9C5227}"/>
                </a:ext>
              </a:extLst>
            </p:cNvPr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0" name="object 10">
              <a:extLst>
                <a:ext uri="{FF2B5EF4-FFF2-40B4-BE49-F238E27FC236}">
                  <a16:creationId xmlns:a16="http://schemas.microsoft.com/office/drawing/2014/main" id="{82871773-B11A-1D25-F628-83F12F382F82}"/>
                </a:ext>
              </a:extLst>
            </p:cNvPr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1" name="object 11">
              <a:extLst>
                <a:ext uri="{FF2B5EF4-FFF2-40B4-BE49-F238E27FC236}">
                  <a16:creationId xmlns:a16="http://schemas.microsoft.com/office/drawing/2014/main" id="{6549AA2F-3187-9CC7-5B41-8FD500560F88}"/>
                </a:ext>
              </a:extLst>
            </p:cNvPr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2" name="object 12">
              <a:extLst>
                <a:ext uri="{FF2B5EF4-FFF2-40B4-BE49-F238E27FC236}">
                  <a16:creationId xmlns:a16="http://schemas.microsoft.com/office/drawing/2014/main" id="{68085367-68CD-216A-3D15-E44126FD838A}"/>
                </a:ext>
              </a:extLst>
            </p:cNvPr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3" name="object 13">
              <a:extLst>
                <a:ext uri="{FF2B5EF4-FFF2-40B4-BE49-F238E27FC236}">
                  <a16:creationId xmlns:a16="http://schemas.microsoft.com/office/drawing/2014/main" id="{503C4B1D-C869-00D6-25CA-7BDD22E52546}"/>
                </a:ext>
              </a:extLst>
            </p:cNvPr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4" name="object 14">
              <a:extLst>
                <a:ext uri="{FF2B5EF4-FFF2-40B4-BE49-F238E27FC236}">
                  <a16:creationId xmlns:a16="http://schemas.microsoft.com/office/drawing/2014/main" id="{9D70ED58-564A-24E6-B843-43F5B7BA7449}"/>
                </a:ext>
              </a:extLst>
            </p:cNvPr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5" name="object 15">
              <a:extLst>
                <a:ext uri="{FF2B5EF4-FFF2-40B4-BE49-F238E27FC236}">
                  <a16:creationId xmlns:a16="http://schemas.microsoft.com/office/drawing/2014/main" id="{A49FBE4F-D338-0B74-6C0C-F21E7B6505EA}"/>
                </a:ext>
              </a:extLst>
            </p:cNvPr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6" name="object 16">
              <a:extLst>
                <a:ext uri="{FF2B5EF4-FFF2-40B4-BE49-F238E27FC236}">
                  <a16:creationId xmlns:a16="http://schemas.microsoft.com/office/drawing/2014/main" id="{38A8747F-99C8-B247-5E24-8C7CF8B565C1}"/>
                </a:ext>
              </a:extLst>
            </p:cNvPr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7" name="object 17">
              <a:extLst>
                <a:ext uri="{FF2B5EF4-FFF2-40B4-BE49-F238E27FC236}">
                  <a16:creationId xmlns:a16="http://schemas.microsoft.com/office/drawing/2014/main" id="{3B5E9D48-188B-E129-8E19-4440EF7E672E}"/>
                </a:ext>
              </a:extLst>
            </p:cNvPr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8" name="object 18">
              <a:extLst>
                <a:ext uri="{FF2B5EF4-FFF2-40B4-BE49-F238E27FC236}">
                  <a16:creationId xmlns:a16="http://schemas.microsoft.com/office/drawing/2014/main" id="{BB3274D0-FD0A-AFB1-A56D-609EA4307643}"/>
                </a:ext>
              </a:extLst>
            </p:cNvPr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09" name="object 19">
              <a:extLst>
                <a:ext uri="{FF2B5EF4-FFF2-40B4-BE49-F238E27FC236}">
                  <a16:creationId xmlns:a16="http://schemas.microsoft.com/office/drawing/2014/main" id="{065FFEEF-EC35-219E-CBB5-393150939A30}"/>
                </a:ext>
              </a:extLst>
            </p:cNvPr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0" name="object 20">
              <a:extLst>
                <a:ext uri="{FF2B5EF4-FFF2-40B4-BE49-F238E27FC236}">
                  <a16:creationId xmlns:a16="http://schemas.microsoft.com/office/drawing/2014/main" id="{2755FFB8-F7E8-8C69-413C-65AE46DA8322}"/>
                </a:ext>
              </a:extLst>
            </p:cNvPr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1" name="object 21">
              <a:extLst>
                <a:ext uri="{FF2B5EF4-FFF2-40B4-BE49-F238E27FC236}">
                  <a16:creationId xmlns:a16="http://schemas.microsoft.com/office/drawing/2014/main" id="{03C5FEBA-73C4-5450-3A75-3F6809D1810A}"/>
                </a:ext>
              </a:extLst>
            </p:cNvPr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2" name="object 22">
              <a:extLst>
                <a:ext uri="{FF2B5EF4-FFF2-40B4-BE49-F238E27FC236}">
                  <a16:creationId xmlns:a16="http://schemas.microsoft.com/office/drawing/2014/main" id="{CE2ADA49-5AA2-2B10-DBAB-157EE6D8C9B9}"/>
                </a:ext>
              </a:extLst>
            </p:cNvPr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3" name="object 23">
              <a:extLst>
                <a:ext uri="{FF2B5EF4-FFF2-40B4-BE49-F238E27FC236}">
                  <a16:creationId xmlns:a16="http://schemas.microsoft.com/office/drawing/2014/main" id="{863EA4E8-CB84-D013-13DB-782C0E8CEB01}"/>
                </a:ext>
              </a:extLst>
            </p:cNvPr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4" name="object 24">
              <a:extLst>
                <a:ext uri="{FF2B5EF4-FFF2-40B4-BE49-F238E27FC236}">
                  <a16:creationId xmlns:a16="http://schemas.microsoft.com/office/drawing/2014/main" id="{886A120F-AAE5-3987-B448-DDC246E684BA}"/>
                </a:ext>
              </a:extLst>
            </p:cNvPr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5" name="object 25">
              <a:extLst>
                <a:ext uri="{FF2B5EF4-FFF2-40B4-BE49-F238E27FC236}">
                  <a16:creationId xmlns:a16="http://schemas.microsoft.com/office/drawing/2014/main" id="{AF02B8DC-A393-5278-9287-B398221A3C36}"/>
                </a:ext>
              </a:extLst>
            </p:cNvPr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6" name="object 26">
              <a:extLst>
                <a:ext uri="{FF2B5EF4-FFF2-40B4-BE49-F238E27FC236}">
                  <a16:creationId xmlns:a16="http://schemas.microsoft.com/office/drawing/2014/main" id="{B4C2D538-D5C8-4BF5-392F-0817DED29DF1}"/>
                </a:ext>
              </a:extLst>
            </p:cNvPr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7" name="object 27">
              <a:extLst>
                <a:ext uri="{FF2B5EF4-FFF2-40B4-BE49-F238E27FC236}">
                  <a16:creationId xmlns:a16="http://schemas.microsoft.com/office/drawing/2014/main" id="{C5EA8344-1518-DFE6-489C-7C7E2E2DE56A}"/>
                </a:ext>
              </a:extLst>
            </p:cNvPr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8" name="object 28">
              <a:extLst>
                <a:ext uri="{FF2B5EF4-FFF2-40B4-BE49-F238E27FC236}">
                  <a16:creationId xmlns:a16="http://schemas.microsoft.com/office/drawing/2014/main" id="{0B38105E-DD9E-AA64-EF61-347E1C899F63}"/>
                </a:ext>
              </a:extLst>
            </p:cNvPr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19" name="object 29">
              <a:extLst>
                <a:ext uri="{FF2B5EF4-FFF2-40B4-BE49-F238E27FC236}">
                  <a16:creationId xmlns:a16="http://schemas.microsoft.com/office/drawing/2014/main" id="{D1E2AA42-6396-6741-3A98-D530AFA7C63B}"/>
                </a:ext>
              </a:extLst>
            </p:cNvPr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0" name="object 30">
              <a:extLst>
                <a:ext uri="{FF2B5EF4-FFF2-40B4-BE49-F238E27FC236}">
                  <a16:creationId xmlns:a16="http://schemas.microsoft.com/office/drawing/2014/main" id="{4CDF6FC8-9D21-A61C-1DA4-1F438CB76AE7}"/>
                </a:ext>
              </a:extLst>
            </p:cNvPr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1" name="object 31">
              <a:extLst>
                <a:ext uri="{FF2B5EF4-FFF2-40B4-BE49-F238E27FC236}">
                  <a16:creationId xmlns:a16="http://schemas.microsoft.com/office/drawing/2014/main" id="{E2519DA2-AC5B-552E-B7C2-FB4D57F461DD}"/>
                </a:ext>
              </a:extLst>
            </p:cNvPr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2" name="object 32">
              <a:extLst>
                <a:ext uri="{FF2B5EF4-FFF2-40B4-BE49-F238E27FC236}">
                  <a16:creationId xmlns:a16="http://schemas.microsoft.com/office/drawing/2014/main" id="{B433157E-1885-3CDF-EE25-DD5D7DDF1D2C}"/>
                </a:ext>
              </a:extLst>
            </p:cNvPr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3" name="object 33">
              <a:extLst>
                <a:ext uri="{FF2B5EF4-FFF2-40B4-BE49-F238E27FC236}">
                  <a16:creationId xmlns:a16="http://schemas.microsoft.com/office/drawing/2014/main" id="{66F6E81F-795C-CC6F-33F1-370DA0B035AA}"/>
                </a:ext>
              </a:extLst>
            </p:cNvPr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4" name="object 34">
              <a:extLst>
                <a:ext uri="{FF2B5EF4-FFF2-40B4-BE49-F238E27FC236}">
                  <a16:creationId xmlns:a16="http://schemas.microsoft.com/office/drawing/2014/main" id="{6F0566B3-4296-D7B1-3101-3D49C32E3B40}"/>
                </a:ext>
              </a:extLst>
            </p:cNvPr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5" name="object 35">
              <a:extLst>
                <a:ext uri="{FF2B5EF4-FFF2-40B4-BE49-F238E27FC236}">
                  <a16:creationId xmlns:a16="http://schemas.microsoft.com/office/drawing/2014/main" id="{B5F3C87E-EF87-58F7-7C67-A861BD39C7A8}"/>
                </a:ext>
              </a:extLst>
            </p:cNvPr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6" name="object 36">
              <a:extLst>
                <a:ext uri="{FF2B5EF4-FFF2-40B4-BE49-F238E27FC236}">
                  <a16:creationId xmlns:a16="http://schemas.microsoft.com/office/drawing/2014/main" id="{B192AF5E-6F08-3484-B82F-F5D52B2252AB}"/>
                </a:ext>
              </a:extLst>
            </p:cNvPr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7" name="object 37">
              <a:extLst>
                <a:ext uri="{FF2B5EF4-FFF2-40B4-BE49-F238E27FC236}">
                  <a16:creationId xmlns:a16="http://schemas.microsoft.com/office/drawing/2014/main" id="{6C5C7436-2622-8786-EDCD-AF9ECB3B5E92}"/>
                </a:ext>
              </a:extLst>
            </p:cNvPr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8" name="object 38">
              <a:extLst>
                <a:ext uri="{FF2B5EF4-FFF2-40B4-BE49-F238E27FC236}">
                  <a16:creationId xmlns:a16="http://schemas.microsoft.com/office/drawing/2014/main" id="{44287C2D-EC43-0625-DEE1-9C07D61057B4}"/>
                </a:ext>
              </a:extLst>
            </p:cNvPr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9" name="object 39">
              <a:extLst>
                <a:ext uri="{FF2B5EF4-FFF2-40B4-BE49-F238E27FC236}">
                  <a16:creationId xmlns:a16="http://schemas.microsoft.com/office/drawing/2014/main" id="{1BC96B4F-4E86-F933-F9B2-D5484C354D62}"/>
                </a:ext>
              </a:extLst>
            </p:cNvPr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0" name="object 40">
              <a:extLst>
                <a:ext uri="{FF2B5EF4-FFF2-40B4-BE49-F238E27FC236}">
                  <a16:creationId xmlns:a16="http://schemas.microsoft.com/office/drawing/2014/main" id="{5DCEC296-A13D-521C-D418-FB587C47E2F5}"/>
                </a:ext>
              </a:extLst>
            </p:cNvPr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1" name="object 41">
              <a:extLst>
                <a:ext uri="{FF2B5EF4-FFF2-40B4-BE49-F238E27FC236}">
                  <a16:creationId xmlns:a16="http://schemas.microsoft.com/office/drawing/2014/main" id="{B24D6598-A635-F3A5-08E5-BE0407395BF5}"/>
                </a:ext>
              </a:extLst>
            </p:cNvPr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2" name="object 42">
              <a:extLst>
                <a:ext uri="{FF2B5EF4-FFF2-40B4-BE49-F238E27FC236}">
                  <a16:creationId xmlns:a16="http://schemas.microsoft.com/office/drawing/2014/main" id="{FC674CF4-3BE4-259F-30B2-BFBDAA7B1313}"/>
                </a:ext>
              </a:extLst>
            </p:cNvPr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3" name="object 43">
              <a:extLst>
                <a:ext uri="{FF2B5EF4-FFF2-40B4-BE49-F238E27FC236}">
                  <a16:creationId xmlns:a16="http://schemas.microsoft.com/office/drawing/2014/main" id="{DC4922D9-2C61-8946-458C-FDC47A5DEBBA}"/>
                </a:ext>
              </a:extLst>
            </p:cNvPr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4" name="object 44">
              <a:extLst>
                <a:ext uri="{FF2B5EF4-FFF2-40B4-BE49-F238E27FC236}">
                  <a16:creationId xmlns:a16="http://schemas.microsoft.com/office/drawing/2014/main" id="{21EA4002-2A6D-5A15-5919-DBFD91509C11}"/>
                </a:ext>
              </a:extLst>
            </p:cNvPr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5" name="object 45">
              <a:extLst>
                <a:ext uri="{FF2B5EF4-FFF2-40B4-BE49-F238E27FC236}">
                  <a16:creationId xmlns:a16="http://schemas.microsoft.com/office/drawing/2014/main" id="{8AE12A13-DAB4-5220-D653-0554E08FCF9B}"/>
                </a:ext>
              </a:extLst>
            </p:cNvPr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6" name="object 46">
              <a:extLst>
                <a:ext uri="{FF2B5EF4-FFF2-40B4-BE49-F238E27FC236}">
                  <a16:creationId xmlns:a16="http://schemas.microsoft.com/office/drawing/2014/main" id="{14A36D5C-5A36-A2EC-6254-03DBAE5A9638}"/>
                </a:ext>
              </a:extLst>
            </p:cNvPr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7" name="object 47">
              <a:extLst>
                <a:ext uri="{FF2B5EF4-FFF2-40B4-BE49-F238E27FC236}">
                  <a16:creationId xmlns:a16="http://schemas.microsoft.com/office/drawing/2014/main" id="{D7701962-1ECF-773D-6C1F-D4ABE372CA53}"/>
                </a:ext>
              </a:extLst>
            </p:cNvPr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8" name="object 48">
              <a:extLst>
                <a:ext uri="{FF2B5EF4-FFF2-40B4-BE49-F238E27FC236}">
                  <a16:creationId xmlns:a16="http://schemas.microsoft.com/office/drawing/2014/main" id="{2EF7D850-7857-82B0-BCE0-B548C8F71C75}"/>
                </a:ext>
              </a:extLst>
            </p:cNvPr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9" name="object 49">
              <a:extLst>
                <a:ext uri="{FF2B5EF4-FFF2-40B4-BE49-F238E27FC236}">
                  <a16:creationId xmlns:a16="http://schemas.microsoft.com/office/drawing/2014/main" id="{B78541E2-7092-B5D6-4268-8BF123B0B5D5}"/>
                </a:ext>
              </a:extLst>
            </p:cNvPr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0" name="object 50">
              <a:extLst>
                <a:ext uri="{FF2B5EF4-FFF2-40B4-BE49-F238E27FC236}">
                  <a16:creationId xmlns:a16="http://schemas.microsoft.com/office/drawing/2014/main" id="{6EB2D401-5B37-EF96-8CB3-5DA75AC21617}"/>
                </a:ext>
              </a:extLst>
            </p:cNvPr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1" name="object 51">
              <a:extLst>
                <a:ext uri="{FF2B5EF4-FFF2-40B4-BE49-F238E27FC236}">
                  <a16:creationId xmlns:a16="http://schemas.microsoft.com/office/drawing/2014/main" id="{4ACE3093-A3A5-DB65-241E-BD3C2D5D54FB}"/>
                </a:ext>
              </a:extLst>
            </p:cNvPr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2" name="object 52">
              <a:extLst>
                <a:ext uri="{FF2B5EF4-FFF2-40B4-BE49-F238E27FC236}">
                  <a16:creationId xmlns:a16="http://schemas.microsoft.com/office/drawing/2014/main" id="{B986DC8E-74B0-32D6-FCFB-EA3B12EB7F24}"/>
                </a:ext>
              </a:extLst>
            </p:cNvPr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3" name="object 53">
              <a:extLst>
                <a:ext uri="{FF2B5EF4-FFF2-40B4-BE49-F238E27FC236}">
                  <a16:creationId xmlns:a16="http://schemas.microsoft.com/office/drawing/2014/main" id="{5444EFC0-4541-DD53-3427-5265825F2386}"/>
                </a:ext>
              </a:extLst>
            </p:cNvPr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4" name="object 54">
              <a:extLst>
                <a:ext uri="{FF2B5EF4-FFF2-40B4-BE49-F238E27FC236}">
                  <a16:creationId xmlns:a16="http://schemas.microsoft.com/office/drawing/2014/main" id="{254A16CD-A0FB-CD33-9C9B-71936BFD46CC}"/>
                </a:ext>
              </a:extLst>
            </p:cNvPr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5" name="object 55">
              <a:extLst>
                <a:ext uri="{FF2B5EF4-FFF2-40B4-BE49-F238E27FC236}">
                  <a16:creationId xmlns:a16="http://schemas.microsoft.com/office/drawing/2014/main" id="{B1300921-C267-4A12-B737-C8B8BFA24131}"/>
                </a:ext>
              </a:extLst>
            </p:cNvPr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6" name="object 56">
              <a:extLst>
                <a:ext uri="{FF2B5EF4-FFF2-40B4-BE49-F238E27FC236}">
                  <a16:creationId xmlns:a16="http://schemas.microsoft.com/office/drawing/2014/main" id="{7A90D032-9EAF-11D0-EB18-314EA5A4713A}"/>
                </a:ext>
              </a:extLst>
            </p:cNvPr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7" name="object 57">
              <a:extLst>
                <a:ext uri="{FF2B5EF4-FFF2-40B4-BE49-F238E27FC236}">
                  <a16:creationId xmlns:a16="http://schemas.microsoft.com/office/drawing/2014/main" id="{39C9A142-F1C4-9729-E290-A22EE8D61A24}"/>
                </a:ext>
              </a:extLst>
            </p:cNvPr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8" name="object 58">
              <a:extLst>
                <a:ext uri="{FF2B5EF4-FFF2-40B4-BE49-F238E27FC236}">
                  <a16:creationId xmlns:a16="http://schemas.microsoft.com/office/drawing/2014/main" id="{3BCB6D7C-3830-5E10-3DAC-1A6BE1A06242}"/>
                </a:ext>
              </a:extLst>
            </p:cNvPr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49" name="object 59">
              <a:extLst>
                <a:ext uri="{FF2B5EF4-FFF2-40B4-BE49-F238E27FC236}">
                  <a16:creationId xmlns:a16="http://schemas.microsoft.com/office/drawing/2014/main" id="{4C413ED6-FB76-BDAF-80A7-388E8F869DD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150" name="object 60">
              <a:extLst>
                <a:ext uri="{FF2B5EF4-FFF2-40B4-BE49-F238E27FC236}">
                  <a16:creationId xmlns:a16="http://schemas.microsoft.com/office/drawing/2014/main" id="{21A23864-5559-C055-826A-7F4059F0BA67}"/>
                </a:ext>
              </a:extLst>
            </p:cNvPr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51" name="object 61">
              <a:extLst>
                <a:ext uri="{FF2B5EF4-FFF2-40B4-BE49-F238E27FC236}">
                  <a16:creationId xmlns:a16="http://schemas.microsoft.com/office/drawing/2014/main" id="{F7383896-FC7C-6573-3FFE-591A2989D6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152" name="object 62">
              <a:extLst>
                <a:ext uri="{FF2B5EF4-FFF2-40B4-BE49-F238E27FC236}">
                  <a16:creationId xmlns:a16="http://schemas.microsoft.com/office/drawing/2014/main" id="{60D0567A-4149-02CC-4C58-36C439FDEDA2}"/>
                </a:ext>
              </a:extLst>
            </p:cNvPr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3" name="object 63">
              <a:extLst>
                <a:ext uri="{FF2B5EF4-FFF2-40B4-BE49-F238E27FC236}">
                  <a16:creationId xmlns:a16="http://schemas.microsoft.com/office/drawing/2014/main" id="{FF210BF8-05E0-B855-E6C5-7EAEA8CFB630}"/>
                </a:ext>
              </a:extLst>
            </p:cNvPr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4" name="object 64">
              <a:extLst>
                <a:ext uri="{FF2B5EF4-FFF2-40B4-BE49-F238E27FC236}">
                  <a16:creationId xmlns:a16="http://schemas.microsoft.com/office/drawing/2014/main" id="{1CF1EB11-49AB-5334-8339-A9E409402DBA}"/>
                </a:ext>
              </a:extLst>
            </p:cNvPr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5" name="object 65">
              <a:extLst>
                <a:ext uri="{FF2B5EF4-FFF2-40B4-BE49-F238E27FC236}">
                  <a16:creationId xmlns:a16="http://schemas.microsoft.com/office/drawing/2014/main" id="{26AAF87E-DBDA-AF24-E601-87F8D10F0B54}"/>
                </a:ext>
              </a:extLst>
            </p:cNvPr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6" name="object 66">
              <a:extLst>
                <a:ext uri="{FF2B5EF4-FFF2-40B4-BE49-F238E27FC236}">
                  <a16:creationId xmlns:a16="http://schemas.microsoft.com/office/drawing/2014/main" id="{4D86702C-99F9-3952-F437-EAFE9592C601}"/>
                </a:ext>
              </a:extLst>
            </p:cNvPr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7" name="object 67">
              <a:extLst>
                <a:ext uri="{FF2B5EF4-FFF2-40B4-BE49-F238E27FC236}">
                  <a16:creationId xmlns:a16="http://schemas.microsoft.com/office/drawing/2014/main" id="{86CEAD3F-6F9A-D0FC-BA8E-96C66C23A9D1}"/>
                </a:ext>
              </a:extLst>
            </p:cNvPr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8" name="object 68">
              <a:extLst>
                <a:ext uri="{FF2B5EF4-FFF2-40B4-BE49-F238E27FC236}">
                  <a16:creationId xmlns:a16="http://schemas.microsoft.com/office/drawing/2014/main" id="{128D532C-8B88-1E16-4ABF-E6C1843CDB03}"/>
                </a:ext>
              </a:extLst>
            </p:cNvPr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9" name="object 69">
              <a:extLst>
                <a:ext uri="{FF2B5EF4-FFF2-40B4-BE49-F238E27FC236}">
                  <a16:creationId xmlns:a16="http://schemas.microsoft.com/office/drawing/2014/main" id="{2D5D0E5F-F079-3A3F-B6B3-DCC26DCB5055}"/>
                </a:ext>
              </a:extLst>
            </p:cNvPr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0" name="object 70">
              <a:extLst>
                <a:ext uri="{FF2B5EF4-FFF2-40B4-BE49-F238E27FC236}">
                  <a16:creationId xmlns:a16="http://schemas.microsoft.com/office/drawing/2014/main" id="{7804FD00-B65B-63D6-C568-4B74B61C0179}"/>
                </a:ext>
              </a:extLst>
            </p:cNvPr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1" name="object 71">
              <a:extLst>
                <a:ext uri="{FF2B5EF4-FFF2-40B4-BE49-F238E27FC236}">
                  <a16:creationId xmlns:a16="http://schemas.microsoft.com/office/drawing/2014/main" id="{A0B1B173-8F2F-F90E-7E65-21B25F5E14A8}"/>
                </a:ext>
              </a:extLst>
            </p:cNvPr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2" name="object 72">
              <a:extLst>
                <a:ext uri="{FF2B5EF4-FFF2-40B4-BE49-F238E27FC236}">
                  <a16:creationId xmlns:a16="http://schemas.microsoft.com/office/drawing/2014/main" id="{E79F8D73-2008-6C0D-F553-6C68D5CC5B7E}"/>
                </a:ext>
              </a:extLst>
            </p:cNvPr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3" name="object 73">
              <a:extLst>
                <a:ext uri="{FF2B5EF4-FFF2-40B4-BE49-F238E27FC236}">
                  <a16:creationId xmlns:a16="http://schemas.microsoft.com/office/drawing/2014/main" id="{C6848578-4EBC-92C1-873D-C11F8FB13A63}"/>
                </a:ext>
              </a:extLst>
            </p:cNvPr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4" name="object 74">
              <a:extLst>
                <a:ext uri="{FF2B5EF4-FFF2-40B4-BE49-F238E27FC236}">
                  <a16:creationId xmlns:a16="http://schemas.microsoft.com/office/drawing/2014/main" id="{B7B2BE69-506D-09A4-1945-0B92E7C24EFF}"/>
                </a:ext>
              </a:extLst>
            </p:cNvPr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65" name="object 75">
              <a:extLst>
                <a:ext uri="{FF2B5EF4-FFF2-40B4-BE49-F238E27FC236}">
                  <a16:creationId xmlns:a16="http://schemas.microsoft.com/office/drawing/2014/main" id="{5FD43D95-06C6-883D-501A-9F689E780B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166" name="object 76">
              <a:extLst>
                <a:ext uri="{FF2B5EF4-FFF2-40B4-BE49-F238E27FC236}">
                  <a16:creationId xmlns:a16="http://schemas.microsoft.com/office/drawing/2014/main" id="{3C2A02B9-C34D-40D5-CFB7-DB10E30E5C9B}"/>
                </a:ext>
              </a:extLst>
            </p:cNvPr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67" name="object 77">
              <a:extLst>
                <a:ext uri="{FF2B5EF4-FFF2-40B4-BE49-F238E27FC236}">
                  <a16:creationId xmlns:a16="http://schemas.microsoft.com/office/drawing/2014/main" id="{36E1400E-9216-4CA3-3463-CF6CE9DA7E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168" name="object 78">
              <a:extLst>
                <a:ext uri="{FF2B5EF4-FFF2-40B4-BE49-F238E27FC236}">
                  <a16:creationId xmlns:a16="http://schemas.microsoft.com/office/drawing/2014/main" id="{B5293AB7-2DFC-7574-670D-13BC56F7104F}"/>
                </a:ext>
              </a:extLst>
            </p:cNvPr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69" name="object 79">
              <a:extLst>
                <a:ext uri="{FF2B5EF4-FFF2-40B4-BE49-F238E27FC236}">
                  <a16:creationId xmlns:a16="http://schemas.microsoft.com/office/drawing/2014/main" id="{7D696FBD-47CB-0470-A4CA-48AEB059F46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9DF8A6E-7B0C-9D49-BC77-5752DA21A615}"/>
              </a:ext>
            </a:extLst>
          </p:cNvPr>
          <p:cNvSpPr txBox="1"/>
          <p:nvPr/>
        </p:nvSpPr>
        <p:spPr>
          <a:xfrm>
            <a:off x="717759" y="3401926"/>
            <a:ext cx="10826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452B1E8-6821-4B57-B596-04E3EEADD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442" y="243920"/>
            <a:ext cx="1037848" cy="7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2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етлый фон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602</Words>
  <Application>Microsoft Office PowerPoint</Application>
  <PresentationFormat>Широкоэкранный</PresentationFormat>
  <Paragraphs>38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Semibold</vt:lpstr>
      <vt:lpstr>Times New Roman</vt:lpstr>
      <vt:lpstr>Wingdings</vt:lpstr>
      <vt:lpstr>Тема Office</vt:lpstr>
      <vt:lpstr>Светлый фон</vt:lpstr>
      <vt:lpstr>Презентация PowerPoint</vt:lpstr>
      <vt:lpstr>История городского округа «Город Чита»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мер реагирования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Мерзлякова Е.Г.</dc:creator>
  <cp:lastModifiedBy>KSP-5</cp:lastModifiedBy>
  <cp:revision>211</cp:revision>
  <cp:lastPrinted>2023-07-19T11:57:50Z</cp:lastPrinted>
  <dcterms:created xsi:type="dcterms:W3CDTF">2023-05-12T07:13:04Z</dcterms:created>
  <dcterms:modified xsi:type="dcterms:W3CDTF">2024-03-29T00:44:32Z</dcterms:modified>
</cp:coreProperties>
</file>