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0" r:id="rId1"/>
  </p:sldMasterIdLst>
  <p:notesMasterIdLst>
    <p:notesMasterId r:id="rId23"/>
  </p:notesMasterIdLst>
  <p:handoutMasterIdLst>
    <p:handoutMasterId r:id="rId24"/>
  </p:handoutMasterIdLst>
  <p:sldIdLst>
    <p:sldId id="256" r:id="rId2"/>
    <p:sldId id="361" r:id="rId3"/>
    <p:sldId id="428" r:id="rId4"/>
    <p:sldId id="430" r:id="rId5"/>
    <p:sldId id="429" r:id="rId6"/>
    <p:sldId id="431" r:id="rId7"/>
    <p:sldId id="435" r:id="rId8"/>
    <p:sldId id="432" r:id="rId9"/>
    <p:sldId id="433" r:id="rId10"/>
    <p:sldId id="442" r:id="rId11"/>
    <p:sldId id="434" r:id="rId12"/>
    <p:sldId id="443" r:id="rId13"/>
    <p:sldId id="436" r:id="rId14"/>
    <p:sldId id="439" r:id="rId15"/>
    <p:sldId id="437" r:id="rId16"/>
    <p:sldId id="438" r:id="rId17"/>
    <p:sldId id="444" r:id="rId18"/>
    <p:sldId id="440" r:id="rId19"/>
    <p:sldId id="441" r:id="rId20"/>
    <p:sldId id="373" r:id="rId21"/>
    <p:sldId id="370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8F48B6"/>
    <a:srgbClr val="5B9BD5"/>
    <a:srgbClr val="1F4E79"/>
    <a:srgbClr val="700000"/>
    <a:srgbClr val="0303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20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98C77BE1-C40A-44E4-A584-C0F80843FD3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5CDD7BF-A587-4085-9D49-A7FD03FEEB7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884055-477D-463B-81A1-A621F01ADD02}" type="datetimeFigureOut">
              <a:rPr lang="ru-RU" smtClean="0"/>
              <a:t>12.04.2022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8C46938-DA38-4CE7-90AE-3C55B3D9111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5AC7AE5-A49D-41BE-A6CD-C939C6BA044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699AE7-BDCE-4226-9626-858C9DBF9F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09248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9458BE-419B-4C99-9D6E-A8330DF5DF0B}" type="datetimeFigureOut">
              <a:rPr lang="ru-RU" smtClean="0"/>
              <a:t>12.04.2022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942A2-66D6-4BA2-8D97-A1C8634962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9969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BE867-9C85-4953-9561-0435D507CC8C}" type="datetimeFigureOut">
              <a:rPr lang="ru-RU" smtClean="0"/>
              <a:t>12.04.2022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DCB66-3256-464E-8528-E276294980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0310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BE867-9C85-4953-9561-0435D507CC8C}" type="datetimeFigureOut">
              <a:rPr lang="ru-RU" smtClean="0"/>
              <a:t>12.04.2022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DCB66-3256-464E-8528-E276294980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6594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BE867-9C85-4953-9561-0435D507CC8C}" type="datetimeFigureOut">
              <a:rPr lang="ru-RU" smtClean="0"/>
              <a:t>12.04.2022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DCB66-3256-464E-8528-E276294980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5161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BE867-9C85-4953-9561-0435D507CC8C}" type="datetimeFigureOut">
              <a:rPr lang="ru-RU" smtClean="0"/>
              <a:t>12.04.2022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DCB66-3256-464E-8528-E276294980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3534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BE867-9C85-4953-9561-0435D507CC8C}" type="datetimeFigureOut">
              <a:rPr lang="ru-RU" smtClean="0"/>
              <a:t>12.04.2022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DCB66-3256-464E-8528-E276294980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1884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BE867-9C85-4953-9561-0435D507CC8C}" type="datetimeFigureOut">
              <a:rPr lang="ru-RU" smtClean="0"/>
              <a:t>12.04.2022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DCB66-3256-464E-8528-E276294980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4531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BE867-9C85-4953-9561-0435D507CC8C}" type="datetimeFigureOut">
              <a:rPr lang="ru-RU" smtClean="0"/>
              <a:t>12.04.2022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DCB66-3256-464E-8528-E276294980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1392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BE867-9C85-4953-9561-0435D507CC8C}" type="datetimeFigureOut">
              <a:rPr lang="ru-RU" smtClean="0"/>
              <a:t>12.04.2022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DCB66-3256-464E-8528-E276294980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1830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BE867-9C85-4953-9561-0435D507CC8C}" type="datetimeFigureOut">
              <a:rPr lang="ru-RU" smtClean="0"/>
              <a:t>12.04.2022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DCB66-3256-464E-8528-E276294980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7845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BE867-9C85-4953-9561-0435D507CC8C}" type="datetimeFigureOut">
              <a:rPr lang="ru-RU" smtClean="0"/>
              <a:t>12.04.2022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DCB66-3256-464E-8528-E276294980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596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BE867-9C85-4953-9561-0435D507CC8C}" type="datetimeFigureOut">
              <a:rPr lang="ru-RU" smtClean="0"/>
              <a:t>12.04.2022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DCB66-3256-464E-8528-E276294980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1510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FBE867-9C85-4953-9561-0435D507CC8C}" type="datetimeFigureOut">
              <a:rPr lang="ru-RU" smtClean="0"/>
              <a:t>12.04.2022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3DCB66-3256-464E-8528-E276294980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2005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2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5102" y="709099"/>
            <a:ext cx="11231029" cy="3385229"/>
          </a:xfrm>
        </p:spPr>
        <p:txBody>
          <a:bodyPr anchor="ctr" anchorCtr="0">
            <a:noAutofit/>
          </a:bodyPr>
          <a:lstStyle/>
          <a:p>
            <a:pPr algn="l"/>
            <a:r>
              <a:rPr lang="ru-RU" sz="3600" b="1" dirty="0">
                <a:solidFill>
                  <a:schemeClr val="tx2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Проверка </a:t>
            </a:r>
            <a:br>
              <a:rPr lang="ru-RU" sz="3600" b="1" dirty="0">
                <a:solidFill>
                  <a:schemeClr val="tx2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</a:br>
            <a:r>
              <a:rPr lang="ru-RU" sz="3600" b="1" dirty="0">
                <a:solidFill>
                  <a:schemeClr val="tx2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использования средств, выделенных на реализацию концессионного соглашения о создании и эксплуатации объекта образования «Средняя общеобразовательная школа на 800 ученических мест в городском округе «Город Чита», мкр.Каштакский»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420" y="157942"/>
            <a:ext cx="2609712" cy="455244"/>
          </a:xfrm>
          <a:prstGeom prst="rect">
            <a:avLst/>
          </a:prstGeom>
        </p:spPr>
      </p:pic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E8D4E220-31E6-4570-9A22-5075D335644B}"/>
              </a:ext>
            </a:extLst>
          </p:cNvPr>
          <p:cNvSpPr txBox="1">
            <a:spLocks/>
          </p:cNvSpPr>
          <p:nvPr/>
        </p:nvSpPr>
        <p:spPr>
          <a:xfrm>
            <a:off x="465102" y="4461718"/>
            <a:ext cx="9760729" cy="1687183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3200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ЦЕЛЬ: </a:t>
            </a:r>
            <a:r>
              <a:rPr lang="ru-RU" sz="32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Проверить эффективность применения концессионного соглашения, как способа создания и эксплуатации объекта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42598922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0AF1E5CE-51E2-4F5B-894A-B9D06AFF895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420" y="157942"/>
            <a:ext cx="1801555" cy="314267"/>
          </a:xfrm>
          <a:prstGeom prst="rect">
            <a:avLst/>
          </a:prstGeom>
        </p:spPr>
      </p:pic>
      <p:sp>
        <p:nvSpPr>
          <p:cNvPr id="21" name="Заголовок 1">
            <a:extLst>
              <a:ext uri="{FF2B5EF4-FFF2-40B4-BE49-F238E27FC236}">
                <a16:creationId xmlns:a16="http://schemas.microsoft.com/office/drawing/2014/main" id="{D0BE114F-B9D3-4762-9A44-6376D292196A}"/>
              </a:ext>
            </a:extLst>
          </p:cNvPr>
          <p:cNvSpPr txBox="1">
            <a:spLocks/>
          </p:cNvSpPr>
          <p:nvPr/>
        </p:nvSpPr>
        <p:spPr>
          <a:xfrm>
            <a:off x="638662" y="861242"/>
            <a:ext cx="11913605" cy="2610354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10000"/>
              </a:lnSpc>
            </a:pPr>
            <a:r>
              <a:rPr lang="ru-RU" sz="32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	</a:t>
            </a:r>
          </a:p>
          <a:p>
            <a:pPr algn="l">
              <a:lnSpc>
                <a:spcPct val="110000"/>
              </a:lnSpc>
            </a:pPr>
            <a:r>
              <a:rPr lang="ru-RU" sz="3200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Ответ ГАУ «Госэкспертиза Забайкальского края», проводившего в 2019 году проверку достоверности сметной стоимости:</a:t>
            </a:r>
            <a:endParaRPr lang="ru-RU" sz="3200" dirty="0">
              <a:solidFill>
                <a:schemeClr val="tx2">
                  <a:lumMod val="50000"/>
                </a:schemeClr>
              </a:solidFill>
              <a:latin typeface="+mn-lt"/>
            </a:endParaRPr>
          </a:p>
          <a:p>
            <a:pPr algn="l">
              <a:lnSpc>
                <a:spcPct val="110000"/>
              </a:lnSpc>
            </a:pPr>
            <a:r>
              <a:rPr lang="ru-RU" sz="32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	</a:t>
            </a:r>
          </a:p>
          <a:p>
            <a:pPr algn="l">
              <a:lnSpc>
                <a:spcPct val="110000"/>
              </a:lnSpc>
            </a:pPr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«…в числовом значении сводного сметного расчета была</a:t>
            </a:r>
          </a:p>
          <a:p>
            <a:pPr algn="l">
              <a:lnSpc>
                <a:spcPct val="110000"/>
              </a:lnSpc>
            </a:pPr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допущена техническая ошибка, приведшая к несоответствию установленным сметным нормам…» </a:t>
            </a:r>
            <a:endParaRPr lang="ru-RU" sz="32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4" name="Блок-схема: альтернативный процесс 3">
            <a:extLst>
              <a:ext uri="{FF2B5EF4-FFF2-40B4-BE49-F238E27FC236}">
                <a16:creationId xmlns:a16="http://schemas.microsoft.com/office/drawing/2014/main" id="{3CCBF1DA-A954-4E64-8B08-B12180A39234}"/>
              </a:ext>
            </a:extLst>
          </p:cNvPr>
          <p:cNvSpPr/>
          <p:nvPr/>
        </p:nvSpPr>
        <p:spPr>
          <a:xfrm>
            <a:off x="471839" y="2297300"/>
            <a:ext cx="11248321" cy="2019061"/>
          </a:xfrm>
          <a:prstGeom prst="flowChartAlternateProcess">
            <a:avLst/>
          </a:prstGeom>
          <a:noFill/>
          <a:ln w="444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47310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0AF1E5CE-51E2-4F5B-894A-B9D06AFF895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420" y="157942"/>
            <a:ext cx="1801555" cy="314267"/>
          </a:xfrm>
          <a:prstGeom prst="rect">
            <a:avLst/>
          </a:prstGeom>
        </p:spPr>
      </p:pic>
      <p:sp>
        <p:nvSpPr>
          <p:cNvPr id="21" name="Заголовок 1">
            <a:extLst>
              <a:ext uri="{FF2B5EF4-FFF2-40B4-BE49-F238E27FC236}">
                <a16:creationId xmlns:a16="http://schemas.microsoft.com/office/drawing/2014/main" id="{D0BE114F-B9D3-4762-9A44-6376D292196A}"/>
              </a:ext>
            </a:extLst>
          </p:cNvPr>
          <p:cNvSpPr txBox="1">
            <a:spLocks/>
          </p:cNvSpPr>
          <p:nvPr/>
        </p:nvSpPr>
        <p:spPr>
          <a:xfrm>
            <a:off x="476081" y="652683"/>
            <a:ext cx="11239837" cy="1476907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10000"/>
              </a:lnSpc>
            </a:pPr>
            <a:r>
              <a:rPr lang="ru-RU" sz="28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Соглашение предусматривает </a:t>
            </a:r>
            <a:r>
              <a:rPr lang="ru-RU" sz="28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ежегодную индексацию </a:t>
            </a:r>
            <a:r>
              <a:rPr lang="ru-RU" sz="28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платежей Забайкальского края на фактический размер индекса потребительских цен на товары и услуги в РФ (ИПЦ)</a:t>
            </a: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3CF4EF84-DD84-478C-8E48-9CE2EACC2746}"/>
              </a:ext>
            </a:extLst>
          </p:cNvPr>
          <p:cNvSpPr txBox="1">
            <a:spLocks/>
          </p:cNvSpPr>
          <p:nvPr/>
        </p:nvSpPr>
        <p:spPr>
          <a:xfrm>
            <a:off x="476081" y="2598821"/>
            <a:ext cx="10272130" cy="553451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8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Расчетный размер расходов на создание и эксплуатацию объекта: </a:t>
            </a: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2CEBF31B-5D7E-44C2-952C-EDF06CE38A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2185311"/>
              </p:ext>
            </p:extLst>
          </p:nvPr>
        </p:nvGraphicFramePr>
        <p:xfrm>
          <a:off x="476081" y="3280109"/>
          <a:ext cx="10929354" cy="2531142"/>
        </p:xfrm>
        <a:graphic>
          <a:graphicData uri="http://schemas.openxmlformats.org/drawingml/2006/table">
            <a:tbl>
              <a:tblPr firstRow="1" firstCol="1" bandRow="1"/>
              <a:tblGrid>
                <a:gridCol w="3643118">
                  <a:extLst>
                    <a:ext uri="{9D8B030D-6E8A-4147-A177-3AD203B41FA5}">
                      <a16:colId xmlns:a16="http://schemas.microsoft.com/office/drawing/2014/main" val="1519322621"/>
                    </a:ext>
                  </a:extLst>
                </a:gridCol>
                <a:gridCol w="3643118">
                  <a:extLst>
                    <a:ext uri="{9D8B030D-6E8A-4147-A177-3AD203B41FA5}">
                      <a16:colId xmlns:a16="http://schemas.microsoft.com/office/drawing/2014/main" val="163505157"/>
                    </a:ext>
                  </a:extLst>
                </a:gridCol>
                <a:gridCol w="3643118">
                  <a:extLst>
                    <a:ext uri="{9D8B030D-6E8A-4147-A177-3AD203B41FA5}">
                      <a16:colId xmlns:a16="http://schemas.microsoft.com/office/drawing/2014/main" val="2677504485"/>
                    </a:ext>
                  </a:extLst>
                </a:gridCol>
              </a:tblGrid>
              <a:tr h="10891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Прогнозный ИПЦ (4%)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Факт ИПЦ 2021 (8,39%)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9518994"/>
                  </a:ext>
                </a:extLst>
              </a:tr>
              <a:tr h="7209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Создание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1 909 850,0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2 360 920,1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2026435"/>
                  </a:ext>
                </a:extLst>
              </a:tr>
              <a:tr h="7209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Эксплуатация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b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583 180,0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825 420,4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04468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26665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0AF1E5CE-51E2-4F5B-894A-B9D06AFF895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420" y="157942"/>
            <a:ext cx="1801555" cy="314267"/>
          </a:xfrm>
          <a:prstGeom prst="rect">
            <a:avLst/>
          </a:prstGeom>
        </p:spPr>
      </p:pic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7CBDB372-7A98-4646-9DDB-3B8838C5E94D}"/>
              </a:ext>
            </a:extLst>
          </p:cNvPr>
          <p:cNvSpPr txBox="1">
            <a:spLocks/>
          </p:cNvSpPr>
          <p:nvPr/>
        </p:nvSpPr>
        <p:spPr>
          <a:xfrm>
            <a:off x="802490" y="1027527"/>
            <a:ext cx="10587020" cy="2041551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ru-RU" sz="28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Расчетный размер возмещения расходов концессионера на эксплуатацию объекта в 2023-2036 годах составляет 583 180,0 тыс. рублей (с учетом ИПЦ 4 %) </a:t>
            </a: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38430DFF-9D4F-4026-8F4B-E15CF9C291C8}"/>
              </a:ext>
            </a:extLst>
          </p:cNvPr>
          <p:cNvSpPr txBox="1">
            <a:spLocks/>
          </p:cNvSpPr>
          <p:nvPr/>
        </p:nvSpPr>
        <p:spPr>
          <a:xfrm>
            <a:off x="802490" y="3429000"/>
            <a:ext cx="10587020" cy="2041551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ru-RU" sz="28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Из них более 200 000,0 тыс. рублей составляют расходы, обусловленные применением концессионного соглашения (НДС, налог на прибыль, расходы на банковские гарантии и договоры страхования)</a:t>
            </a:r>
          </a:p>
        </p:txBody>
      </p:sp>
      <p:sp>
        <p:nvSpPr>
          <p:cNvPr id="8" name="Блок-схема: альтернативный процесс 7">
            <a:extLst>
              <a:ext uri="{FF2B5EF4-FFF2-40B4-BE49-F238E27FC236}">
                <a16:creationId xmlns:a16="http://schemas.microsoft.com/office/drawing/2014/main" id="{A3B47E39-4DBD-4912-B4AE-4CF4FC20F7B5}"/>
              </a:ext>
            </a:extLst>
          </p:cNvPr>
          <p:cNvSpPr/>
          <p:nvPr/>
        </p:nvSpPr>
        <p:spPr>
          <a:xfrm>
            <a:off x="550172" y="3429000"/>
            <a:ext cx="11091656" cy="2124091"/>
          </a:xfrm>
          <a:prstGeom prst="flowChartAlternateProcess">
            <a:avLst/>
          </a:prstGeom>
          <a:noFill/>
          <a:ln w="444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67694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0AF1E5CE-51E2-4F5B-894A-B9D06AFF895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420" y="157942"/>
            <a:ext cx="1801555" cy="314267"/>
          </a:xfrm>
          <a:prstGeom prst="rect">
            <a:avLst/>
          </a:prstGeom>
        </p:spPr>
      </p:pic>
      <p:sp>
        <p:nvSpPr>
          <p:cNvPr id="21" name="Заголовок 1">
            <a:extLst>
              <a:ext uri="{FF2B5EF4-FFF2-40B4-BE49-F238E27FC236}">
                <a16:creationId xmlns:a16="http://schemas.microsoft.com/office/drawing/2014/main" id="{D0BE114F-B9D3-4762-9A44-6376D292196A}"/>
              </a:ext>
            </a:extLst>
          </p:cNvPr>
          <p:cNvSpPr txBox="1">
            <a:spLocks/>
          </p:cNvSpPr>
          <p:nvPr/>
        </p:nvSpPr>
        <p:spPr>
          <a:xfrm>
            <a:off x="788903" y="1734036"/>
            <a:ext cx="10977982" cy="3389927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ru-RU" sz="28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Соглашение предусматривает в составе возмещаемых концессионеру затрат индексацию расходов по оплате процентов по привлекаемым им кредитам (займам), что будет являться </a:t>
            </a:r>
            <a:r>
              <a:rPr lang="ru-RU" sz="28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необоснованным доходом инвестора и повлечет ущерб бюджету</a:t>
            </a:r>
          </a:p>
          <a:p>
            <a:pPr algn="l"/>
            <a:endParaRPr lang="ru-RU" sz="2800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6" name="Блок-схема: альтернативный процесс 5">
            <a:extLst>
              <a:ext uri="{FF2B5EF4-FFF2-40B4-BE49-F238E27FC236}">
                <a16:creationId xmlns:a16="http://schemas.microsoft.com/office/drawing/2014/main" id="{7FC674B8-C8DB-431C-AA4A-45FF5F4742B3}"/>
              </a:ext>
            </a:extLst>
          </p:cNvPr>
          <p:cNvSpPr/>
          <p:nvPr/>
        </p:nvSpPr>
        <p:spPr>
          <a:xfrm>
            <a:off x="647024" y="1708483"/>
            <a:ext cx="11167986" cy="3236493"/>
          </a:xfrm>
          <a:prstGeom prst="flowChartAlternateProcess">
            <a:avLst/>
          </a:prstGeom>
          <a:noFill/>
          <a:ln w="444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56016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0AF1E5CE-51E2-4F5B-894A-B9D06AFF895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420" y="157942"/>
            <a:ext cx="1801555" cy="314267"/>
          </a:xfrm>
          <a:prstGeom prst="rect">
            <a:avLst/>
          </a:prstGeom>
        </p:spPr>
      </p:pic>
      <p:sp>
        <p:nvSpPr>
          <p:cNvPr id="21" name="Заголовок 1">
            <a:extLst>
              <a:ext uri="{FF2B5EF4-FFF2-40B4-BE49-F238E27FC236}">
                <a16:creationId xmlns:a16="http://schemas.microsoft.com/office/drawing/2014/main" id="{D0BE114F-B9D3-4762-9A44-6376D292196A}"/>
              </a:ext>
            </a:extLst>
          </p:cNvPr>
          <p:cNvSpPr txBox="1">
            <a:spLocks/>
          </p:cNvSpPr>
          <p:nvPr/>
        </p:nvSpPr>
        <p:spPr>
          <a:xfrm>
            <a:off x="788903" y="1734036"/>
            <a:ext cx="10977982" cy="3389927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ru-RU" sz="28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Условия концессионного соглашения в недостаточной степени защищают интересы Забайкальского края </a:t>
            </a:r>
          </a:p>
          <a:p>
            <a:pPr algn="l">
              <a:lnSpc>
                <a:spcPct val="120000"/>
              </a:lnSpc>
            </a:pPr>
            <a:endParaRPr lang="ru-RU" sz="28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  <a:p>
            <a:pPr algn="l">
              <a:lnSpc>
                <a:spcPct val="120000"/>
              </a:lnSpc>
            </a:pPr>
            <a:r>
              <a:rPr lang="ru-RU" sz="28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Большинство рисков, связанных с реализацией соглашения, лежит на Забайкальском крае </a:t>
            </a:r>
          </a:p>
        </p:txBody>
      </p:sp>
      <p:sp>
        <p:nvSpPr>
          <p:cNvPr id="6" name="Блок-схема: альтернативный процесс 5">
            <a:extLst>
              <a:ext uri="{FF2B5EF4-FFF2-40B4-BE49-F238E27FC236}">
                <a16:creationId xmlns:a16="http://schemas.microsoft.com/office/drawing/2014/main" id="{7FC674B8-C8DB-431C-AA4A-45FF5F4742B3}"/>
              </a:ext>
            </a:extLst>
          </p:cNvPr>
          <p:cNvSpPr/>
          <p:nvPr/>
        </p:nvSpPr>
        <p:spPr>
          <a:xfrm>
            <a:off x="598899" y="1887470"/>
            <a:ext cx="11167986" cy="3236493"/>
          </a:xfrm>
          <a:prstGeom prst="flowChartAlternateProcess">
            <a:avLst/>
          </a:prstGeom>
          <a:noFill/>
          <a:ln w="444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22032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0AF1E5CE-51E2-4F5B-894A-B9D06AFF895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420" y="157942"/>
            <a:ext cx="1801555" cy="314267"/>
          </a:xfrm>
          <a:prstGeom prst="rect">
            <a:avLst/>
          </a:prstGeom>
        </p:spPr>
      </p:pic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532C00DE-D087-4456-8894-B47E61728D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1879723"/>
              </p:ext>
            </p:extLst>
          </p:nvPr>
        </p:nvGraphicFramePr>
        <p:xfrm>
          <a:off x="414330" y="480529"/>
          <a:ext cx="11363340" cy="6171014"/>
        </p:xfrm>
        <a:graphic>
          <a:graphicData uri="http://schemas.openxmlformats.org/drawingml/2006/table">
            <a:tbl>
              <a:tblPr firstRow="1" firstCol="1" bandRow="1"/>
              <a:tblGrid>
                <a:gridCol w="5323487">
                  <a:extLst>
                    <a:ext uri="{9D8B030D-6E8A-4147-A177-3AD203B41FA5}">
                      <a16:colId xmlns:a16="http://schemas.microsoft.com/office/drawing/2014/main" val="2062737986"/>
                    </a:ext>
                  </a:extLst>
                </a:gridCol>
                <a:gridCol w="1636294">
                  <a:extLst>
                    <a:ext uri="{9D8B030D-6E8A-4147-A177-3AD203B41FA5}">
                      <a16:colId xmlns:a16="http://schemas.microsoft.com/office/drawing/2014/main" val="3843683809"/>
                    </a:ext>
                  </a:extLst>
                </a:gridCol>
                <a:gridCol w="1431758">
                  <a:extLst>
                    <a:ext uri="{9D8B030D-6E8A-4147-A177-3AD203B41FA5}">
                      <a16:colId xmlns:a16="http://schemas.microsoft.com/office/drawing/2014/main" val="1408498203"/>
                    </a:ext>
                  </a:extLst>
                </a:gridCol>
                <a:gridCol w="1491916">
                  <a:extLst>
                    <a:ext uri="{9D8B030D-6E8A-4147-A177-3AD203B41FA5}">
                      <a16:colId xmlns:a16="http://schemas.microsoft.com/office/drawing/2014/main" val="1367306607"/>
                    </a:ext>
                  </a:extLst>
                </a:gridCol>
                <a:gridCol w="1479885">
                  <a:extLst>
                    <a:ext uri="{9D8B030D-6E8A-4147-A177-3AD203B41FA5}">
                      <a16:colId xmlns:a16="http://schemas.microsoft.com/office/drawing/2014/main" val="3447292048"/>
                    </a:ext>
                  </a:extLst>
                </a:gridCol>
              </a:tblGrid>
              <a:tr h="275479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Показатель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567" marR="42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Концессионное соглашение</a:t>
                      </a:r>
                      <a:endParaRPr lang="ru-RU" sz="16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7" marR="42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контракт</a:t>
                      </a:r>
                      <a:endParaRPr lang="ru-RU" sz="16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7" marR="42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2726392"/>
                  </a:ext>
                </a:extLst>
              </a:tr>
              <a:tr h="2914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Значение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567" marR="42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Наличие преимущества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567" marR="42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Значение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567" marR="42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Наличие преимущества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567" marR="42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4556707"/>
                  </a:ext>
                </a:extLst>
              </a:tr>
              <a:tr h="42283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Общий объем расходов бюджета на создание объекта, в т.ч.:</a:t>
                      </a:r>
                      <a:endParaRPr lang="ru-RU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567" marR="42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1 909 850,0</a:t>
                      </a:r>
                      <a:endParaRPr lang="ru-RU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567" marR="42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</a:t>
                      </a:r>
                      <a:endParaRPr lang="ru-RU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567" marR="42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1 513 008,7</a:t>
                      </a:r>
                      <a:endParaRPr lang="ru-RU" sz="14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567" marR="42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+</a:t>
                      </a:r>
                      <a:endParaRPr lang="ru-RU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567" marR="42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3730375"/>
                  </a:ext>
                </a:extLst>
              </a:tr>
              <a:tr h="278857">
                <a:tc>
                  <a:txBody>
                    <a:bodyPr/>
                    <a:lstStyle/>
                    <a:p>
                      <a:pPr indent="194310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-объем расходов бюджета в 2021-2022 годах</a:t>
                      </a:r>
                      <a:endParaRPr lang="ru-RU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567" marR="42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1 063 670,0</a:t>
                      </a:r>
                      <a:endParaRPr lang="ru-RU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567" marR="42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+</a:t>
                      </a:r>
                      <a:endParaRPr lang="ru-RU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567" marR="42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1 513 008,7</a:t>
                      </a:r>
                      <a:endParaRPr lang="ru-RU" sz="14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567" marR="42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</a:t>
                      </a:r>
                      <a:endParaRPr lang="ru-RU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567" marR="42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4610507"/>
                  </a:ext>
                </a:extLst>
              </a:tr>
              <a:tr h="278857">
                <a:tc>
                  <a:txBody>
                    <a:bodyPr/>
                    <a:lstStyle/>
                    <a:p>
                      <a:pPr indent="194310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-объем расходов бюджета в 2023-2036 годах</a:t>
                      </a:r>
                      <a:endParaRPr lang="ru-RU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567" marR="42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846 180,0</a:t>
                      </a:r>
                      <a:endParaRPr lang="ru-RU" sz="14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567" marR="42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</a:t>
                      </a:r>
                      <a:endParaRPr lang="ru-RU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567" marR="42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ru-RU" sz="14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567" marR="42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+</a:t>
                      </a:r>
                      <a:endParaRPr lang="ru-RU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567" marR="42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9005020"/>
                  </a:ext>
                </a:extLst>
              </a:tr>
              <a:tr h="36231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Общий объем расходов бюджета на эксплуатацию объекта</a:t>
                      </a:r>
                      <a:endParaRPr lang="ru-RU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567" marR="42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583 180,0</a:t>
                      </a:r>
                      <a:endParaRPr lang="ru-RU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567" marR="42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</a:t>
                      </a:r>
                      <a:endParaRPr lang="ru-RU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567" marR="42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383 180,0</a:t>
                      </a:r>
                      <a:endParaRPr lang="ru-RU" sz="14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567" marR="42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+</a:t>
                      </a:r>
                      <a:endParaRPr lang="ru-RU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567" marR="42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6379292"/>
                  </a:ext>
                </a:extLst>
              </a:tr>
              <a:tr h="2788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Вероятность снижения объема инвестиций на создание</a:t>
                      </a:r>
                      <a:endParaRPr lang="ru-RU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567" marR="42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НЕТ</a:t>
                      </a:r>
                      <a:endParaRPr lang="ru-RU" sz="14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567" marR="42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</a:t>
                      </a:r>
                      <a:endParaRPr lang="ru-RU" sz="20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567" marR="42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ЕСТЬ</a:t>
                      </a:r>
                      <a:endParaRPr lang="ru-RU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567" marR="42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+</a:t>
                      </a:r>
                      <a:endParaRPr lang="ru-RU" sz="20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567" marR="42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9172514"/>
                  </a:ext>
                </a:extLst>
              </a:tr>
              <a:tr h="42283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Вероятность увеличения объема инвестиций на создание (индексация)</a:t>
                      </a:r>
                      <a:endParaRPr lang="ru-RU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567" marR="42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ЕСТЬ</a:t>
                      </a:r>
                      <a:endParaRPr lang="ru-RU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567" marR="42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</a:t>
                      </a:r>
                      <a:endParaRPr lang="ru-RU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567" marR="42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НЕТ</a:t>
                      </a:r>
                      <a:endParaRPr lang="ru-RU" sz="14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567" marR="42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+</a:t>
                      </a:r>
                      <a:endParaRPr lang="ru-RU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567" marR="42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4208342"/>
                  </a:ext>
                </a:extLst>
              </a:tr>
              <a:tr h="3753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Возможность установления объема затрат на дату заключения</a:t>
                      </a:r>
                      <a:endParaRPr lang="ru-RU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567" marR="42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НЕТ</a:t>
                      </a:r>
                      <a:endParaRPr lang="ru-RU" sz="14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567" marR="42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</a:t>
                      </a:r>
                      <a:endParaRPr lang="ru-RU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567" marR="42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ЕСТЬ</a:t>
                      </a:r>
                      <a:endParaRPr lang="ru-RU" sz="14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567" marR="42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+</a:t>
                      </a:r>
                      <a:endParaRPr lang="ru-RU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567" marR="42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9822626"/>
                  </a:ext>
                </a:extLst>
              </a:tr>
              <a:tr h="2788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Ответственность исполнителя за нарушение сроков создания</a:t>
                      </a:r>
                      <a:endParaRPr lang="ru-RU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567" marR="42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ОГРАНИЧЕНА</a:t>
                      </a:r>
                      <a:endParaRPr lang="ru-RU" sz="14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567" marR="42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</a:t>
                      </a:r>
                      <a:endParaRPr lang="ru-RU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567" marR="42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ЕСТЬ</a:t>
                      </a:r>
                      <a:endParaRPr lang="ru-RU" sz="14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567" marR="42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+</a:t>
                      </a:r>
                      <a:endParaRPr lang="ru-RU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567" marR="42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7462217"/>
                  </a:ext>
                </a:extLst>
              </a:tr>
              <a:tr h="42283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Ответственность исполнителя за ненадлежащее качество объекта (штрафы, пени)</a:t>
                      </a:r>
                      <a:endParaRPr lang="ru-RU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567" marR="42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НЕТ</a:t>
                      </a:r>
                      <a:endParaRPr lang="ru-RU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567" marR="42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</a:t>
                      </a:r>
                      <a:endParaRPr lang="ru-RU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567" marR="42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ЕСТЬ</a:t>
                      </a:r>
                      <a:endParaRPr lang="ru-RU" sz="14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567" marR="42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+</a:t>
                      </a:r>
                      <a:endParaRPr lang="ru-RU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567" marR="42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4186998"/>
                  </a:ext>
                </a:extLst>
              </a:tr>
              <a:tr h="42283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Наличие обязательств края по гарантиям кредитной организации</a:t>
                      </a:r>
                      <a:endParaRPr lang="ru-RU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567" marR="42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ЕСТЬ</a:t>
                      </a:r>
                      <a:endParaRPr lang="ru-RU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567" marR="42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</a:t>
                      </a:r>
                      <a:endParaRPr lang="ru-RU" sz="20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567" marR="42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НЕТ</a:t>
                      </a:r>
                      <a:endParaRPr lang="ru-RU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567" marR="42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+</a:t>
                      </a:r>
                      <a:endParaRPr lang="ru-RU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567" marR="42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3162610"/>
                  </a:ext>
                </a:extLst>
              </a:tr>
              <a:tr h="42283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Затраты при эксплуатации на НДС, банковские гарантии, страховки</a:t>
                      </a:r>
                      <a:endParaRPr lang="ru-RU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567" marR="42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ЕСТЬ</a:t>
                      </a:r>
                      <a:endParaRPr lang="ru-RU" sz="14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567" marR="42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</a:t>
                      </a:r>
                      <a:endParaRPr lang="ru-RU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567" marR="42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НЕТ</a:t>
                      </a:r>
                      <a:endParaRPr lang="ru-RU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567" marR="42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+</a:t>
                      </a:r>
                      <a:endParaRPr lang="ru-RU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567" marR="42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4062422"/>
                  </a:ext>
                </a:extLst>
              </a:tr>
              <a:tr h="42283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Наличие рисков края при досрочном расторжении соглашения</a:t>
                      </a:r>
                      <a:endParaRPr lang="ru-RU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567" marR="42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ЕСТЬ</a:t>
                      </a:r>
                      <a:endParaRPr lang="ru-RU" sz="14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567" marR="42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</a:t>
                      </a:r>
                      <a:endParaRPr lang="ru-RU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567" marR="42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НЕТ</a:t>
                      </a:r>
                      <a:endParaRPr lang="ru-RU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567" marR="42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+</a:t>
                      </a:r>
                      <a:endParaRPr lang="ru-RU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567" marR="42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4156306"/>
                  </a:ext>
                </a:extLst>
              </a:tr>
              <a:tr h="42283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Дополнительные расходы края при наступлении особых обстоятельств</a:t>
                      </a:r>
                      <a:endParaRPr lang="ru-RU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567" marR="42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ЕСТЬ</a:t>
                      </a:r>
                      <a:endParaRPr lang="ru-RU" sz="14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567" marR="42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</a:t>
                      </a:r>
                      <a:endParaRPr lang="ru-RU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567" marR="42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НЕТ</a:t>
                      </a:r>
                      <a:endParaRPr lang="ru-RU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567" marR="42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+</a:t>
                      </a:r>
                      <a:endParaRPr lang="ru-RU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567" marR="42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9077472"/>
                  </a:ext>
                </a:extLst>
              </a:tr>
              <a:tr h="42283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Ограниченный контроль заказчика за ходом строительства</a:t>
                      </a:r>
                      <a:endParaRPr lang="ru-RU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567" marR="42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ЕСТЬ</a:t>
                      </a:r>
                      <a:endParaRPr lang="ru-RU" sz="14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567" marR="42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</a:t>
                      </a:r>
                      <a:endParaRPr lang="ru-RU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567" marR="42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НЕТ</a:t>
                      </a:r>
                      <a:endParaRPr lang="ru-RU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567" marR="42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+</a:t>
                      </a:r>
                      <a:endParaRPr lang="ru-RU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567" marR="42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5560428"/>
                  </a:ext>
                </a:extLst>
              </a:tr>
            </a:tbl>
          </a:graphicData>
        </a:graphic>
      </p:graphicFrame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B3E2C01B-E56D-40EC-AD4C-1DFDBF0DB9E8}"/>
              </a:ext>
            </a:extLst>
          </p:cNvPr>
          <p:cNvSpPr txBox="1">
            <a:spLocks/>
          </p:cNvSpPr>
          <p:nvPr/>
        </p:nvSpPr>
        <p:spPr>
          <a:xfrm>
            <a:off x="2509417" y="0"/>
            <a:ext cx="10272130" cy="553451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8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Сравнение способов создания и эксплуатации объекта: </a:t>
            </a:r>
          </a:p>
        </p:txBody>
      </p:sp>
      <p:sp>
        <p:nvSpPr>
          <p:cNvPr id="5" name="Блок-схема: альтернативный процесс 4">
            <a:extLst>
              <a:ext uri="{FF2B5EF4-FFF2-40B4-BE49-F238E27FC236}">
                <a16:creationId xmlns:a16="http://schemas.microsoft.com/office/drawing/2014/main" id="{5627B36B-1F33-45C2-ABF7-7753480F46EF}"/>
              </a:ext>
            </a:extLst>
          </p:cNvPr>
          <p:cNvSpPr/>
          <p:nvPr/>
        </p:nvSpPr>
        <p:spPr>
          <a:xfrm>
            <a:off x="7845273" y="1690826"/>
            <a:ext cx="482649" cy="393614"/>
          </a:xfrm>
          <a:prstGeom prst="flowChartAlternateProcess">
            <a:avLst/>
          </a:prstGeom>
          <a:noFill/>
          <a:ln w="444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Блок-схема: альтернативный процесс 5">
            <a:extLst>
              <a:ext uri="{FF2B5EF4-FFF2-40B4-BE49-F238E27FC236}">
                <a16:creationId xmlns:a16="http://schemas.microsoft.com/office/drawing/2014/main" id="{1DCE145B-E86D-4D3C-8372-380554A638E6}"/>
              </a:ext>
            </a:extLst>
          </p:cNvPr>
          <p:cNvSpPr/>
          <p:nvPr/>
        </p:nvSpPr>
        <p:spPr>
          <a:xfrm>
            <a:off x="10809699" y="1690504"/>
            <a:ext cx="482649" cy="393614"/>
          </a:xfrm>
          <a:prstGeom prst="flowChartAlternateProcess">
            <a:avLst/>
          </a:prstGeom>
          <a:noFill/>
          <a:ln w="444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34546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0AF1E5CE-51E2-4F5B-894A-B9D06AFF895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420" y="157942"/>
            <a:ext cx="1801555" cy="314267"/>
          </a:xfrm>
          <a:prstGeom prst="rect">
            <a:avLst/>
          </a:prstGeom>
        </p:spPr>
      </p:pic>
      <p:sp>
        <p:nvSpPr>
          <p:cNvPr id="21" name="Заголовок 1">
            <a:extLst>
              <a:ext uri="{FF2B5EF4-FFF2-40B4-BE49-F238E27FC236}">
                <a16:creationId xmlns:a16="http://schemas.microsoft.com/office/drawing/2014/main" id="{D0BE114F-B9D3-4762-9A44-6376D292196A}"/>
              </a:ext>
            </a:extLst>
          </p:cNvPr>
          <p:cNvSpPr txBox="1">
            <a:spLocks/>
          </p:cNvSpPr>
          <p:nvPr/>
        </p:nvSpPr>
        <p:spPr>
          <a:xfrm>
            <a:off x="480677" y="844444"/>
            <a:ext cx="11230645" cy="910722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ru-RU" sz="28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Концессионер имеет право приступить к созданию объекта исключительно после выполнения сторонами ряда условий и подписания соответствующего акта</a:t>
            </a: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3065DB2F-5CCC-4313-9167-6D3BE73AA47A}"/>
              </a:ext>
            </a:extLst>
          </p:cNvPr>
          <p:cNvSpPr txBox="1">
            <a:spLocks/>
          </p:cNvSpPr>
          <p:nvPr/>
        </p:nvSpPr>
        <p:spPr>
          <a:xfrm>
            <a:off x="480677" y="2260160"/>
            <a:ext cx="10564312" cy="783829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ru-RU" sz="28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На 25.02.2022 акт не подписан сторонами, при этом ведутся строительные работы</a:t>
            </a: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5C9D6470-4176-41F0-B06D-7801FD6BB6FE}"/>
              </a:ext>
            </a:extLst>
          </p:cNvPr>
          <p:cNvSpPr txBox="1">
            <a:spLocks/>
          </p:cNvSpPr>
          <p:nvPr/>
        </p:nvSpPr>
        <p:spPr>
          <a:xfrm>
            <a:off x="480677" y="4432744"/>
            <a:ext cx="11230645" cy="910722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ru-RU" sz="28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ООО «Школа будущего» не выполнены условия:</a:t>
            </a:r>
          </a:p>
          <a:p>
            <a:pPr algn="l">
              <a:lnSpc>
                <a:spcPct val="120000"/>
              </a:lnSpc>
              <a:spcBef>
                <a:spcPts val="1200"/>
              </a:spcBef>
            </a:pPr>
            <a:r>
              <a:rPr lang="ru-RU" sz="28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 - не представлена банковская гарантия в качестве обеспечения исполнения обязательств по созданию объекта </a:t>
            </a:r>
          </a:p>
          <a:p>
            <a:pPr algn="l">
              <a:lnSpc>
                <a:spcPct val="120000"/>
              </a:lnSpc>
              <a:spcBef>
                <a:spcPts val="1200"/>
              </a:spcBef>
            </a:pPr>
            <a:r>
              <a:rPr lang="ru-RU" sz="28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- не обеспечено страховое покрытие некоторых рисков</a:t>
            </a:r>
          </a:p>
        </p:txBody>
      </p:sp>
      <p:sp>
        <p:nvSpPr>
          <p:cNvPr id="8" name="Блок-схема: альтернативный процесс 7">
            <a:extLst>
              <a:ext uri="{FF2B5EF4-FFF2-40B4-BE49-F238E27FC236}">
                <a16:creationId xmlns:a16="http://schemas.microsoft.com/office/drawing/2014/main" id="{75A20177-1F4B-469F-907F-05364788BA10}"/>
              </a:ext>
            </a:extLst>
          </p:cNvPr>
          <p:cNvSpPr/>
          <p:nvPr/>
        </p:nvSpPr>
        <p:spPr>
          <a:xfrm>
            <a:off x="284420" y="3640999"/>
            <a:ext cx="10977138" cy="2627454"/>
          </a:xfrm>
          <a:prstGeom prst="flowChartAlternateProcess">
            <a:avLst/>
          </a:prstGeom>
          <a:noFill/>
          <a:ln w="444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Блок-схема: альтернативный процесс 8">
            <a:extLst>
              <a:ext uri="{FF2B5EF4-FFF2-40B4-BE49-F238E27FC236}">
                <a16:creationId xmlns:a16="http://schemas.microsoft.com/office/drawing/2014/main" id="{B72E671D-7B4C-4616-8B9F-8B0F54135964}"/>
              </a:ext>
            </a:extLst>
          </p:cNvPr>
          <p:cNvSpPr/>
          <p:nvPr/>
        </p:nvSpPr>
        <p:spPr>
          <a:xfrm>
            <a:off x="284420" y="2183233"/>
            <a:ext cx="10977138" cy="966554"/>
          </a:xfrm>
          <a:prstGeom prst="flowChartAlternateProcess">
            <a:avLst/>
          </a:prstGeom>
          <a:noFill/>
          <a:ln w="444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8936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0AF1E5CE-51E2-4F5B-894A-B9D06AFF895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420" y="157942"/>
            <a:ext cx="1801555" cy="314267"/>
          </a:xfrm>
          <a:prstGeom prst="rect">
            <a:avLst/>
          </a:prstGeom>
        </p:spPr>
      </p:pic>
      <p:sp>
        <p:nvSpPr>
          <p:cNvPr id="21" name="Заголовок 1">
            <a:extLst>
              <a:ext uri="{FF2B5EF4-FFF2-40B4-BE49-F238E27FC236}">
                <a16:creationId xmlns:a16="http://schemas.microsoft.com/office/drawing/2014/main" id="{D0BE114F-B9D3-4762-9A44-6376D292196A}"/>
              </a:ext>
            </a:extLst>
          </p:cNvPr>
          <p:cNvSpPr txBox="1">
            <a:spLocks/>
          </p:cNvSpPr>
          <p:nvPr/>
        </p:nvSpPr>
        <p:spPr>
          <a:xfrm>
            <a:off x="642182" y="729640"/>
            <a:ext cx="11300150" cy="156306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ru-RU" sz="28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7 февраля 2022 года ООО «Школа будущего» уведомило Минстрой о несоответствии переданной ПСД требованиям законодательства и  невозможности создания объекта в установленный срок</a:t>
            </a: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5C9D6470-4176-41F0-B06D-7801FD6BB6FE}"/>
              </a:ext>
            </a:extLst>
          </p:cNvPr>
          <p:cNvSpPr txBox="1">
            <a:spLocks/>
          </p:cNvSpPr>
          <p:nvPr/>
        </p:nvSpPr>
        <p:spPr>
          <a:xfrm>
            <a:off x="607428" y="4113208"/>
            <a:ext cx="11230645" cy="910722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ru-RU" sz="28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Автор проекта ЗАОр «НП Читагражданпроект» на запрос КСП:</a:t>
            </a:r>
          </a:p>
          <a:p>
            <a:pPr algn="l">
              <a:lnSpc>
                <a:spcPct val="120000"/>
              </a:lnSpc>
            </a:pPr>
            <a:r>
              <a:rPr lang="ru-RU" sz="28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«замечания ООО «Школа будущего» не имеют обоснования и ссылки на нормативные документы, содержат недостоверную информацию»</a:t>
            </a:r>
          </a:p>
        </p:txBody>
      </p:sp>
      <p:sp>
        <p:nvSpPr>
          <p:cNvPr id="8" name="Блок-схема: альтернативный процесс 7">
            <a:extLst>
              <a:ext uri="{FF2B5EF4-FFF2-40B4-BE49-F238E27FC236}">
                <a16:creationId xmlns:a16="http://schemas.microsoft.com/office/drawing/2014/main" id="{75A20177-1F4B-469F-907F-05364788BA10}"/>
              </a:ext>
            </a:extLst>
          </p:cNvPr>
          <p:cNvSpPr/>
          <p:nvPr/>
        </p:nvSpPr>
        <p:spPr>
          <a:xfrm>
            <a:off x="607427" y="3621335"/>
            <a:ext cx="11230645" cy="1983052"/>
          </a:xfrm>
          <a:prstGeom prst="flowChartAlternateProcess">
            <a:avLst/>
          </a:prstGeom>
          <a:noFill/>
          <a:ln w="444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Заголовок 1">
            <a:extLst>
              <a:ext uri="{FF2B5EF4-FFF2-40B4-BE49-F238E27FC236}">
                <a16:creationId xmlns:a16="http://schemas.microsoft.com/office/drawing/2014/main" id="{62A57667-8E51-4B40-B7E2-D106FCE0A1ED}"/>
              </a:ext>
            </a:extLst>
          </p:cNvPr>
          <p:cNvSpPr txBox="1">
            <a:spLocks/>
          </p:cNvSpPr>
          <p:nvPr/>
        </p:nvSpPr>
        <p:spPr>
          <a:xfrm>
            <a:off x="642182" y="2420952"/>
            <a:ext cx="11230645" cy="910722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ru-RU" sz="28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Отсутствие какой-либо реакции Минстроя Забайкальского края</a:t>
            </a:r>
          </a:p>
        </p:txBody>
      </p:sp>
      <p:sp>
        <p:nvSpPr>
          <p:cNvPr id="12" name="Блок-схема: альтернативный процесс 11">
            <a:extLst>
              <a:ext uri="{FF2B5EF4-FFF2-40B4-BE49-F238E27FC236}">
                <a16:creationId xmlns:a16="http://schemas.microsoft.com/office/drawing/2014/main" id="{577D8432-3326-459A-ABF1-D749A57B4C43}"/>
              </a:ext>
            </a:extLst>
          </p:cNvPr>
          <p:cNvSpPr/>
          <p:nvPr/>
        </p:nvSpPr>
        <p:spPr>
          <a:xfrm>
            <a:off x="607426" y="2534801"/>
            <a:ext cx="11230645" cy="701864"/>
          </a:xfrm>
          <a:prstGeom prst="flowChartAlternateProcess">
            <a:avLst/>
          </a:prstGeom>
          <a:noFill/>
          <a:ln w="444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34050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0AF1E5CE-51E2-4F5B-894A-B9D06AFF895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420" y="157942"/>
            <a:ext cx="1801555" cy="314267"/>
          </a:xfrm>
          <a:prstGeom prst="rect">
            <a:avLst/>
          </a:prstGeom>
        </p:spPr>
      </p:pic>
      <p:sp>
        <p:nvSpPr>
          <p:cNvPr id="21" name="Заголовок 1">
            <a:extLst>
              <a:ext uri="{FF2B5EF4-FFF2-40B4-BE49-F238E27FC236}">
                <a16:creationId xmlns:a16="http://schemas.microsoft.com/office/drawing/2014/main" id="{D0BE114F-B9D3-4762-9A44-6376D292196A}"/>
              </a:ext>
            </a:extLst>
          </p:cNvPr>
          <p:cNvSpPr txBox="1">
            <a:spLocks/>
          </p:cNvSpPr>
          <p:nvPr/>
        </p:nvSpPr>
        <p:spPr>
          <a:xfrm>
            <a:off x="480677" y="538469"/>
            <a:ext cx="9637881" cy="457942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ru-RU" sz="28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Проектно-сметная документация: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97CFBC1-77DB-4BC1-B3D4-3688A0802C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401" y="1062671"/>
            <a:ext cx="11016414" cy="457942"/>
          </a:xfrm>
          <a:prstGeom prst="rect">
            <a:avLst/>
          </a:prstGeom>
        </p:spPr>
      </p:pic>
      <p:sp>
        <p:nvSpPr>
          <p:cNvPr id="9" name="Блок-схема: альтернативный процесс 8">
            <a:extLst>
              <a:ext uri="{FF2B5EF4-FFF2-40B4-BE49-F238E27FC236}">
                <a16:creationId xmlns:a16="http://schemas.microsoft.com/office/drawing/2014/main" id="{B72E671D-7B4C-4616-8B9F-8B0F54135964}"/>
              </a:ext>
            </a:extLst>
          </p:cNvPr>
          <p:cNvSpPr/>
          <p:nvPr/>
        </p:nvSpPr>
        <p:spPr>
          <a:xfrm>
            <a:off x="480677" y="1096149"/>
            <a:ext cx="10977138" cy="457942"/>
          </a:xfrm>
          <a:prstGeom prst="flowChartAlternateProcess">
            <a:avLst/>
          </a:prstGeom>
          <a:noFill/>
          <a:ln w="444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2E655D09-9559-4715-B85C-7A3FE43D5D2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677" y="2407003"/>
            <a:ext cx="4956096" cy="3717072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CBA6A9B1-9A7A-4F8D-AA33-BE7C0793C06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3768" y="2407002"/>
            <a:ext cx="6477105" cy="3717072"/>
          </a:xfrm>
          <a:prstGeom prst="rect">
            <a:avLst/>
          </a:prstGeom>
        </p:spPr>
      </p:pic>
      <p:sp>
        <p:nvSpPr>
          <p:cNvPr id="16" name="Заголовок 1">
            <a:extLst>
              <a:ext uri="{FF2B5EF4-FFF2-40B4-BE49-F238E27FC236}">
                <a16:creationId xmlns:a16="http://schemas.microsoft.com/office/drawing/2014/main" id="{6A2FECE3-A4A1-4B30-9B75-81D5ADC7C4F1}"/>
              </a:ext>
            </a:extLst>
          </p:cNvPr>
          <p:cNvSpPr txBox="1">
            <a:spLocks/>
          </p:cNvSpPr>
          <p:nvPr/>
        </p:nvSpPr>
        <p:spPr>
          <a:xfrm>
            <a:off x="1127201" y="1882104"/>
            <a:ext cx="3228231" cy="457942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25 марта 2022 года</a:t>
            </a:r>
          </a:p>
        </p:txBody>
      </p:sp>
      <p:sp>
        <p:nvSpPr>
          <p:cNvPr id="17" name="Заголовок 1">
            <a:extLst>
              <a:ext uri="{FF2B5EF4-FFF2-40B4-BE49-F238E27FC236}">
                <a16:creationId xmlns:a16="http://schemas.microsoft.com/office/drawing/2014/main" id="{102E60E5-AEBB-4F55-819D-6832D3E9306F}"/>
              </a:ext>
            </a:extLst>
          </p:cNvPr>
          <p:cNvSpPr txBox="1">
            <a:spLocks/>
          </p:cNvSpPr>
          <p:nvPr/>
        </p:nvSpPr>
        <p:spPr>
          <a:xfrm>
            <a:off x="7198204" y="1882104"/>
            <a:ext cx="3228231" cy="457942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6 апреля 2022 года</a:t>
            </a:r>
          </a:p>
        </p:txBody>
      </p:sp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7DF1F958-F6E7-48CD-953F-E82B0F533112}"/>
              </a:ext>
            </a:extLst>
          </p:cNvPr>
          <p:cNvSpPr txBox="1">
            <a:spLocks/>
          </p:cNvSpPr>
          <p:nvPr/>
        </p:nvSpPr>
        <p:spPr>
          <a:xfrm>
            <a:off x="11161578" y="5795329"/>
            <a:ext cx="1026290" cy="33154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ru-RU" sz="1800" dirty="0">
                <a:solidFill>
                  <a:schemeClr val="bg1"/>
                </a:solidFill>
                <a:latin typeface="+mn-lt"/>
              </a:rPr>
              <a:t>Чита.ру</a:t>
            </a:r>
          </a:p>
        </p:txBody>
      </p:sp>
    </p:spTree>
    <p:extLst>
      <p:ext uri="{BB962C8B-B14F-4D97-AF65-F5344CB8AC3E}">
        <p14:creationId xmlns:p14="http://schemas.microsoft.com/office/powerpoint/2010/main" val="38292821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C586573A-8D37-4136-B32A-83ADA5B3FC23}"/>
              </a:ext>
            </a:extLst>
          </p:cNvPr>
          <p:cNvSpPr/>
          <p:nvPr/>
        </p:nvSpPr>
        <p:spPr>
          <a:xfrm rot="10800000" flipV="1">
            <a:off x="1185196" y="1326354"/>
            <a:ext cx="3086760" cy="4571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Заголовок 1">
            <a:extLst>
              <a:ext uri="{FF2B5EF4-FFF2-40B4-BE49-F238E27FC236}">
                <a16:creationId xmlns:a16="http://schemas.microsoft.com/office/drawing/2014/main" id="{E904B405-52EE-4E1B-BC4F-20E0747ED6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3967" y="791938"/>
            <a:ext cx="10036480" cy="644835"/>
          </a:xfrm>
        </p:spPr>
        <p:txBody>
          <a:bodyPr anchor="ctr" anchorCtr="0">
            <a:noAutofit/>
          </a:bodyPr>
          <a:lstStyle/>
          <a:p>
            <a:pPr algn="l"/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latin typeface="+mn-lt"/>
                <a:cs typeface="Arial" panose="020B0604020202020204" pitchFamily="34" charset="0"/>
              </a:rPr>
              <a:t>Ключевые выводы:</a:t>
            </a:r>
            <a:endParaRPr lang="ru-RU" sz="2800" b="1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6B3FE02-E7F2-4FF2-98C7-28C2098E5881}"/>
              </a:ext>
            </a:extLst>
          </p:cNvPr>
          <p:cNvSpPr txBox="1"/>
          <p:nvPr/>
        </p:nvSpPr>
        <p:spPr>
          <a:xfrm>
            <a:off x="1480542" y="1727631"/>
            <a:ext cx="10473502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chemeClr val="tx2">
                    <a:lumMod val="50000"/>
                  </a:schemeClr>
                </a:solidFill>
              </a:rPr>
              <a:t>Условия концессионного соглашения недостаточно защищают интересы Забайкальского края. Большинство рисков, связанных с реализацией проекта, лежит на Забайкальском крае. </a:t>
            </a:r>
          </a:p>
        </p:txBody>
      </p:sp>
      <p:sp>
        <p:nvSpPr>
          <p:cNvPr id="7" name="Ромб 6">
            <a:extLst>
              <a:ext uri="{FF2B5EF4-FFF2-40B4-BE49-F238E27FC236}">
                <a16:creationId xmlns:a16="http://schemas.microsoft.com/office/drawing/2014/main" id="{DED6C182-DEB6-4F65-BF37-D54C296D2E3A}"/>
              </a:ext>
            </a:extLst>
          </p:cNvPr>
          <p:cNvSpPr/>
          <p:nvPr/>
        </p:nvSpPr>
        <p:spPr>
          <a:xfrm>
            <a:off x="1093966" y="2420128"/>
            <a:ext cx="182459" cy="150019"/>
          </a:xfrm>
          <a:prstGeom prst="diamond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омб 8">
            <a:extLst>
              <a:ext uri="{FF2B5EF4-FFF2-40B4-BE49-F238E27FC236}">
                <a16:creationId xmlns:a16="http://schemas.microsoft.com/office/drawing/2014/main" id="{1BAF9515-DA7F-4C80-9F49-775362CC5F96}"/>
              </a:ext>
            </a:extLst>
          </p:cNvPr>
          <p:cNvSpPr/>
          <p:nvPr/>
        </p:nvSpPr>
        <p:spPr>
          <a:xfrm>
            <a:off x="1093966" y="4548695"/>
            <a:ext cx="182459" cy="150019"/>
          </a:xfrm>
          <a:prstGeom prst="diamond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7BEDC81E-BED2-4476-949B-F6170A1AB51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420" y="157942"/>
            <a:ext cx="1801555" cy="314267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232C56E7-27AF-4F76-88A5-4CA0B7AB8C8F}"/>
              </a:ext>
            </a:extLst>
          </p:cNvPr>
          <p:cNvSpPr txBox="1"/>
          <p:nvPr/>
        </p:nvSpPr>
        <p:spPr>
          <a:xfrm>
            <a:off x="1409735" y="3715764"/>
            <a:ext cx="10615116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chemeClr val="tx2">
                    <a:lumMod val="50000"/>
                  </a:schemeClr>
                </a:solidFill>
              </a:rPr>
              <a:t>Использование концессионного соглашения, как способа создания объекта образования, содержит значительное количество рисков в сравнении с государственным контрактом. Экономический эффект от его применения не является очевидным.</a:t>
            </a:r>
          </a:p>
        </p:txBody>
      </p:sp>
    </p:spTree>
    <p:extLst>
      <p:ext uri="{BB962C8B-B14F-4D97-AF65-F5344CB8AC3E}">
        <p14:creationId xmlns:p14="http://schemas.microsoft.com/office/powerpoint/2010/main" val="382404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0642CA57-DAC3-4C1F-95AB-63BFB277CABC}"/>
              </a:ext>
            </a:extLst>
          </p:cNvPr>
          <p:cNvSpPr txBox="1">
            <a:spLocks/>
          </p:cNvSpPr>
          <p:nvPr/>
        </p:nvSpPr>
        <p:spPr>
          <a:xfrm>
            <a:off x="906687" y="1318934"/>
            <a:ext cx="10639117" cy="2739102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32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В 2021 году в Правила предоставления федеральных субсидий внесены изменения:</a:t>
            </a:r>
          </a:p>
          <a:p>
            <a:endParaRPr lang="ru-RU" sz="32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  <a:p>
            <a:r>
              <a:rPr lang="ru-RU" sz="44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Способы создания объектов образования</a:t>
            </a:r>
          </a:p>
          <a:p>
            <a:pPr algn="l"/>
            <a:endParaRPr lang="ru-RU" sz="32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0AF1E5CE-51E2-4F5B-894A-B9D06AFF895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420" y="157942"/>
            <a:ext cx="1801555" cy="314267"/>
          </a:xfrm>
          <a:prstGeom prst="rect">
            <a:avLst/>
          </a:prstGeom>
        </p:spPr>
      </p:pic>
      <p:sp>
        <p:nvSpPr>
          <p:cNvPr id="11" name="Заголовок 1">
            <a:extLst>
              <a:ext uri="{FF2B5EF4-FFF2-40B4-BE49-F238E27FC236}">
                <a16:creationId xmlns:a16="http://schemas.microsoft.com/office/drawing/2014/main" id="{662221D8-2540-483C-98D9-F13DC6A78652}"/>
              </a:ext>
            </a:extLst>
          </p:cNvPr>
          <p:cNvSpPr txBox="1">
            <a:spLocks/>
          </p:cNvSpPr>
          <p:nvPr/>
        </p:nvSpPr>
        <p:spPr>
          <a:xfrm>
            <a:off x="6689403" y="4844190"/>
            <a:ext cx="5156854" cy="733657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32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Концессионное соглашение</a:t>
            </a:r>
          </a:p>
        </p:txBody>
      </p:sp>
      <p:sp>
        <p:nvSpPr>
          <p:cNvPr id="12" name="Заголовок 1">
            <a:extLst>
              <a:ext uri="{FF2B5EF4-FFF2-40B4-BE49-F238E27FC236}">
                <a16:creationId xmlns:a16="http://schemas.microsoft.com/office/drawing/2014/main" id="{8A821241-3D5B-4AD3-A248-756E6E1F48C6}"/>
              </a:ext>
            </a:extLst>
          </p:cNvPr>
          <p:cNvSpPr txBox="1">
            <a:spLocks/>
          </p:cNvSpPr>
          <p:nvPr/>
        </p:nvSpPr>
        <p:spPr>
          <a:xfrm>
            <a:off x="906687" y="4715611"/>
            <a:ext cx="5454829" cy="862236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32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Государственный контракт </a:t>
            </a:r>
          </a:p>
          <a:p>
            <a:pPr algn="l"/>
            <a:r>
              <a:rPr lang="ru-RU" sz="32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на строительство</a:t>
            </a:r>
          </a:p>
        </p:txBody>
      </p:sp>
      <p:sp>
        <p:nvSpPr>
          <p:cNvPr id="3" name="Стрелка: вниз 2">
            <a:extLst>
              <a:ext uri="{FF2B5EF4-FFF2-40B4-BE49-F238E27FC236}">
                <a16:creationId xmlns:a16="http://schemas.microsoft.com/office/drawing/2014/main" id="{607CCD2D-695E-4EFE-9236-5AED4C0F180D}"/>
              </a:ext>
            </a:extLst>
          </p:cNvPr>
          <p:cNvSpPr/>
          <p:nvPr/>
        </p:nvSpPr>
        <p:spPr>
          <a:xfrm>
            <a:off x="2782736" y="3664193"/>
            <a:ext cx="943104" cy="757681"/>
          </a:xfrm>
          <a:prstGeom prst="downArrow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: вниз 15">
            <a:extLst>
              <a:ext uri="{FF2B5EF4-FFF2-40B4-BE49-F238E27FC236}">
                <a16:creationId xmlns:a16="http://schemas.microsoft.com/office/drawing/2014/main" id="{C655E1FA-AEFD-4FB1-B360-4BC8E4EF3FC0}"/>
              </a:ext>
            </a:extLst>
          </p:cNvPr>
          <p:cNvSpPr/>
          <p:nvPr/>
        </p:nvSpPr>
        <p:spPr>
          <a:xfrm>
            <a:off x="8626252" y="3664193"/>
            <a:ext cx="943104" cy="757681"/>
          </a:xfrm>
          <a:prstGeom prst="downArrow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Знак ''плюс'' 3">
            <a:extLst>
              <a:ext uri="{FF2B5EF4-FFF2-40B4-BE49-F238E27FC236}">
                <a16:creationId xmlns:a16="http://schemas.microsoft.com/office/drawing/2014/main" id="{A471DF63-365F-4BBB-BEF6-85BCE3F1F1A7}"/>
              </a:ext>
            </a:extLst>
          </p:cNvPr>
          <p:cNvSpPr/>
          <p:nvPr/>
        </p:nvSpPr>
        <p:spPr>
          <a:xfrm>
            <a:off x="7592705" y="3534222"/>
            <a:ext cx="943104" cy="946130"/>
          </a:xfrm>
          <a:prstGeom prst="mathPlus">
            <a:avLst/>
          </a:prstGeom>
          <a:noFill/>
          <a:ln w="34925">
            <a:solidFill>
              <a:schemeClr val="accent2">
                <a:lumMod val="75000"/>
                <a:alpha val="9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71498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C586573A-8D37-4136-B32A-83ADA5B3FC23}"/>
              </a:ext>
            </a:extLst>
          </p:cNvPr>
          <p:cNvSpPr/>
          <p:nvPr/>
        </p:nvSpPr>
        <p:spPr>
          <a:xfrm rot="10800000" flipV="1">
            <a:off x="1062453" y="1396494"/>
            <a:ext cx="7953727" cy="4571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Заголовок 1">
            <a:extLst>
              <a:ext uri="{FF2B5EF4-FFF2-40B4-BE49-F238E27FC236}">
                <a16:creationId xmlns:a16="http://schemas.microsoft.com/office/drawing/2014/main" id="{E904B405-52EE-4E1B-BC4F-20E0747ED6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5481" y="797378"/>
            <a:ext cx="10036480" cy="644835"/>
          </a:xfrm>
        </p:spPr>
        <p:txBody>
          <a:bodyPr anchor="ctr" anchorCtr="0">
            <a:noAutofit/>
          </a:bodyPr>
          <a:lstStyle/>
          <a:p>
            <a:pPr algn="l"/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latin typeface="+mn-lt"/>
                <a:cs typeface="Arial" panose="020B0604020202020204" pitchFamily="34" charset="0"/>
              </a:rPr>
              <a:t>Предложения Правительству Забайкальского края:</a:t>
            </a:r>
            <a:endParaRPr lang="ru-RU" sz="2800" b="1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6B3FE02-E7F2-4FF2-98C7-28C2098E5881}"/>
              </a:ext>
            </a:extLst>
          </p:cNvPr>
          <p:cNvSpPr txBox="1"/>
          <p:nvPr/>
        </p:nvSpPr>
        <p:spPr>
          <a:xfrm>
            <a:off x="1418692" y="2019513"/>
            <a:ext cx="10615116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chemeClr val="tx2">
                    <a:lumMod val="50000"/>
                  </a:schemeClr>
                </a:solidFill>
              </a:rPr>
              <a:t>принять меры в целях устранения рисков и недостатков концессионного соглашения, либо рассмотреть вопрос о целесообразности дальнейшей реализации концессионного соглашения</a:t>
            </a:r>
          </a:p>
        </p:txBody>
      </p:sp>
      <p:sp>
        <p:nvSpPr>
          <p:cNvPr id="7" name="Ромб 6">
            <a:extLst>
              <a:ext uri="{FF2B5EF4-FFF2-40B4-BE49-F238E27FC236}">
                <a16:creationId xmlns:a16="http://schemas.microsoft.com/office/drawing/2014/main" id="{DED6C182-DEB6-4F65-BF37-D54C296D2E3A}"/>
              </a:ext>
            </a:extLst>
          </p:cNvPr>
          <p:cNvSpPr/>
          <p:nvPr/>
        </p:nvSpPr>
        <p:spPr>
          <a:xfrm>
            <a:off x="1093967" y="2777373"/>
            <a:ext cx="182459" cy="150019"/>
          </a:xfrm>
          <a:prstGeom prst="diamond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омб 8">
            <a:extLst>
              <a:ext uri="{FF2B5EF4-FFF2-40B4-BE49-F238E27FC236}">
                <a16:creationId xmlns:a16="http://schemas.microsoft.com/office/drawing/2014/main" id="{1BAF9515-DA7F-4C80-9F49-775362CC5F96}"/>
              </a:ext>
            </a:extLst>
          </p:cNvPr>
          <p:cNvSpPr/>
          <p:nvPr/>
        </p:nvSpPr>
        <p:spPr>
          <a:xfrm>
            <a:off x="1094074" y="4902241"/>
            <a:ext cx="182459" cy="150019"/>
          </a:xfrm>
          <a:prstGeom prst="diamond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7BEDC81E-BED2-4476-949B-F6170A1AB51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420" y="157942"/>
            <a:ext cx="1801555" cy="314267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232C56E7-27AF-4F76-88A5-4CA0B7AB8C8F}"/>
              </a:ext>
            </a:extLst>
          </p:cNvPr>
          <p:cNvSpPr txBox="1"/>
          <p:nvPr/>
        </p:nvSpPr>
        <p:spPr>
          <a:xfrm>
            <a:off x="1418692" y="4284754"/>
            <a:ext cx="1061511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chemeClr val="tx2">
                    <a:lumMod val="50000"/>
                  </a:schemeClr>
                </a:solidFill>
              </a:rPr>
              <a:t>поручить Министерству строительства, дорожного хозяйства и транспорта Забайкальского края обеспечить корректировку сметной стоимости строительства объекта</a:t>
            </a:r>
          </a:p>
        </p:txBody>
      </p:sp>
    </p:spTree>
    <p:extLst>
      <p:ext uri="{BB962C8B-B14F-4D97-AF65-F5344CB8AC3E}">
        <p14:creationId xmlns:p14="http://schemas.microsoft.com/office/powerpoint/2010/main" val="17367359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">
            <a:extLst>
              <a:ext uri="{FF2B5EF4-FFF2-40B4-BE49-F238E27FC236}">
                <a16:creationId xmlns:a16="http://schemas.microsoft.com/office/drawing/2014/main" id="{70D8881F-49D6-466D-87E7-D97E0D0912AD}"/>
              </a:ext>
            </a:extLst>
          </p:cNvPr>
          <p:cNvSpPr txBox="1">
            <a:spLocks/>
          </p:cNvSpPr>
          <p:nvPr/>
        </p:nvSpPr>
        <p:spPr>
          <a:xfrm>
            <a:off x="3800806" y="3091308"/>
            <a:ext cx="4590387" cy="337692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36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Спасибо за внимание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1B3E4B1F-DB16-4E74-9936-511B92F24619}"/>
              </a:ext>
            </a:extLst>
          </p:cNvPr>
          <p:cNvSpPr/>
          <p:nvPr/>
        </p:nvSpPr>
        <p:spPr>
          <a:xfrm>
            <a:off x="3800806" y="3558158"/>
            <a:ext cx="4396521" cy="4571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A4D8D7A-BB35-46EE-BBEE-CE21D8528F6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420" y="157942"/>
            <a:ext cx="1801555" cy="314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06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трелка: вниз 2">
            <a:extLst>
              <a:ext uri="{FF2B5EF4-FFF2-40B4-BE49-F238E27FC236}">
                <a16:creationId xmlns:a16="http://schemas.microsoft.com/office/drawing/2014/main" id="{607CCD2D-695E-4EFE-9236-5AED4C0F180D}"/>
              </a:ext>
            </a:extLst>
          </p:cNvPr>
          <p:cNvSpPr/>
          <p:nvPr/>
        </p:nvSpPr>
        <p:spPr>
          <a:xfrm rot="14349905">
            <a:off x="6380508" y="2207953"/>
            <a:ext cx="595461" cy="897465"/>
          </a:xfrm>
          <a:prstGeom prst="downArrow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0AF1E5CE-51E2-4F5B-894A-B9D06AFF895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420" y="157942"/>
            <a:ext cx="1801555" cy="314267"/>
          </a:xfrm>
          <a:prstGeom prst="rect">
            <a:avLst/>
          </a:prstGeom>
        </p:spPr>
      </p:pic>
      <p:sp>
        <p:nvSpPr>
          <p:cNvPr id="11" name="Заголовок 1">
            <a:extLst>
              <a:ext uri="{FF2B5EF4-FFF2-40B4-BE49-F238E27FC236}">
                <a16:creationId xmlns:a16="http://schemas.microsoft.com/office/drawing/2014/main" id="{662221D8-2540-483C-98D9-F13DC6A78652}"/>
              </a:ext>
            </a:extLst>
          </p:cNvPr>
          <p:cNvSpPr txBox="1">
            <a:spLocks/>
          </p:cNvSpPr>
          <p:nvPr/>
        </p:nvSpPr>
        <p:spPr>
          <a:xfrm>
            <a:off x="7388524" y="3043293"/>
            <a:ext cx="3218870" cy="56093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32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Проект одобрен.</a:t>
            </a:r>
          </a:p>
        </p:txBody>
      </p:sp>
      <p:sp>
        <p:nvSpPr>
          <p:cNvPr id="16" name="Стрелка: вниз 15">
            <a:extLst>
              <a:ext uri="{FF2B5EF4-FFF2-40B4-BE49-F238E27FC236}">
                <a16:creationId xmlns:a16="http://schemas.microsoft.com/office/drawing/2014/main" id="{C655E1FA-AEFD-4FB1-B360-4BC8E4EF3FC0}"/>
              </a:ext>
            </a:extLst>
          </p:cNvPr>
          <p:cNvSpPr/>
          <p:nvPr/>
        </p:nvSpPr>
        <p:spPr>
          <a:xfrm>
            <a:off x="8472624" y="2097990"/>
            <a:ext cx="753263" cy="733657"/>
          </a:xfrm>
          <a:prstGeom prst="downArrow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Блок-схема: альтернативный процесс 1">
            <a:extLst>
              <a:ext uri="{FF2B5EF4-FFF2-40B4-BE49-F238E27FC236}">
                <a16:creationId xmlns:a16="http://schemas.microsoft.com/office/drawing/2014/main" id="{765FA276-3EE8-435A-8D07-FF089D2751F9}"/>
              </a:ext>
            </a:extLst>
          </p:cNvPr>
          <p:cNvSpPr/>
          <p:nvPr/>
        </p:nvSpPr>
        <p:spPr>
          <a:xfrm>
            <a:off x="600229" y="1022530"/>
            <a:ext cx="4135544" cy="915452"/>
          </a:xfrm>
          <a:prstGeom prst="flowChartAlternateProcess">
            <a:avLst/>
          </a:prstGeom>
          <a:noFill/>
          <a:ln w="444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ООО УК «Сила Роста»</a:t>
            </a:r>
          </a:p>
        </p:txBody>
      </p:sp>
      <p:sp>
        <p:nvSpPr>
          <p:cNvPr id="13" name="Блок-схема: альтернативный процесс 12">
            <a:extLst>
              <a:ext uri="{FF2B5EF4-FFF2-40B4-BE49-F238E27FC236}">
                <a16:creationId xmlns:a16="http://schemas.microsoft.com/office/drawing/2014/main" id="{0B3824E5-AFF8-47F6-928F-62053D3209C9}"/>
              </a:ext>
            </a:extLst>
          </p:cNvPr>
          <p:cNvSpPr/>
          <p:nvPr/>
        </p:nvSpPr>
        <p:spPr>
          <a:xfrm>
            <a:off x="600229" y="3604231"/>
            <a:ext cx="4135544" cy="915452"/>
          </a:xfrm>
          <a:prstGeom prst="flowChartAlternateProcess">
            <a:avLst/>
          </a:prstGeom>
          <a:noFill/>
          <a:ln w="444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Правительство Забайкальского края</a:t>
            </a:r>
          </a:p>
        </p:txBody>
      </p:sp>
      <p:sp>
        <p:nvSpPr>
          <p:cNvPr id="14" name="Заголовок 1">
            <a:extLst>
              <a:ext uri="{FF2B5EF4-FFF2-40B4-BE49-F238E27FC236}">
                <a16:creationId xmlns:a16="http://schemas.microsoft.com/office/drawing/2014/main" id="{28AC5CA5-12EA-4DEE-8C58-77A521981AAD}"/>
              </a:ext>
            </a:extLst>
          </p:cNvPr>
          <p:cNvSpPr txBox="1">
            <a:spLocks/>
          </p:cNvSpPr>
          <p:nvPr/>
        </p:nvSpPr>
        <p:spPr>
          <a:xfrm rot="20001039">
            <a:off x="4992635" y="2887591"/>
            <a:ext cx="1428740" cy="521583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32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заявка</a:t>
            </a:r>
          </a:p>
        </p:txBody>
      </p:sp>
      <p:sp>
        <p:nvSpPr>
          <p:cNvPr id="17" name="Заголовок 1">
            <a:extLst>
              <a:ext uri="{FF2B5EF4-FFF2-40B4-BE49-F238E27FC236}">
                <a16:creationId xmlns:a16="http://schemas.microsoft.com/office/drawing/2014/main" id="{7FCCEDFB-454F-441B-B510-4E3DF5456D51}"/>
              </a:ext>
            </a:extLst>
          </p:cNvPr>
          <p:cNvSpPr txBox="1">
            <a:spLocks/>
          </p:cNvSpPr>
          <p:nvPr/>
        </p:nvSpPr>
        <p:spPr>
          <a:xfrm>
            <a:off x="1345698" y="2112678"/>
            <a:ext cx="2777595" cy="521583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32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предложение</a:t>
            </a:r>
          </a:p>
        </p:txBody>
      </p:sp>
      <p:sp>
        <p:nvSpPr>
          <p:cNvPr id="18" name="Стрелка: вниз 17">
            <a:extLst>
              <a:ext uri="{FF2B5EF4-FFF2-40B4-BE49-F238E27FC236}">
                <a16:creationId xmlns:a16="http://schemas.microsoft.com/office/drawing/2014/main" id="{45927408-084B-4FBB-870C-B3A3C40E399F}"/>
              </a:ext>
            </a:extLst>
          </p:cNvPr>
          <p:cNvSpPr/>
          <p:nvPr/>
        </p:nvSpPr>
        <p:spPr>
          <a:xfrm>
            <a:off x="2252205" y="2725609"/>
            <a:ext cx="643578" cy="573330"/>
          </a:xfrm>
          <a:prstGeom prst="downArrow">
            <a:avLst/>
          </a:prstGeom>
          <a:noFill/>
          <a:ln w="254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Блок-схема: альтернативный процесс 18">
            <a:extLst>
              <a:ext uri="{FF2B5EF4-FFF2-40B4-BE49-F238E27FC236}">
                <a16:creationId xmlns:a16="http://schemas.microsoft.com/office/drawing/2014/main" id="{FD0D2FBC-95D2-4EAC-8B5B-883AFFDFE061}"/>
              </a:ext>
            </a:extLst>
          </p:cNvPr>
          <p:cNvSpPr/>
          <p:nvPr/>
        </p:nvSpPr>
        <p:spPr>
          <a:xfrm>
            <a:off x="6853178" y="1022530"/>
            <a:ext cx="4135544" cy="915452"/>
          </a:xfrm>
          <a:prstGeom prst="flowChartAlternateProcess">
            <a:avLst/>
          </a:prstGeom>
          <a:noFill/>
          <a:ln w="444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Минпросвещения России</a:t>
            </a:r>
          </a:p>
        </p:txBody>
      </p:sp>
      <p:sp>
        <p:nvSpPr>
          <p:cNvPr id="20" name="Заголовок 1">
            <a:extLst>
              <a:ext uri="{FF2B5EF4-FFF2-40B4-BE49-F238E27FC236}">
                <a16:creationId xmlns:a16="http://schemas.microsoft.com/office/drawing/2014/main" id="{C6422EAE-852E-4B07-B689-711E4B0BB49D}"/>
              </a:ext>
            </a:extLst>
          </p:cNvPr>
          <p:cNvSpPr txBox="1">
            <a:spLocks/>
          </p:cNvSpPr>
          <p:nvPr/>
        </p:nvSpPr>
        <p:spPr>
          <a:xfrm>
            <a:off x="6747080" y="3605290"/>
            <a:ext cx="4501759" cy="456667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32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Финансирование из ФБ:</a:t>
            </a:r>
          </a:p>
        </p:txBody>
      </p:sp>
      <p:sp>
        <p:nvSpPr>
          <p:cNvPr id="21" name="Заголовок 1">
            <a:extLst>
              <a:ext uri="{FF2B5EF4-FFF2-40B4-BE49-F238E27FC236}">
                <a16:creationId xmlns:a16="http://schemas.microsoft.com/office/drawing/2014/main" id="{D0BE114F-B9D3-4762-9A44-6376D292196A}"/>
              </a:ext>
            </a:extLst>
          </p:cNvPr>
          <p:cNvSpPr txBox="1">
            <a:spLocks/>
          </p:cNvSpPr>
          <p:nvPr/>
        </p:nvSpPr>
        <p:spPr>
          <a:xfrm>
            <a:off x="6747080" y="4087514"/>
            <a:ext cx="5262950" cy="415481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32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1 240 664 тыс. рублей, в т.ч.:</a:t>
            </a:r>
          </a:p>
        </p:txBody>
      </p:sp>
      <p:sp>
        <p:nvSpPr>
          <p:cNvPr id="22" name="Заголовок 1">
            <a:extLst>
              <a:ext uri="{FF2B5EF4-FFF2-40B4-BE49-F238E27FC236}">
                <a16:creationId xmlns:a16="http://schemas.microsoft.com/office/drawing/2014/main" id="{9940F8BF-0C02-4713-B8AE-6DD0504B8972}"/>
              </a:ext>
            </a:extLst>
          </p:cNvPr>
          <p:cNvSpPr txBox="1">
            <a:spLocks/>
          </p:cNvSpPr>
          <p:nvPr/>
        </p:nvSpPr>
        <p:spPr>
          <a:xfrm>
            <a:off x="7216149" y="4695425"/>
            <a:ext cx="4583646" cy="102582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2021 год - 504 325,7 тыс. рублей </a:t>
            </a:r>
          </a:p>
          <a:p>
            <a:pPr algn="l"/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2022 год - 504 325,6 тыс. рублей </a:t>
            </a:r>
          </a:p>
          <a:p>
            <a:pPr algn="l"/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2023 год - 16 873,7 тыс. рублей </a:t>
            </a:r>
          </a:p>
        </p:txBody>
      </p:sp>
      <p:sp>
        <p:nvSpPr>
          <p:cNvPr id="23" name="Заголовок 1">
            <a:extLst>
              <a:ext uri="{FF2B5EF4-FFF2-40B4-BE49-F238E27FC236}">
                <a16:creationId xmlns:a16="http://schemas.microsoft.com/office/drawing/2014/main" id="{C36FF035-12EA-42ED-B3FF-07E09A416064}"/>
              </a:ext>
            </a:extLst>
          </p:cNvPr>
          <p:cNvSpPr txBox="1">
            <a:spLocks/>
          </p:cNvSpPr>
          <p:nvPr/>
        </p:nvSpPr>
        <p:spPr>
          <a:xfrm>
            <a:off x="6924674" y="5641695"/>
            <a:ext cx="5495925" cy="102582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Плановый результат – 800 мест</a:t>
            </a:r>
          </a:p>
          <a:p>
            <a:pPr algn="l"/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Срок – 31 декабря 2022 года</a:t>
            </a:r>
          </a:p>
        </p:txBody>
      </p:sp>
    </p:spTree>
    <p:extLst>
      <p:ext uri="{BB962C8B-B14F-4D97-AF65-F5344CB8AC3E}">
        <p14:creationId xmlns:p14="http://schemas.microsoft.com/office/powerpoint/2010/main" val="2070270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0AF1E5CE-51E2-4F5B-894A-B9D06AFF895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420" y="157942"/>
            <a:ext cx="1801555" cy="314267"/>
          </a:xfrm>
          <a:prstGeom prst="rect">
            <a:avLst/>
          </a:prstGeom>
        </p:spPr>
      </p:pic>
      <p:sp>
        <p:nvSpPr>
          <p:cNvPr id="17" name="Заголовок 1">
            <a:extLst>
              <a:ext uri="{FF2B5EF4-FFF2-40B4-BE49-F238E27FC236}">
                <a16:creationId xmlns:a16="http://schemas.microsoft.com/office/drawing/2014/main" id="{7FCCEDFB-454F-441B-B510-4E3DF5456D51}"/>
              </a:ext>
            </a:extLst>
          </p:cNvPr>
          <p:cNvSpPr txBox="1">
            <a:spLocks/>
          </p:cNvSpPr>
          <p:nvPr/>
        </p:nvSpPr>
        <p:spPr>
          <a:xfrm>
            <a:off x="581025" y="3424560"/>
            <a:ext cx="10934700" cy="93789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ОИГВ Забайкальского края не представлена информация о проведении социально-экономической оценки создания объекта соглашения на основе концессионного соглашения</a:t>
            </a:r>
          </a:p>
        </p:txBody>
      </p:sp>
      <p:sp>
        <p:nvSpPr>
          <p:cNvPr id="21" name="Заголовок 1">
            <a:extLst>
              <a:ext uri="{FF2B5EF4-FFF2-40B4-BE49-F238E27FC236}">
                <a16:creationId xmlns:a16="http://schemas.microsoft.com/office/drawing/2014/main" id="{D0BE114F-B9D3-4762-9A44-6376D292196A}"/>
              </a:ext>
            </a:extLst>
          </p:cNvPr>
          <p:cNvSpPr txBox="1">
            <a:spLocks/>
          </p:cNvSpPr>
          <p:nvPr/>
        </p:nvSpPr>
        <p:spPr>
          <a:xfrm>
            <a:off x="600228" y="938978"/>
            <a:ext cx="10524972" cy="804097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11 июня 2021 года принято решение о невозможности заключения концессионного соглашения с ООО «УК «Сила Роста»</a:t>
            </a:r>
          </a:p>
        </p:txBody>
      </p:sp>
      <p:sp>
        <p:nvSpPr>
          <p:cNvPr id="24" name="Заголовок 1">
            <a:extLst>
              <a:ext uri="{FF2B5EF4-FFF2-40B4-BE49-F238E27FC236}">
                <a16:creationId xmlns:a16="http://schemas.microsoft.com/office/drawing/2014/main" id="{5A3CF076-4AA2-4CAB-9BE9-3D7D0464F538}"/>
              </a:ext>
            </a:extLst>
          </p:cNvPr>
          <p:cNvSpPr txBox="1">
            <a:spLocks/>
          </p:cNvSpPr>
          <p:nvPr/>
        </p:nvSpPr>
        <p:spPr>
          <a:xfrm>
            <a:off x="600227" y="1833211"/>
            <a:ext cx="11010747" cy="804097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9 августа 2021 года в Правительство Забайкальского края поступило предложение ООО «Школа будущего» о заключении концессионного соглашения </a:t>
            </a:r>
          </a:p>
        </p:txBody>
      </p:sp>
      <p:sp>
        <p:nvSpPr>
          <p:cNvPr id="25" name="Заголовок 1">
            <a:extLst>
              <a:ext uri="{FF2B5EF4-FFF2-40B4-BE49-F238E27FC236}">
                <a16:creationId xmlns:a16="http://schemas.microsoft.com/office/drawing/2014/main" id="{410D18BC-3222-4066-AA7A-81DCFDD403B2}"/>
              </a:ext>
            </a:extLst>
          </p:cNvPr>
          <p:cNvSpPr txBox="1">
            <a:spLocks/>
          </p:cNvSpPr>
          <p:nvPr/>
        </p:nvSpPr>
        <p:spPr>
          <a:xfrm>
            <a:off x="581026" y="2530326"/>
            <a:ext cx="10734599" cy="416264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8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(учредители ООО «Школа будущего» - ООО «УК «Сила Роста», ООО «СК «Трансстрой Дальний Восток»)</a:t>
            </a:r>
          </a:p>
        </p:txBody>
      </p:sp>
      <p:sp>
        <p:nvSpPr>
          <p:cNvPr id="26" name="Заголовок 1">
            <a:extLst>
              <a:ext uri="{FF2B5EF4-FFF2-40B4-BE49-F238E27FC236}">
                <a16:creationId xmlns:a16="http://schemas.microsoft.com/office/drawing/2014/main" id="{3B24EC31-D0D1-4179-AA71-D974BB452FFB}"/>
              </a:ext>
            </a:extLst>
          </p:cNvPr>
          <p:cNvSpPr txBox="1">
            <a:spLocks/>
          </p:cNvSpPr>
          <p:nvPr/>
        </p:nvSpPr>
        <p:spPr>
          <a:xfrm>
            <a:off x="581025" y="4529459"/>
            <a:ext cx="11029949" cy="1060199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Сравнительный анализ альтернативных форм создания объекта не проводился (гос. контракт / концессия)</a:t>
            </a:r>
          </a:p>
        </p:txBody>
      </p:sp>
      <p:sp>
        <p:nvSpPr>
          <p:cNvPr id="27" name="Блок-схема: альтернативный процесс 26">
            <a:extLst>
              <a:ext uri="{FF2B5EF4-FFF2-40B4-BE49-F238E27FC236}">
                <a16:creationId xmlns:a16="http://schemas.microsoft.com/office/drawing/2014/main" id="{3E9C8326-BD91-4B7D-B326-E85430A85CB1}"/>
              </a:ext>
            </a:extLst>
          </p:cNvPr>
          <p:cNvSpPr/>
          <p:nvPr/>
        </p:nvSpPr>
        <p:spPr>
          <a:xfrm>
            <a:off x="347739" y="3292778"/>
            <a:ext cx="11167986" cy="2296880"/>
          </a:xfrm>
          <a:prstGeom prst="flowChartAlternateProcess">
            <a:avLst/>
          </a:prstGeom>
          <a:noFill/>
          <a:ln w="444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6943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0AF1E5CE-51E2-4F5B-894A-B9D06AFF895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420" y="157942"/>
            <a:ext cx="1801555" cy="314267"/>
          </a:xfrm>
          <a:prstGeom prst="rect">
            <a:avLst/>
          </a:prstGeom>
        </p:spPr>
      </p:pic>
      <p:sp>
        <p:nvSpPr>
          <p:cNvPr id="17" name="Заголовок 1">
            <a:extLst>
              <a:ext uri="{FF2B5EF4-FFF2-40B4-BE49-F238E27FC236}">
                <a16:creationId xmlns:a16="http://schemas.microsoft.com/office/drawing/2014/main" id="{7FCCEDFB-454F-441B-B510-4E3DF5456D51}"/>
              </a:ext>
            </a:extLst>
          </p:cNvPr>
          <p:cNvSpPr txBox="1">
            <a:spLocks/>
          </p:cNvSpPr>
          <p:nvPr/>
        </p:nvSpPr>
        <p:spPr>
          <a:xfrm>
            <a:off x="600227" y="3144219"/>
            <a:ext cx="10934700" cy="93789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В размещенном на сайте проекте концессионного соглашения отсутствовала значимая часть концессионного соглашения: «Финансовая модель»</a:t>
            </a:r>
          </a:p>
        </p:txBody>
      </p:sp>
      <p:sp>
        <p:nvSpPr>
          <p:cNvPr id="21" name="Заголовок 1">
            <a:extLst>
              <a:ext uri="{FF2B5EF4-FFF2-40B4-BE49-F238E27FC236}">
                <a16:creationId xmlns:a16="http://schemas.microsoft.com/office/drawing/2014/main" id="{D0BE114F-B9D3-4762-9A44-6376D292196A}"/>
              </a:ext>
            </a:extLst>
          </p:cNvPr>
          <p:cNvSpPr txBox="1">
            <a:spLocks/>
          </p:cNvSpPr>
          <p:nvPr/>
        </p:nvSpPr>
        <p:spPr>
          <a:xfrm>
            <a:off x="600228" y="938978"/>
            <a:ext cx="10524972" cy="804097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21 сентября 2021 года предложение ООО «Школа будущего» размещено на сайте www.torgi.gov.ru в целях принятия заявок от иных лиц</a:t>
            </a:r>
          </a:p>
        </p:txBody>
      </p:sp>
      <p:sp>
        <p:nvSpPr>
          <p:cNvPr id="24" name="Заголовок 1">
            <a:extLst>
              <a:ext uri="{FF2B5EF4-FFF2-40B4-BE49-F238E27FC236}">
                <a16:creationId xmlns:a16="http://schemas.microsoft.com/office/drawing/2014/main" id="{5A3CF076-4AA2-4CAB-9BE9-3D7D0464F538}"/>
              </a:ext>
            </a:extLst>
          </p:cNvPr>
          <p:cNvSpPr txBox="1">
            <a:spLocks/>
          </p:cNvSpPr>
          <p:nvPr/>
        </p:nvSpPr>
        <p:spPr>
          <a:xfrm>
            <a:off x="600227" y="1751645"/>
            <a:ext cx="11010747" cy="804097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Поступило две заявки от ООО «ГрадиентСтрой» и ООО «Алюком». Отклонены рабочей группой. </a:t>
            </a:r>
          </a:p>
        </p:txBody>
      </p:sp>
      <p:sp>
        <p:nvSpPr>
          <p:cNvPr id="26" name="Заголовок 1">
            <a:extLst>
              <a:ext uri="{FF2B5EF4-FFF2-40B4-BE49-F238E27FC236}">
                <a16:creationId xmlns:a16="http://schemas.microsoft.com/office/drawing/2014/main" id="{3B24EC31-D0D1-4179-AA71-D974BB452FFB}"/>
              </a:ext>
            </a:extLst>
          </p:cNvPr>
          <p:cNvSpPr txBox="1">
            <a:spLocks/>
          </p:cNvSpPr>
          <p:nvPr/>
        </p:nvSpPr>
        <p:spPr>
          <a:xfrm>
            <a:off x="600227" y="4302258"/>
            <a:ext cx="10677526" cy="1004876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Делегирование полномочий рабочей группе способствует исключению ответственности органа власти (Минстрой) в случае принятия необоснованных решений</a:t>
            </a:r>
          </a:p>
        </p:txBody>
      </p:sp>
      <p:sp>
        <p:nvSpPr>
          <p:cNvPr id="27" name="Блок-схема: альтернативный процесс 26">
            <a:extLst>
              <a:ext uri="{FF2B5EF4-FFF2-40B4-BE49-F238E27FC236}">
                <a16:creationId xmlns:a16="http://schemas.microsoft.com/office/drawing/2014/main" id="{3E9C8326-BD91-4B7D-B326-E85430A85CB1}"/>
              </a:ext>
            </a:extLst>
          </p:cNvPr>
          <p:cNvSpPr/>
          <p:nvPr/>
        </p:nvSpPr>
        <p:spPr>
          <a:xfrm>
            <a:off x="527579" y="2748646"/>
            <a:ext cx="10524972" cy="3107223"/>
          </a:xfrm>
          <a:prstGeom prst="flowChartAlternateProcess">
            <a:avLst/>
          </a:prstGeom>
          <a:noFill/>
          <a:ln w="444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56641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0AF1E5CE-51E2-4F5B-894A-B9D06AFF895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420" y="157942"/>
            <a:ext cx="1801555" cy="314267"/>
          </a:xfrm>
          <a:prstGeom prst="rect">
            <a:avLst/>
          </a:prstGeom>
        </p:spPr>
      </p:pic>
      <p:sp>
        <p:nvSpPr>
          <p:cNvPr id="21" name="Заголовок 1">
            <a:extLst>
              <a:ext uri="{FF2B5EF4-FFF2-40B4-BE49-F238E27FC236}">
                <a16:creationId xmlns:a16="http://schemas.microsoft.com/office/drawing/2014/main" id="{D0BE114F-B9D3-4762-9A44-6376D292196A}"/>
              </a:ext>
            </a:extLst>
          </p:cNvPr>
          <p:cNvSpPr txBox="1">
            <a:spLocks/>
          </p:cNvSpPr>
          <p:nvPr/>
        </p:nvSpPr>
        <p:spPr>
          <a:xfrm>
            <a:off x="833514" y="882194"/>
            <a:ext cx="10524972" cy="804097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26 ноября 2021 года между Забайкальским краем (Минстрой) и ООО «Школа будущего» заключено концессионное соглашение</a:t>
            </a:r>
          </a:p>
        </p:txBody>
      </p:sp>
      <p:sp>
        <p:nvSpPr>
          <p:cNvPr id="24" name="Заголовок 1">
            <a:extLst>
              <a:ext uri="{FF2B5EF4-FFF2-40B4-BE49-F238E27FC236}">
                <a16:creationId xmlns:a16="http://schemas.microsoft.com/office/drawing/2014/main" id="{5A3CF076-4AA2-4CAB-9BE9-3D7D0464F538}"/>
              </a:ext>
            </a:extLst>
          </p:cNvPr>
          <p:cNvSpPr txBox="1">
            <a:spLocks/>
          </p:cNvSpPr>
          <p:nvPr/>
        </p:nvSpPr>
        <p:spPr>
          <a:xfrm>
            <a:off x="833514" y="1816835"/>
            <a:ext cx="11029949" cy="1060199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24 декабря 2021 года заключено дополнительное соглашение к концессионному соглашению - банковская гарантия (в сумме 514 618,1 тыс. рублей) для авансирования заменена на казначейское сопровождение</a:t>
            </a:r>
          </a:p>
        </p:txBody>
      </p:sp>
      <p:sp>
        <p:nvSpPr>
          <p:cNvPr id="26" name="Заголовок 1">
            <a:extLst>
              <a:ext uri="{FF2B5EF4-FFF2-40B4-BE49-F238E27FC236}">
                <a16:creationId xmlns:a16="http://schemas.microsoft.com/office/drawing/2014/main" id="{3B24EC31-D0D1-4179-AA71-D974BB452FFB}"/>
              </a:ext>
            </a:extLst>
          </p:cNvPr>
          <p:cNvSpPr txBox="1">
            <a:spLocks/>
          </p:cNvSpPr>
          <p:nvPr/>
        </p:nvSpPr>
        <p:spPr>
          <a:xfrm>
            <a:off x="833514" y="4382492"/>
            <a:ext cx="11029949" cy="1060199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Проект дополнительного соглашения не был согласован с антимонопольным органом</a:t>
            </a:r>
          </a:p>
        </p:txBody>
      </p:sp>
      <p:sp>
        <p:nvSpPr>
          <p:cNvPr id="27" name="Блок-схема: альтернативный процесс 26">
            <a:extLst>
              <a:ext uri="{FF2B5EF4-FFF2-40B4-BE49-F238E27FC236}">
                <a16:creationId xmlns:a16="http://schemas.microsoft.com/office/drawing/2014/main" id="{3E9C8326-BD91-4B7D-B326-E85430A85CB1}"/>
              </a:ext>
            </a:extLst>
          </p:cNvPr>
          <p:cNvSpPr/>
          <p:nvPr/>
        </p:nvSpPr>
        <p:spPr>
          <a:xfrm>
            <a:off x="695477" y="3173005"/>
            <a:ext cx="11167986" cy="2296880"/>
          </a:xfrm>
          <a:prstGeom prst="flowChartAlternateProcess">
            <a:avLst/>
          </a:prstGeom>
          <a:noFill/>
          <a:ln w="444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DCFBE47C-3919-478D-AF94-A3FB05208E56}"/>
              </a:ext>
            </a:extLst>
          </p:cNvPr>
          <p:cNvSpPr txBox="1">
            <a:spLocks/>
          </p:cNvSpPr>
          <p:nvPr/>
        </p:nvSpPr>
        <p:spPr>
          <a:xfrm>
            <a:off x="833514" y="3429000"/>
            <a:ext cx="10524972" cy="804097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РИСК: казначейское сопровождение не является способом обеспечения исполнения обязательств, а относится к способу контроля за операциями по расчету заказчика с исполнителем.</a:t>
            </a:r>
          </a:p>
        </p:txBody>
      </p:sp>
    </p:spTree>
    <p:extLst>
      <p:ext uri="{BB962C8B-B14F-4D97-AF65-F5344CB8AC3E}">
        <p14:creationId xmlns:p14="http://schemas.microsoft.com/office/powerpoint/2010/main" val="36860387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0AF1E5CE-51E2-4F5B-894A-B9D06AFF895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420" y="157942"/>
            <a:ext cx="1801555" cy="314267"/>
          </a:xfrm>
          <a:prstGeom prst="rect">
            <a:avLst/>
          </a:prstGeom>
        </p:spPr>
      </p:pic>
      <p:sp>
        <p:nvSpPr>
          <p:cNvPr id="24" name="Заголовок 1">
            <a:extLst>
              <a:ext uri="{FF2B5EF4-FFF2-40B4-BE49-F238E27FC236}">
                <a16:creationId xmlns:a16="http://schemas.microsoft.com/office/drawing/2014/main" id="{5A3CF076-4AA2-4CAB-9BE9-3D7D0464F538}"/>
              </a:ext>
            </a:extLst>
          </p:cNvPr>
          <p:cNvSpPr txBox="1">
            <a:spLocks/>
          </p:cNvSpPr>
          <p:nvPr/>
        </p:nvSpPr>
        <p:spPr>
          <a:xfrm>
            <a:off x="981578" y="1708484"/>
            <a:ext cx="10833432" cy="3236494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8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Решение Правительства Забайкальского края о заключении концессионного соглашения не соответствует требованиям порядка принятия таких решений </a:t>
            </a:r>
          </a:p>
          <a:p>
            <a:pPr algn="l"/>
            <a:endParaRPr lang="ru-RU" sz="28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  <a:p>
            <a:pPr algn="l"/>
            <a:r>
              <a:rPr lang="ru-RU" sz="28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В нем отсутствует указание на предельный объем средств краевого бюджета, планируемый к предоставлению в рамках заключаемого соглашения</a:t>
            </a:r>
          </a:p>
        </p:txBody>
      </p:sp>
      <p:sp>
        <p:nvSpPr>
          <p:cNvPr id="8" name="Блок-схема: альтернативный процесс 7">
            <a:extLst>
              <a:ext uri="{FF2B5EF4-FFF2-40B4-BE49-F238E27FC236}">
                <a16:creationId xmlns:a16="http://schemas.microsoft.com/office/drawing/2014/main" id="{82744529-8B3D-404F-8D68-65759F1FDC2E}"/>
              </a:ext>
            </a:extLst>
          </p:cNvPr>
          <p:cNvSpPr/>
          <p:nvPr/>
        </p:nvSpPr>
        <p:spPr>
          <a:xfrm>
            <a:off x="647024" y="1708483"/>
            <a:ext cx="11167986" cy="3236493"/>
          </a:xfrm>
          <a:prstGeom prst="flowChartAlternateProcess">
            <a:avLst/>
          </a:prstGeom>
          <a:noFill/>
          <a:ln w="444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566258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0AF1E5CE-51E2-4F5B-894A-B9D06AFF895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420" y="157942"/>
            <a:ext cx="1801555" cy="314267"/>
          </a:xfrm>
          <a:prstGeom prst="rect">
            <a:avLst/>
          </a:prstGeom>
        </p:spPr>
      </p:pic>
      <p:sp>
        <p:nvSpPr>
          <p:cNvPr id="21" name="Заголовок 1">
            <a:extLst>
              <a:ext uri="{FF2B5EF4-FFF2-40B4-BE49-F238E27FC236}">
                <a16:creationId xmlns:a16="http://schemas.microsoft.com/office/drawing/2014/main" id="{D0BE114F-B9D3-4762-9A44-6376D292196A}"/>
              </a:ext>
            </a:extLst>
          </p:cNvPr>
          <p:cNvSpPr txBox="1">
            <a:spLocks/>
          </p:cNvSpPr>
          <p:nvPr/>
        </p:nvSpPr>
        <p:spPr>
          <a:xfrm>
            <a:off x="905201" y="2035905"/>
            <a:ext cx="11408280" cy="2598323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10000"/>
              </a:lnSpc>
            </a:pPr>
            <a:r>
              <a:rPr lang="ru-RU" sz="36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Расходы на создание объекта </a:t>
            </a:r>
            <a:r>
              <a:rPr lang="ru-RU" sz="44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1 513 008,7 </a:t>
            </a:r>
            <a:r>
              <a:rPr lang="ru-RU" sz="36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тыс. рублей, в том числе:</a:t>
            </a:r>
          </a:p>
          <a:p>
            <a:pPr algn="l">
              <a:lnSpc>
                <a:spcPct val="110000"/>
              </a:lnSpc>
            </a:pPr>
            <a:r>
              <a:rPr lang="ru-RU" sz="36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	</a:t>
            </a:r>
          </a:p>
          <a:p>
            <a:pPr algn="l">
              <a:lnSpc>
                <a:spcPct val="110000"/>
              </a:lnSpc>
            </a:pPr>
            <a:r>
              <a:rPr lang="ru-RU" sz="36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1 323 928,7 тыс. рублей – строительство объекта</a:t>
            </a:r>
          </a:p>
          <a:p>
            <a:pPr algn="l">
              <a:lnSpc>
                <a:spcPct val="110000"/>
              </a:lnSpc>
            </a:pPr>
            <a:r>
              <a:rPr lang="ru-RU" sz="28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(базовая смета  1 242 147,7 тыс. рублей пересчитанная в ценах 3 квартала 2021 года)</a:t>
            </a:r>
          </a:p>
          <a:p>
            <a:pPr algn="l">
              <a:lnSpc>
                <a:spcPct val="110000"/>
              </a:lnSpc>
            </a:pPr>
            <a:r>
              <a:rPr lang="ru-RU" sz="36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	</a:t>
            </a:r>
          </a:p>
          <a:p>
            <a:pPr algn="l">
              <a:lnSpc>
                <a:spcPct val="110000"/>
              </a:lnSpc>
            </a:pPr>
            <a:r>
              <a:rPr lang="ru-RU" sz="36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190 080 тыс. рублей – оснащение объекта</a:t>
            </a:r>
          </a:p>
        </p:txBody>
      </p:sp>
    </p:spTree>
    <p:extLst>
      <p:ext uri="{BB962C8B-B14F-4D97-AF65-F5344CB8AC3E}">
        <p14:creationId xmlns:p14="http://schemas.microsoft.com/office/powerpoint/2010/main" val="8390600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0AF1E5CE-51E2-4F5B-894A-B9D06AFF895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420" y="157942"/>
            <a:ext cx="1801555" cy="314267"/>
          </a:xfrm>
          <a:prstGeom prst="rect">
            <a:avLst/>
          </a:prstGeom>
        </p:spPr>
      </p:pic>
      <p:sp>
        <p:nvSpPr>
          <p:cNvPr id="21" name="Заголовок 1">
            <a:extLst>
              <a:ext uri="{FF2B5EF4-FFF2-40B4-BE49-F238E27FC236}">
                <a16:creationId xmlns:a16="http://schemas.microsoft.com/office/drawing/2014/main" id="{D0BE114F-B9D3-4762-9A44-6376D292196A}"/>
              </a:ext>
            </a:extLst>
          </p:cNvPr>
          <p:cNvSpPr txBox="1">
            <a:spLocks/>
          </p:cNvSpPr>
          <p:nvPr/>
        </p:nvSpPr>
        <p:spPr>
          <a:xfrm>
            <a:off x="454857" y="2226341"/>
            <a:ext cx="11913605" cy="2610354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10000"/>
              </a:lnSpc>
            </a:pPr>
            <a:r>
              <a:rPr lang="ru-RU" sz="32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Стоимость создания объекта необоснованно завышена </a:t>
            </a:r>
          </a:p>
          <a:p>
            <a:pPr algn="l">
              <a:lnSpc>
                <a:spcPct val="110000"/>
              </a:lnSpc>
            </a:pPr>
            <a:r>
              <a:rPr lang="ru-RU" sz="32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на 237 576,7 тыс. рублей, в том числе:</a:t>
            </a:r>
          </a:p>
          <a:p>
            <a:pPr algn="l">
              <a:lnSpc>
                <a:spcPct val="110000"/>
              </a:lnSpc>
            </a:pPr>
            <a:r>
              <a:rPr lang="ru-RU" sz="32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	</a:t>
            </a:r>
          </a:p>
          <a:p>
            <a:pPr algn="l">
              <a:lnSpc>
                <a:spcPct val="110000"/>
              </a:lnSpc>
            </a:pPr>
            <a:r>
              <a:rPr lang="ru-RU" sz="3200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220 949,6 </a:t>
            </a:r>
            <a:r>
              <a:rPr lang="ru-RU" sz="32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тыс. рублей – в связи с </a:t>
            </a:r>
            <a:r>
              <a:rPr lang="ru-RU" sz="32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неверным применением сметной нормы</a:t>
            </a:r>
            <a:r>
              <a:rPr lang="ru-RU" sz="32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 дополнительных затрат при производстве строительно-монтажных работ в зимнее время</a:t>
            </a:r>
          </a:p>
          <a:p>
            <a:pPr algn="l">
              <a:lnSpc>
                <a:spcPct val="110000"/>
              </a:lnSpc>
            </a:pPr>
            <a:r>
              <a:rPr lang="ru-RU" sz="32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	</a:t>
            </a:r>
          </a:p>
          <a:p>
            <a:pPr algn="l">
              <a:lnSpc>
                <a:spcPct val="110000"/>
              </a:lnSpc>
            </a:pPr>
            <a:r>
              <a:rPr lang="ru-RU" sz="3200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16 627,1 </a:t>
            </a:r>
            <a:r>
              <a:rPr lang="ru-RU" sz="32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тыс. рублей – в связи с </a:t>
            </a:r>
            <a:r>
              <a:rPr lang="ru-RU" sz="32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включением в стоимость создания объекта</a:t>
            </a:r>
            <a:r>
              <a:rPr lang="ru-RU" sz="32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 затрат на проектирование, изыскания и государственную экспертизу (ранее оплаченных из бюджета края)</a:t>
            </a:r>
          </a:p>
        </p:txBody>
      </p:sp>
      <p:sp>
        <p:nvSpPr>
          <p:cNvPr id="4" name="Блок-схема: альтернативный процесс 3">
            <a:extLst>
              <a:ext uri="{FF2B5EF4-FFF2-40B4-BE49-F238E27FC236}">
                <a16:creationId xmlns:a16="http://schemas.microsoft.com/office/drawing/2014/main" id="{3CCBF1DA-A954-4E64-8B08-B12180A39234}"/>
              </a:ext>
            </a:extLst>
          </p:cNvPr>
          <p:cNvSpPr/>
          <p:nvPr/>
        </p:nvSpPr>
        <p:spPr>
          <a:xfrm>
            <a:off x="454857" y="684811"/>
            <a:ext cx="10914675" cy="1541530"/>
          </a:xfrm>
          <a:prstGeom prst="flowChartAlternateProcess">
            <a:avLst/>
          </a:prstGeom>
          <a:noFill/>
          <a:ln w="444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273209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13072</TotalTime>
  <Words>1165</Words>
  <Application>Microsoft Office PowerPoint</Application>
  <PresentationFormat>Широкоэкранный</PresentationFormat>
  <Paragraphs>169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Times New Roman</vt:lpstr>
      <vt:lpstr>Office Theme</vt:lpstr>
      <vt:lpstr>Проверка  использования средств, выделенных на реализацию концессионного соглашения о создании и эксплуатации объекта образования «Средняя общеобразовательная школа на 800 ученических мест в городском округе «Город Чита», мкр.Каштакский»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Ключевые выводы:</vt:lpstr>
      <vt:lpstr>Предложения Правительству Забайкальского края: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Дмитрий Владимирович Белоус</dc:creator>
  <cp:lastModifiedBy>Дмитрий Владимирович Белоус</cp:lastModifiedBy>
  <cp:revision>452</cp:revision>
  <dcterms:created xsi:type="dcterms:W3CDTF">2020-03-03T08:58:35Z</dcterms:created>
  <dcterms:modified xsi:type="dcterms:W3CDTF">2022-04-12T00:04:12Z</dcterms:modified>
</cp:coreProperties>
</file>