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720" r:id="rId1"/>
  </p:sldMasterIdLst>
  <p:notesMasterIdLst>
    <p:notesMasterId r:id="rId15"/>
  </p:notesMasterIdLst>
  <p:handoutMasterIdLst>
    <p:handoutMasterId r:id="rId16"/>
  </p:handoutMasterIdLst>
  <p:sldIdLst>
    <p:sldId id="256" r:id="rId2"/>
    <p:sldId id="428" r:id="rId3"/>
    <p:sldId id="430" r:id="rId4"/>
    <p:sldId id="429" r:id="rId5"/>
    <p:sldId id="431" r:id="rId6"/>
    <p:sldId id="435" r:id="rId7"/>
    <p:sldId id="432" r:id="rId8"/>
    <p:sldId id="433" r:id="rId9"/>
    <p:sldId id="442" r:id="rId10"/>
    <p:sldId id="441" r:id="rId11"/>
    <p:sldId id="373" r:id="rId12"/>
    <p:sldId id="444" r:id="rId13"/>
    <p:sldId id="370"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a:srgbClr val="8F48B6"/>
    <a:srgbClr val="5B9BD5"/>
    <a:srgbClr val="1F4E79"/>
    <a:srgbClr val="700000"/>
    <a:srgbClr val="03030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Средний стиль 2 — акцент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3C2FFA5D-87B4-456A-9821-1D502468CF0F}" styleName="Стиль из темы 1 - акцент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Стиль из темы 1 - акцент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7853C-536D-4A76-A0AE-DD22124D55A5}" styleName="Стиль из темы 1 - акцент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Стиль из темы 1 - акцент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Стиль из темы 1 - акцент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p:cViewPr varScale="1">
        <p:scale>
          <a:sx n="115" d="100"/>
          <a:sy n="115" d="100"/>
        </p:scale>
        <p:origin x="31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a:extLst>
              <a:ext uri="{FF2B5EF4-FFF2-40B4-BE49-F238E27FC236}">
                <a16:creationId xmlns:a16="http://schemas.microsoft.com/office/drawing/2014/main" id="{98C77BE1-C40A-44E4-A584-C0F80843FD3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a:extLst>
              <a:ext uri="{FF2B5EF4-FFF2-40B4-BE49-F238E27FC236}">
                <a16:creationId xmlns:a16="http://schemas.microsoft.com/office/drawing/2014/main" id="{05CDD7BF-A587-4085-9D49-A7FD03FEEB7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D884055-477D-463B-81A1-A621F01ADD02}" type="datetimeFigureOut">
              <a:rPr lang="ru-RU" smtClean="0"/>
              <a:t>19.05.2022</a:t>
            </a:fld>
            <a:endParaRPr lang="ru-RU"/>
          </a:p>
        </p:txBody>
      </p:sp>
      <p:sp>
        <p:nvSpPr>
          <p:cNvPr id="4" name="Нижний колонтитул 3">
            <a:extLst>
              <a:ext uri="{FF2B5EF4-FFF2-40B4-BE49-F238E27FC236}">
                <a16:creationId xmlns:a16="http://schemas.microsoft.com/office/drawing/2014/main" id="{98C46938-DA38-4CE7-90AE-3C55B3D9111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5" name="Номер слайда 4">
            <a:extLst>
              <a:ext uri="{FF2B5EF4-FFF2-40B4-BE49-F238E27FC236}">
                <a16:creationId xmlns:a16="http://schemas.microsoft.com/office/drawing/2014/main" id="{55AC7AE5-A49D-41BE-A6CD-C939C6BA044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7699AE7-BDCE-4226-9626-858C9DBF9FEA}" type="slidenum">
              <a:rPr lang="ru-RU" smtClean="0"/>
              <a:t>‹#›</a:t>
            </a:fld>
            <a:endParaRPr lang="ru-RU"/>
          </a:p>
        </p:txBody>
      </p:sp>
    </p:spTree>
    <p:extLst>
      <p:ext uri="{BB962C8B-B14F-4D97-AF65-F5344CB8AC3E}">
        <p14:creationId xmlns:p14="http://schemas.microsoft.com/office/powerpoint/2010/main" val="12709248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9458BE-419B-4C99-9D6E-A8330DF5DF0B}" type="datetimeFigureOut">
              <a:rPr lang="ru-RU" smtClean="0"/>
              <a:t>19.05.2022</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D7942A2-66D6-4BA2-8D97-A1C86349622D}" type="slidenum">
              <a:rPr lang="ru-RU" smtClean="0"/>
              <a:t>‹#›</a:t>
            </a:fld>
            <a:endParaRPr lang="ru-RU"/>
          </a:p>
        </p:txBody>
      </p:sp>
    </p:spTree>
    <p:extLst>
      <p:ext uri="{BB962C8B-B14F-4D97-AF65-F5344CB8AC3E}">
        <p14:creationId xmlns:p14="http://schemas.microsoft.com/office/powerpoint/2010/main" val="31299697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DBFBE867-9C85-4953-9561-0435D507CC8C}" type="datetimeFigureOut">
              <a:rPr lang="ru-RU" smtClean="0"/>
              <a:t>19.05.2022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03DCB66-3256-464E-8528-E2762949802F}" type="slidenum">
              <a:rPr lang="ru-RU" smtClean="0"/>
              <a:t>‹#›</a:t>
            </a:fld>
            <a:endParaRPr lang="ru-RU"/>
          </a:p>
        </p:txBody>
      </p:sp>
    </p:spTree>
    <p:extLst>
      <p:ext uri="{BB962C8B-B14F-4D97-AF65-F5344CB8AC3E}">
        <p14:creationId xmlns:p14="http://schemas.microsoft.com/office/powerpoint/2010/main" val="39403100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DBFBE867-9C85-4953-9561-0435D507CC8C}" type="datetimeFigureOut">
              <a:rPr lang="ru-RU" smtClean="0"/>
              <a:t>19.05.2022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03DCB66-3256-464E-8528-E2762949802F}" type="slidenum">
              <a:rPr lang="ru-RU" smtClean="0"/>
              <a:t>‹#›</a:t>
            </a:fld>
            <a:endParaRPr lang="ru-RU"/>
          </a:p>
        </p:txBody>
      </p:sp>
    </p:spTree>
    <p:extLst>
      <p:ext uri="{BB962C8B-B14F-4D97-AF65-F5344CB8AC3E}">
        <p14:creationId xmlns:p14="http://schemas.microsoft.com/office/powerpoint/2010/main" val="28765945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DBFBE867-9C85-4953-9561-0435D507CC8C}" type="datetimeFigureOut">
              <a:rPr lang="ru-RU" smtClean="0"/>
              <a:t>19.05.2022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03DCB66-3256-464E-8528-E2762949802F}" type="slidenum">
              <a:rPr lang="ru-RU" smtClean="0"/>
              <a:t>‹#›</a:t>
            </a:fld>
            <a:endParaRPr lang="ru-RU"/>
          </a:p>
        </p:txBody>
      </p:sp>
    </p:spTree>
    <p:extLst>
      <p:ext uri="{BB962C8B-B14F-4D97-AF65-F5344CB8AC3E}">
        <p14:creationId xmlns:p14="http://schemas.microsoft.com/office/powerpoint/2010/main" val="2785161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DBFBE867-9C85-4953-9561-0435D507CC8C}" type="datetimeFigureOut">
              <a:rPr lang="ru-RU" smtClean="0"/>
              <a:t>19.05.2022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03DCB66-3256-464E-8528-E2762949802F}" type="slidenum">
              <a:rPr lang="ru-RU" smtClean="0"/>
              <a:t>‹#›</a:t>
            </a:fld>
            <a:endParaRPr lang="ru-RU"/>
          </a:p>
        </p:txBody>
      </p:sp>
    </p:spTree>
    <p:extLst>
      <p:ext uri="{BB962C8B-B14F-4D97-AF65-F5344CB8AC3E}">
        <p14:creationId xmlns:p14="http://schemas.microsoft.com/office/powerpoint/2010/main" val="30735341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DBFBE867-9C85-4953-9561-0435D507CC8C}" type="datetimeFigureOut">
              <a:rPr lang="ru-RU" smtClean="0"/>
              <a:t>19.05.2022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03DCB66-3256-464E-8528-E2762949802F}" type="slidenum">
              <a:rPr lang="ru-RU" smtClean="0"/>
              <a:t>‹#›</a:t>
            </a:fld>
            <a:endParaRPr lang="ru-RU"/>
          </a:p>
        </p:txBody>
      </p:sp>
    </p:spTree>
    <p:extLst>
      <p:ext uri="{BB962C8B-B14F-4D97-AF65-F5344CB8AC3E}">
        <p14:creationId xmlns:p14="http://schemas.microsoft.com/office/powerpoint/2010/main" val="6018843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DBFBE867-9C85-4953-9561-0435D507CC8C}" type="datetimeFigureOut">
              <a:rPr lang="ru-RU" smtClean="0"/>
              <a:t>19.05.2022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03DCB66-3256-464E-8528-E2762949802F}" type="slidenum">
              <a:rPr lang="ru-RU" smtClean="0"/>
              <a:t>‹#›</a:t>
            </a:fld>
            <a:endParaRPr lang="ru-RU"/>
          </a:p>
        </p:txBody>
      </p:sp>
    </p:spTree>
    <p:extLst>
      <p:ext uri="{BB962C8B-B14F-4D97-AF65-F5344CB8AC3E}">
        <p14:creationId xmlns:p14="http://schemas.microsoft.com/office/powerpoint/2010/main" val="36945318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DBFBE867-9C85-4953-9561-0435D507CC8C}" type="datetimeFigureOut">
              <a:rPr lang="ru-RU" smtClean="0"/>
              <a:t>19.05.2022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103DCB66-3256-464E-8528-E2762949802F}" type="slidenum">
              <a:rPr lang="ru-RU" smtClean="0"/>
              <a:t>‹#›</a:t>
            </a:fld>
            <a:endParaRPr lang="ru-RU"/>
          </a:p>
        </p:txBody>
      </p:sp>
    </p:spTree>
    <p:extLst>
      <p:ext uri="{BB962C8B-B14F-4D97-AF65-F5344CB8AC3E}">
        <p14:creationId xmlns:p14="http://schemas.microsoft.com/office/powerpoint/2010/main" val="14613927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DBFBE867-9C85-4953-9561-0435D507CC8C}" type="datetimeFigureOut">
              <a:rPr lang="ru-RU" smtClean="0"/>
              <a:t>19.05.2022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103DCB66-3256-464E-8528-E2762949802F}" type="slidenum">
              <a:rPr lang="ru-RU" smtClean="0"/>
              <a:t>‹#›</a:t>
            </a:fld>
            <a:endParaRPr lang="ru-RU"/>
          </a:p>
        </p:txBody>
      </p:sp>
    </p:spTree>
    <p:extLst>
      <p:ext uri="{BB962C8B-B14F-4D97-AF65-F5344CB8AC3E}">
        <p14:creationId xmlns:p14="http://schemas.microsoft.com/office/powerpoint/2010/main" val="2241830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FBE867-9C85-4953-9561-0435D507CC8C}" type="datetimeFigureOut">
              <a:rPr lang="ru-RU" smtClean="0"/>
              <a:t>19.05.2022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103DCB66-3256-464E-8528-E2762949802F}" type="slidenum">
              <a:rPr lang="ru-RU" smtClean="0"/>
              <a:t>‹#›</a:t>
            </a:fld>
            <a:endParaRPr lang="ru-RU"/>
          </a:p>
        </p:txBody>
      </p:sp>
    </p:spTree>
    <p:extLst>
      <p:ext uri="{BB962C8B-B14F-4D97-AF65-F5344CB8AC3E}">
        <p14:creationId xmlns:p14="http://schemas.microsoft.com/office/powerpoint/2010/main" val="9878451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DBFBE867-9C85-4953-9561-0435D507CC8C}" type="datetimeFigureOut">
              <a:rPr lang="ru-RU" smtClean="0"/>
              <a:t>19.05.2022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03DCB66-3256-464E-8528-E2762949802F}" type="slidenum">
              <a:rPr lang="ru-RU" smtClean="0"/>
              <a:t>‹#›</a:t>
            </a:fld>
            <a:endParaRPr lang="ru-RU"/>
          </a:p>
        </p:txBody>
      </p:sp>
    </p:spTree>
    <p:extLst>
      <p:ext uri="{BB962C8B-B14F-4D97-AF65-F5344CB8AC3E}">
        <p14:creationId xmlns:p14="http://schemas.microsoft.com/office/powerpoint/2010/main" val="4165963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DBFBE867-9C85-4953-9561-0435D507CC8C}" type="datetimeFigureOut">
              <a:rPr lang="ru-RU" smtClean="0"/>
              <a:t>19.05.2022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03DCB66-3256-464E-8528-E2762949802F}" type="slidenum">
              <a:rPr lang="ru-RU" smtClean="0"/>
              <a:t>‹#›</a:t>
            </a:fld>
            <a:endParaRPr lang="ru-RU"/>
          </a:p>
        </p:txBody>
      </p:sp>
    </p:spTree>
    <p:extLst>
      <p:ext uri="{BB962C8B-B14F-4D97-AF65-F5344CB8AC3E}">
        <p14:creationId xmlns:p14="http://schemas.microsoft.com/office/powerpoint/2010/main" val="20615108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FBE867-9C85-4953-9561-0435D507CC8C}" type="datetimeFigureOut">
              <a:rPr lang="ru-RU" smtClean="0"/>
              <a:t>19.05.2022</a:t>
            </a:fld>
            <a:endParaRPr lang="ru-RU"/>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3DCB66-3256-464E-8528-E2762949802F}" type="slidenum">
              <a:rPr lang="ru-RU" smtClean="0"/>
              <a:t>‹#›</a:t>
            </a:fld>
            <a:endParaRPr lang="ru-RU"/>
          </a:p>
        </p:txBody>
      </p:sp>
    </p:spTree>
    <p:extLst>
      <p:ext uri="{BB962C8B-B14F-4D97-AF65-F5344CB8AC3E}">
        <p14:creationId xmlns:p14="http://schemas.microsoft.com/office/powerpoint/2010/main" val="1232005471"/>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alpha val="29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65102" y="709099"/>
            <a:ext cx="11231029" cy="3385229"/>
          </a:xfrm>
        </p:spPr>
        <p:txBody>
          <a:bodyPr anchor="ctr" anchorCtr="0">
            <a:noAutofit/>
          </a:bodyPr>
          <a:lstStyle/>
          <a:p>
            <a:pPr algn="l"/>
            <a:r>
              <a:rPr lang="ru-RU" sz="3600" b="1" dirty="0">
                <a:solidFill>
                  <a:schemeClr val="tx2">
                    <a:lumMod val="50000"/>
                  </a:schemeClr>
                </a:solidFill>
                <a:latin typeface="+mn-lt"/>
                <a:cs typeface="Arial" panose="020B0604020202020204" pitchFamily="34" charset="0"/>
              </a:rPr>
              <a:t>Проверка </a:t>
            </a:r>
            <a:br>
              <a:rPr lang="ru-RU" sz="3600" b="1" dirty="0">
                <a:solidFill>
                  <a:schemeClr val="tx2">
                    <a:lumMod val="50000"/>
                  </a:schemeClr>
                </a:solidFill>
                <a:latin typeface="+mn-lt"/>
                <a:cs typeface="Arial" panose="020B0604020202020204" pitchFamily="34" charset="0"/>
              </a:rPr>
            </a:br>
            <a:r>
              <a:rPr lang="ru-RU" sz="3600" b="1" dirty="0">
                <a:solidFill>
                  <a:schemeClr val="tx2">
                    <a:lumMod val="50000"/>
                  </a:schemeClr>
                </a:solidFill>
                <a:latin typeface="+mn-lt"/>
                <a:cs typeface="Arial" panose="020B0604020202020204" pitchFamily="34" charset="0"/>
              </a:rPr>
              <a:t>законности, эффективности и целесообразности формирования государственного материального резерва Забайкальского края, хранения его материальных ценностей, обслуживания его запасов </a:t>
            </a:r>
            <a:r>
              <a:rPr lang="ru-RU" sz="3600" b="1" dirty="0" smtClean="0">
                <a:solidFill>
                  <a:schemeClr val="tx2">
                    <a:lumMod val="50000"/>
                  </a:schemeClr>
                </a:solidFill>
                <a:latin typeface="+mn-lt"/>
                <a:cs typeface="Arial" panose="020B0604020202020204" pitchFamily="34" charset="0"/>
              </a:rPr>
              <a:t/>
            </a:r>
            <a:br>
              <a:rPr lang="ru-RU" sz="3600" b="1" dirty="0" smtClean="0">
                <a:solidFill>
                  <a:schemeClr val="tx2">
                    <a:lumMod val="50000"/>
                  </a:schemeClr>
                </a:solidFill>
                <a:latin typeface="+mn-lt"/>
                <a:cs typeface="Arial" panose="020B0604020202020204" pitchFamily="34" charset="0"/>
              </a:rPr>
            </a:br>
            <a:r>
              <a:rPr lang="ru-RU" sz="3600" b="1" dirty="0" smtClean="0">
                <a:solidFill>
                  <a:schemeClr val="tx2">
                    <a:lumMod val="50000"/>
                  </a:schemeClr>
                </a:solidFill>
                <a:latin typeface="+mn-lt"/>
                <a:cs typeface="Arial" panose="020B0604020202020204" pitchFamily="34" charset="0"/>
              </a:rPr>
              <a:t>и </a:t>
            </a:r>
            <a:r>
              <a:rPr lang="ru-RU" sz="3600" b="1" dirty="0">
                <a:solidFill>
                  <a:schemeClr val="tx2">
                    <a:lumMod val="50000"/>
                  </a:schemeClr>
                </a:solidFill>
                <a:latin typeface="+mn-lt"/>
                <a:cs typeface="Arial" panose="020B0604020202020204" pitchFamily="34" charset="0"/>
              </a:rPr>
              <a:t>выпуска материальных ценностей из государственного материального резерва</a:t>
            </a:r>
          </a:p>
        </p:txBody>
      </p:sp>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4420" y="157942"/>
            <a:ext cx="2609712" cy="455244"/>
          </a:xfrm>
          <a:prstGeom prst="rect">
            <a:avLst/>
          </a:prstGeom>
        </p:spPr>
      </p:pic>
      <p:sp>
        <p:nvSpPr>
          <p:cNvPr id="4" name="Заголовок 1">
            <a:extLst>
              <a:ext uri="{FF2B5EF4-FFF2-40B4-BE49-F238E27FC236}">
                <a16:creationId xmlns:a16="http://schemas.microsoft.com/office/drawing/2014/main" id="{E8D4E220-31E6-4570-9A22-5075D335644B}"/>
              </a:ext>
            </a:extLst>
          </p:cNvPr>
          <p:cNvSpPr txBox="1">
            <a:spLocks/>
          </p:cNvSpPr>
          <p:nvPr/>
        </p:nvSpPr>
        <p:spPr>
          <a:xfrm>
            <a:off x="465102" y="4461718"/>
            <a:ext cx="9760729" cy="1687183"/>
          </a:xfrm>
          <a:prstGeom prst="rect">
            <a:avLst/>
          </a:prstGeom>
        </p:spPr>
        <p:txBody>
          <a:bodyPr vert="horz" lIns="91440" tIns="45720" rIns="91440" bIns="45720"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ru-RU" sz="3200" b="1" dirty="0">
                <a:solidFill>
                  <a:schemeClr val="accent2">
                    <a:lumMod val="75000"/>
                  </a:schemeClr>
                </a:solidFill>
                <a:latin typeface="+mn-lt"/>
              </a:rPr>
              <a:t>ЦЕЛЬ: </a:t>
            </a:r>
            <a:r>
              <a:rPr lang="ru-RU" sz="3200" b="1" dirty="0">
                <a:latin typeface="+mn-lt"/>
              </a:rPr>
              <a:t>Проверить законность формирования и эффективности использования государственного материального резерва Забайкальского края</a:t>
            </a:r>
          </a:p>
        </p:txBody>
      </p:sp>
    </p:spTree>
    <p:extLst>
      <p:ext uri="{BB962C8B-B14F-4D97-AF65-F5344CB8AC3E}">
        <p14:creationId xmlns:p14="http://schemas.microsoft.com/office/powerpoint/2010/main" val="42598922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a:extLst>
              <a:ext uri="{FF2B5EF4-FFF2-40B4-BE49-F238E27FC236}">
                <a16:creationId xmlns:a16="http://schemas.microsoft.com/office/drawing/2014/main" id="{C586573A-8D37-4136-B32A-83ADA5B3FC23}"/>
              </a:ext>
            </a:extLst>
          </p:cNvPr>
          <p:cNvSpPr/>
          <p:nvPr/>
        </p:nvSpPr>
        <p:spPr>
          <a:xfrm rot="10800000" flipV="1">
            <a:off x="1185196" y="1326354"/>
            <a:ext cx="3086760" cy="45719"/>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 name="Заголовок 1">
            <a:extLst>
              <a:ext uri="{FF2B5EF4-FFF2-40B4-BE49-F238E27FC236}">
                <a16:creationId xmlns:a16="http://schemas.microsoft.com/office/drawing/2014/main" id="{E904B405-52EE-4E1B-BC4F-20E0747ED6FB}"/>
              </a:ext>
            </a:extLst>
          </p:cNvPr>
          <p:cNvSpPr>
            <a:spLocks noGrp="1"/>
          </p:cNvSpPr>
          <p:nvPr>
            <p:ph type="ctrTitle"/>
          </p:nvPr>
        </p:nvSpPr>
        <p:spPr>
          <a:xfrm>
            <a:off x="1093967" y="791938"/>
            <a:ext cx="10036480" cy="644835"/>
          </a:xfrm>
        </p:spPr>
        <p:txBody>
          <a:bodyPr anchor="ctr" anchorCtr="0">
            <a:noAutofit/>
          </a:bodyPr>
          <a:lstStyle/>
          <a:p>
            <a:pPr algn="l"/>
            <a:r>
              <a:rPr lang="ru-RU" sz="2800" b="1" dirty="0">
                <a:solidFill>
                  <a:schemeClr val="tx2">
                    <a:lumMod val="75000"/>
                  </a:schemeClr>
                </a:solidFill>
                <a:latin typeface="+mn-lt"/>
                <a:cs typeface="Arial" panose="020B0604020202020204" pitchFamily="34" charset="0"/>
              </a:rPr>
              <a:t>Ключевые выводы:</a:t>
            </a:r>
            <a:endParaRPr lang="ru-RU" sz="2800" b="1" dirty="0">
              <a:solidFill>
                <a:schemeClr val="tx2">
                  <a:lumMod val="75000"/>
                </a:schemeClr>
              </a:solidFill>
              <a:latin typeface="+mn-lt"/>
            </a:endParaRPr>
          </a:p>
        </p:txBody>
      </p:sp>
      <p:sp>
        <p:nvSpPr>
          <p:cNvPr id="6" name="TextBox 5">
            <a:extLst>
              <a:ext uri="{FF2B5EF4-FFF2-40B4-BE49-F238E27FC236}">
                <a16:creationId xmlns:a16="http://schemas.microsoft.com/office/drawing/2014/main" id="{86B3FE02-E7F2-4FF2-98C7-28C2098E5881}"/>
              </a:ext>
            </a:extLst>
          </p:cNvPr>
          <p:cNvSpPr txBox="1"/>
          <p:nvPr/>
        </p:nvSpPr>
        <p:spPr>
          <a:xfrm>
            <a:off x="1480542" y="1727631"/>
            <a:ext cx="10473502" cy="1815882"/>
          </a:xfrm>
          <a:prstGeom prst="rect">
            <a:avLst/>
          </a:prstGeom>
          <a:noFill/>
        </p:spPr>
        <p:txBody>
          <a:bodyPr wrap="square">
            <a:spAutoFit/>
          </a:bodyPr>
          <a:lstStyle/>
          <a:p>
            <a:r>
              <a:rPr lang="ru-RU" sz="2800" dirty="0" smtClean="0">
                <a:solidFill>
                  <a:schemeClr val="tx2">
                    <a:lumMod val="50000"/>
                  </a:schemeClr>
                </a:solidFill>
              </a:rPr>
              <a:t>Номенклатура </a:t>
            </a:r>
            <a:r>
              <a:rPr lang="ru-RU" sz="2800" dirty="0">
                <a:solidFill>
                  <a:schemeClr val="tx2">
                    <a:lumMod val="50000"/>
                  </a:schemeClr>
                </a:solidFill>
              </a:rPr>
              <a:t>и Объемы резервов материальных ресурсов </a:t>
            </a:r>
            <a:r>
              <a:rPr lang="ru-RU" sz="2800" dirty="0" smtClean="0">
                <a:solidFill>
                  <a:schemeClr val="tx2">
                    <a:lumMod val="50000"/>
                  </a:schemeClr>
                </a:solidFill>
              </a:rPr>
              <a:t>для </a:t>
            </a:r>
            <a:r>
              <a:rPr lang="ru-RU" sz="2800" dirty="0">
                <a:solidFill>
                  <a:schemeClr val="tx2">
                    <a:lumMod val="50000"/>
                  </a:schemeClr>
                </a:solidFill>
              </a:rPr>
              <a:t>ликвидации </a:t>
            </a:r>
            <a:r>
              <a:rPr lang="ru-RU" sz="2800" dirty="0" smtClean="0">
                <a:solidFill>
                  <a:schemeClr val="tx2">
                    <a:lumMod val="50000"/>
                  </a:schemeClr>
                </a:solidFill>
              </a:rPr>
              <a:t>ЧС не </a:t>
            </a:r>
            <a:r>
              <a:rPr lang="ru-RU" sz="2800" dirty="0">
                <a:solidFill>
                  <a:schemeClr val="tx2">
                    <a:lumMod val="50000"/>
                  </a:schemeClr>
                </a:solidFill>
              </a:rPr>
              <a:t>актуализировались под существующие потребности, учитывающие территориальные особенности </a:t>
            </a:r>
            <a:r>
              <a:rPr lang="ru-RU" sz="2800" dirty="0" smtClean="0">
                <a:solidFill>
                  <a:schemeClr val="tx2">
                    <a:lumMod val="50000"/>
                  </a:schemeClr>
                </a:solidFill>
              </a:rPr>
              <a:t>региона </a:t>
            </a:r>
            <a:endParaRPr lang="ru-RU" sz="2800" dirty="0">
              <a:solidFill>
                <a:schemeClr val="tx2">
                  <a:lumMod val="50000"/>
                </a:schemeClr>
              </a:solidFill>
            </a:endParaRPr>
          </a:p>
        </p:txBody>
      </p:sp>
      <p:sp>
        <p:nvSpPr>
          <p:cNvPr id="7" name="Ромб 6">
            <a:extLst>
              <a:ext uri="{FF2B5EF4-FFF2-40B4-BE49-F238E27FC236}">
                <a16:creationId xmlns:a16="http://schemas.microsoft.com/office/drawing/2014/main" id="{DED6C182-DEB6-4F65-BF37-D54C296D2E3A}"/>
              </a:ext>
            </a:extLst>
          </p:cNvPr>
          <p:cNvSpPr/>
          <p:nvPr/>
        </p:nvSpPr>
        <p:spPr>
          <a:xfrm>
            <a:off x="1093966" y="1896179"/>
            <a:ext cx="182459" cy="150019"/>
          </a:xfrm>
          <a:prstGeom prst="diamond">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Ромб 8">
            <a:extLst>
              <a:ext uri="{FF2B5EF4-FFF2-40B4-BE49-F238E27FC236}">
                <a16:creationId xmlns:a16="http://schemas.microsoft.com/office/drawing/2014/main" id="{1BAF9515-DA7F-4C80-9F49-775362CC5F96}"/>
              </a:ext>
            </a:extLst>
          </p:cNvPr>
          <p:cNvSpPr/>
          <p:nvPr/>
        </p:nvSpPr>
        <p:spPr>
          <a:xfrm>
            <a:off x="1093965" y="3883677"/>
            <a:ext cx="182459" cy="150019"/>
          </a:xfrm>
          <a:prstGeom prst="diamond">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0" name="Рисунок 9">
            <a:extLst>
              <a:ext uri="{FF2B5EF4-FFF2-40B4-BE49-F238E27FC236}">
                <a16:creationId xmlns:a16="http://schemas.microsoft.com/office/drawing/2014/main" id="{7BEDC81E-BED2-4476-949B-F6170A1AB51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4420" y="157942"/>
            <a:ext cx="1801555" cy="314267"/>
          </a:xfrm>
          <a:prstGeom prst="rect">
            <a:avLst/>
          </a:prstGeom>
        </p:spPr>
      </p:pic>
      <p:sp>
        <p:nvSpPr>
          <p:cNvPr id="13" name="TextBox 12">
            <a:extLst>
              <a:ext uri="{FF2B5EF4-FFF2-40B4-BE49-F238E27FC236}">
                <a16:creationId xmlns:a16="http://schemas.microsoft.com/office/drawing/2014/main" id="{232C56E7-27AF-4F76-88A5-4CA0B7AB8C8F}"/>
              </a:ext>
            </a:extLst>
          </p:cNvPr>
          <p:cNvSpPr txBox="1"/>
          <p:nvPr/>
        </p:nvSpPr>
        <p:spPr>
          <a:xfrm>
            <a:off x="1409735" y="3715764"/>
            <a:ext cx="10615116" cy="2246769"/>
          </a:xfrm>
          <a:prstGeom prst="rect">
            <a:avLst/>
          </a:prstGeom>
          <a:noFill/>
        </p:spPr>
        <p:txBody>
          <a:bodyPr wrap="square">
            <a:spAutoFit/>
          </a:bodyPr>
          <a:lstStyle/>
          <a:p>
            <a:r>
              <a:rPr lang="ru-RU" sz="2800" dirty="0">
                <a:solidFill>
                  <a:schemeClr val="tx2">
                    <a:lumMod val="50000"/>
                  </a:schemeClr>
                </a:solidFill>
              </a:rPr>
              <a:t>Нормативные объемы </a:t>
            </a:r>
            <a:r>
              <a:rPr lang="ru-RU" sz="2800" dirty="0" smtClean="0">
                <a:solidFill>
                  <a:schemeClr val="tx2">
                    <a:lumMod val="50000"/>
                  </a:schemeClr>
                </a:solidFill>
              </a:rPr>
              <a:t>материального резерва </a:t>
            </a:r>
            <a:r>
              <a:rPr lang="ru-RU" sz="2800" dirty="0">
                <a:solidFill>
                  <a:schemeClr val="tx2">
                    <a:lumMod val="50000"/>
                  </a:schemeClr>
                </a:solidFill>
              </a:rPr>
              <a:t>корректировались </a:t>
            </a:r>
            <a:r>
              <a:rPr lang="ru-RU" sz="2800" dirty="0" smtClean="0">
                <a:solidFill>
                  <a:schemeClr val="tx2">
                    <a:lumMod val="50000"/>
                  </a:schemeClr>
                </a:solidFill>
              </a:rPr>
              <a:t>для </a:t>
            </a:r>
            <a:r>
              <a:rPr lang="ru-RU" sz="2800" dirty="0">
                <a:solidFill>
                  <a:schemeClr val="tx2">
                    <a:lumMod val="50000"/>
                  </a:schemeClr>
                </a:solidFill>
              </a:rPr>
              <a:t>выпуска ресурсов на решение задач, не в полной мере отвечающих целям </a:t>
            </a:r>
            <a:r>
              <a:rPr lang="ru-RU" sz="2800" dirty="0" smtClean="0">
                <a:solidFill>
                  <a:schemeClr val="tx2">
                    <a:lumMod val="50000"/>
                  </a:schemeClr>
                </a:solidFill>
              </a:rPr>
              <a:t>его создания </a:t>
            </a:r>
            <a:r>
              <a:rPr lang="ru-RU" sz="2800" dirty="0">
                <a:solidFill>
                  <a:schemeClr val="tx2">
                    <a:lumMod val="50000"/>
                  </a:schemeClr>
                </a:solidFill>
              </a:rPr>
              <a:t>и </a:t>
            </a:r>
            <a:r>
              <a:rPr lang="ru-RU" sz="2800" dirty="0" smtClean="0">
                <a:solidFill>
                  <a:schemeClr val="tx2">
                    <a:lumMod val="50000"/>
                  </a:schemeClr>
                </a:solidFill>
              </a:rPr>
              <a:t>использования. </a:t>
            </a:r>
            <a:r>
              <a:rPr lang="ru-RU" sz="2800" dirty="0">
                <a:solidFill>
                  <a:schemeClr val="tx2">
                    <a:lumMod val="50000"/>
                  </a:schemeClr>
                </a:solidFill>
              </a:rPr>
              <a:t>В этой связи отмечается неэффективность управленческих решений, принятых органами государственной власти края и </a:t>
            </a:r>
            <a:r>
              <a:rPr lang="ru-RU" sz="2800" dirty="0" smtClean="0">
                <a:solidFill>
                  <a:schemeClr val="tx2">
                    <a:lumMod val="50000"/>
                  </a:schemeClr>
                </a:solidFill>
              </a:rPr>
              <a:t>КЧС</a:t>
            </a:r>
            <a:endParaRPr lang="ru-RU" sz="2800" dirty="0">
              <a:solidFill>
                <a:schemeClr val="tx2">
                  <a:lumMod val="50000"/>
                </a:schemeClr>
              </a:solidFill>
            </a:endParaRPr>
          </a:p>
        </p:txBody>
      </p:sp>
    </p:spTree>
    <p:extLst>
      <p:ext uri="{BB962C8B-B14F-4D97-AF65-F5344CB8AC3E}">
        <p14:creationId xmlns:p14="http://schemas.microsoft.com/office/powerpoint/2010/main" val="3824047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a:extLst>
              <a:ext uri="{FF2B5EF4-FFF2-40B4-BE49-F238E27FC236}">
                <a16:creationId xmlns:a16="http://schemas.microsoft.com/office/drawing/2014/main" id="{C586573A-8D37-4136-B32A-83ADA5B3FC23}"/>
              </a:ext>
            </a:extLst>
          </p:cNvPr>
          <p:cNvSpPr/>
          <p:nvPr/>
        </p:nvSpPr>
        <p:spPr>
          <a:xfrm rot="10800000" flipV="1">
            <a:off x="1062452" y="1352456"/>
            <a:ext cx="8887882" cy="89758"/>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 name="Заголовок 1">
            <a:extLst>
              <a:ext uri="{FF2B5EF4-FFF2-40B4-BE49-F238E27FC236}">
                <a16:creationId xmlns:a16="http://schemas.microsoft.com/office/drawing/2014/main" id="{E904B405-52EE-4E1B-BC4F-20E0747ED6FB}"/>
              </a:ext>
            </a:extLst>
          </p:cNvPr>
          <p:cNvSpPr>
            <a:spLocks noGrp="1"/>
          </p:cNvSpPr>
          <p:nvPr>
            <p:ph type="ctrTitle"/>
          </p:nvPr>
        </p:nvSpPr>
        <p:spPr>
          <a:xfrm>
            <a:off x="985481" y="797378"/>
            <a:ext cx="10036480" cy="644836"/>
          </a:xfrm>
        </p:spPr>
        <p:txBody>
          <a:bodyPr anchor="ctr" anchorCtr="0">
            <a:noAutofit/>
          </a:bodyPr>
          <a:lstStyle/>
          <a:p>
            <a:pPr algn="l"/>
            <a:r>
              <a:rPr lang="ru-RU" sz="2800" b="1" dirty="0">
                <a:solidFill>
                  <a:schemeClr val="tx2">
                    <a:lumMod val="75000"/>
                  </a:schemeClr>
                </a:solidFill>
                <a:latin typeface="+mn-lt"/>
                <a:cs typeface="Arial" panose="020B0604020202020204" pitchFamily="34" charset="0"/>
              </a:rPr>
              <a:t>Предложения Правительству Забайкальского </a:t>
            </a:r>
            <a:r>
              <a:rPr lang="ru-RU" sz="2800" b="1" dirty="0" smtClean="0">
                <a:solidFill>
                  <a:schemeClr val="tx2">
                    <a:lumMod val="75000"/>
                  </a:schemeClr>
                </a:solidFill>
                <a:latin typeface="+mn-lt"/>
                <a:cs typeface="Arial" panose="020B0604020202020204" pitchFamily="34" charset="0"/>
              </a:rPr>
              <a:t>края и КЧС:</a:t>
            </a:r>
            <a:endParaRPr lang="ru-RU" sz="2800" b="1" dirty="0">
              <a:solidFill>
                <a:schemeClr val="tx2">
                  <a:lumMod val="75000"/>
                </a:schemeClr>
              </a:solidFill>
              <a:latin typeface="+mn-lt"/>
            </a:endParaRPr>
          </a:p>
        </p:txBody>
      </p:sp>
      <p:sp>
        <p:nvSpPr>
          <p:cNvPr id="6" name="TextBox 5">
            <a:extLst>
              <a:ext uri="{FF2B5EF4-FFF2-40B4-BE49-F238E27FC236}">
                <a16:creationId xmlns:a16="http://schemas.microsoft.com/office/drawing/2014/main" id="{86B3FE02-E7F2-4FF2-98C7-28C2098E5881}"/>
              </a:ext>
            </a:extLst>
          </p:cNvPr>
          <p:cNvSpPr txBox="1"/>
          <p:nvPr/>
        </p:nvSpPr>
        <p:spPr>
          <a:xfrm>
            <a:off x="1418692" y="2019513"/>
            <a:ext cx="10615116" cy="1384995"/>
          </a:xfrm>
          <a:prstGeom prst="rect">
            <a:avLst/>
          </a:prstGeom>
          <a:noFill/>
        </p:spPr>
        <p:txBody>
          <a:bodyPr wrap="square">
            <a:spAutoFit/>
          </a:bodyPr>
          <a:lstStyle/>
          <a:p>
            <a:r>
              <a:rPr lang="ru-RU" sz="2800" dirty="0" smtClean="0">
                <a:solidFill>
                  <a:schemeClr val="tx2">
                    <a:lumMod val="50000"/>
                  </a:schemeClr>
                </a:solidFill>
              </a:rPr>
              <a:t>рассмотреть вопрос об </a:t>
            </a:r>
            <a:r>
              <a:rPr lang="ru-RU" sz="2800" dirty="0">
                <a:solidFill>
                  <a:schemeClr val="tx2">
                    <a:lumMod val="50000"/>
                  </a:schemeClr>
                </a:solidFill>
              </a:rPr>
              <a:t>целесообразности формирования значительного резерва по углю и его вывода в случаях, напрямую не связанных с ликвидацией чрезвычайных </a:t>
            </a:r>
            <a:r>
              <a:rPr lang="ru-RU" sz="2800" dirty="0" smtClean="0">
                <a:solidFill>
                  <a:schemeClr val="tx2">
                    <a:lumMod val="50000"/>
                  </a:schemeClr>
                </a:solidFill>
              </a:rPr>
              <a:t>ситуаций</a:t>
            </a:r>
            <a:endParaRPr lang="ru-RU" sz="2800" dirty="0">
              <a:solidFill>
                <a:schemeClr val="tx2">
                  <a:lumMod val="50000"/>
                </a:schemeClr>
              </a:solidFill>
            </a:endParaRPr>
          </a:p>
        </p:txBody>
      </p:sp>
      <p:sp>
        <p:nvSpPr>
          <p:cNvPr id="7" name="Ромб 6">
            <a:extLst>
              <a:ext uri="{FF2B5EF4-FFF2-40B4-BE49-F238E27FC236}">
                <a16:creationId xmlns:a16="http://schemas.microsoft.com/office/drawing/2014/main" id="{DED6C182-DEB6-4F65-BF37-D54C296D2E3A}"/>
              </a:ext>
            </a:extLst>
          </p:cNvPr>
          <p:cNvSpPr/>
          <p:nvPr/>
        </p:nvSpPr>
        <p:spPr>
          <a:xfrm>
            <a:off x="1093967" y="2237045"/>
            <a:ext cx="182459" cy="150019"/>
          </a:xfrm>
          <a:prstGeom prst="diamond">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Ромб 8">
            <a:extLst>
              <a:ext uri="{FF2B5EF4-FFF2-40B4-BE49-F238E27FC236}">
                <a16:creationId xmlns:a16="http://schemas.microsoft.com/office/drawing/2014/main" id="{1BAF9515-DA7F-4C80-9F49-775362CC5F96}"/>
              </a:ext>
            </a:extLst>
          </p:cNvPr>
          <p:cNvSpPr/>
          <p:nvPr/>
        </p:nvSpPr>
        <p:spPr>
          <a:xfrm>
            <a:off x="1093967" y="4495410"/>
            <a:ext cx="182459" cy="150019"/>
          </a:xfrm>
          <a:prstGeom prst="diamond">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0" name="Рисунок 9">
            <a:extLst>
              <a:ext uri="{FF2B5EF4-FFF2-40B4-BE49-F238E27FC236}">
                <a16:creationId xmlns:a16="http://schemas.microsoft.com/office/drawing/2014/main" id="{7BEDC81E-BED2-4476-949B-F6170A1AB51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4420" y="157942"/>
            <a:ext cx="1801555" cy="314267"/>
          </a:xfrm>
          <a:prstGeom prst="rect">
            <a:avLst/>
          </a:prstGeom>
        </p:spPr>
      </p:pic>
      <p:sp>
        <p:nvSpPr>
          <p:cNvPr id="13" name="TextBox 12">
            <a:extLst>
              <a:ext uri="{FF2B5EF4-FFF2-40B4-BE49-F238E27FC236}">
                <a16:creationId xmlns:a16="http://schemas.microsoft.com/office/drawing/2014/main" id="{232C56E7-27AF-4F76-88A5-4CA0B7AB8C8F}"/>
              </a:ext>
            </a:extLst>
          </p:cNvPr>
          <p:cNvSpPr txBox="1"/>
          <p:nvPr/>
        </p:nvSpPr>
        <p:spPr>
          <a:xfrm>
            <a:off x="1418692" y="4284754"/>
            <a:ext cx="10501759" cy="954107"/>
          </a:xfrm>
          <a:prstGeom prst="rect">
            <a:avLst/>
          </a:prstGeom>
          <a:noFill/>
        </p:spPr>
        <p:txBody>
          <a:bodyPr wrap="square">
            <a:spAutoFit/>
          </a:bodyPr>
          <a:lstStyle/>
          <a:p>
            <a:r>
              <a:rPr lang="ru-RU" sz="2800" dirty="0">
                <a:solidFill>
                  <a:schemeClr val="tx2">
                    <a:lumMod val="50000"/>
                  </a:schemeClr>
                </a:solidFill>
              </a:rPr>
              <a:t>рассмотреть вопрос о целесообразности безвозвратной передачи РЛО МЧС </a:t>
            </a:r>
            <a:r>
              <a:rPr lang="ru-RU" sz="2800" dirty="0" smtClean="0">
                <a:solidFill>
                  <a:schemeClr val="tx2">
                    <a:lumMod val="50000"/>
                  </a:schemeClr>
                </a:solidFill>
              </a:rPr>
              <a:t>России и </a:t>
            </a:r>
            <a:r>
              <a:rPr lang="ru-RU" sz="2800" dirty="0">
                <a:solidFill>
                  <a:schemeClr val="tx2">
                    <a:lumMod val="50000"/>
                  </a:schemeClr>
                </a:solidFill>
              </a:rPr>
              <a:t>муниципальным </a:t>
            </a:r>
            <a:r>
              <a:rPr lang="ru-RU" sz="2800" dirty="0" smtClean="0">
                <a:solidFill>
                  <a:schemeClr val="tx2">
                    <a:lumMod val="50000"/>
                  </a:schemeClr>
                </a:solidFill>
              </a:rPr>
              <a:t>образования</a:t>
            </a:r>
            <a:endParaRPr lang="ru-RU" sz="2800" dirty="0">
              <a:solidFill>
                <a:schemeClr val="tx2">
                  <a:lumMod val="50000"/>
                </a:schemeClr>
              </a:solidFill>
            </a:endParaRPr>
          </a:p>
        </p:txBody>
      </p:sp>
    </p:spTree>
    <p:extLst>
      <p:ext uri="{BB962C8B-B14F-4D97-AF65-F5344CB8AC3E}">
        <p14:creationId xmlns:p14="http://schemas.microsoft.com/office/powerpoint/2010/main" val="17367359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a:extLst>
              <a:ext uri="{FF2B5EF4-FFF2-40B4-BE49-F238E27FC236}">
                <a16:creationId xmlns:a16="http://schemas.microsoft.com/office/drawing/2014/main" id="{C586573A-8D37-4136-B32A-83ADA5B3FC23}"/>
              </a:ext>
            </a:extLst>
          </p:cNvPr>
          <p:cNvSpPr/>
          <p:nvPr/>
        </p:nvSpPr>
        <p:spPr>
          <a:xfrm rot="10800000" flipV="1">
            <a:off x="1062452" y="1352456"/>
            <a:ext cx="8887882" cy="89758"/>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 name="Заголовок 1">
            <a:extLst>
              <a:ext uri="{FF2B5EF4-FFF2-40B4-BE49-F238E27FC236}">
                <a16:creationId xmlns:a16="http://schemas.microsoft.com/office/drawing/2014/main" id="{E904B405-52EE-4E1B-BC4F-20E0747ED6FB}"/>
              </a:ext>
            </a:extLst>
          </p:cNvPr>
          <p:cNvSpPr>
            <a:spLocks noGrp="1"/>
          </p:cNvSpPr>
          <p:nvPr>
            <p:ph type="ctrTitle"/>
          </p:nvPr>
        </p:nvSpPr>
        <p:spPr>
          <a:xfrm>
            <a:off x="985481" y="612136"/>
            <a:ext cx="10036480" cy="644836"/>
          </a:xfrm>
        </p:spPr>
        <p:txBody>
          <a:bodyPr anchor="ctr" anchorCtr="0">
            <a:noAutofit/>
          </a:bodyPr>
          <a:lstStyle/>
          <a:p>
            <a:pPr algn="l"/>
            <a:r>
              <a:rPr lang="ru-RU" sz="2800" b="1" dirty="0">
                <a:solidFill>
                  <a:schemeClr val="tx2">
                    <a:lumMod val="75000"/>
                  </a:schemeClr>
                </a:solidFill>
                <a:latin typeface="+mn-lt"/>
                <a:cs typeface="Arial" panose="020B0604020202020204" pitchFamily="34" charset="0"/>
              </a:rPr>
              <a:t>Предложения Департаменту по гражданской обороне и пожарной безопасности </a:t>
            </a:r>
            <a:r>
              <a:rPr lang="ru-RU" sz="2800" b="1" dirty="0" smtClean="0">
                <a:solidFill>
                  <a:schemeClr val="tx2">
                    <a:lumMod val="75000"/>
                  </a:schemeClr>
                </a:solidFill>
                <a:latin typeface="+mn-lt"/>
                <a:cs typeface="Arial" panose="020B0604020202020204" pitchFamily="34" charset="0"/>
              </a:rPr>
              <a:t>Забайкальского края:</a:t>
            </a:r>
            <a:endParaRPr lang="ru-RU" sz="2800" b="1" dirty="0">
              <a:solidFill>
                <a:schemeClr val="tx2">
                  <a:lumMod val="75000"/>
                </a:schemeClr>
              </a:solidFill>
              <a:latin typeface="+mn-lt"/>
            </a:endParaRPr>
          </a:p>
        </p:txBody>
      </p:sp>
      <p:sp>
        <p:nvSpPr>
          <p:cNvPr id="6" name="TextBox 5">
            <a:extLst>
              <a:ext uri="{FF2B5EF4-FFF2-40B4-BE49-F238E27FC236}">
                <a16:creationId xmlns:a16="http://schemas.microsoft.com/office/drawing/2014/main" id="{86B3FE02-E7F2-4FF2-98C7-28C2098E5881}"/>
              </a:ext>
            </a:extLst>
          </p:cNvPr>
          <p:cNvSpPr txBox="1"/>
          <p:nvPr/>
        </p:nvSpPr>
        <p:spPr>
          <a:xfrm>
            <a:off x="1418692" y="1537698"/>
            <a:ext cx="10615116" cy="1815882"/>
          </a:xfrm>
          <a:prstGeom prst="rect">
            <a:avLst/>
          </a:prstGeom>
          <a:noFill/>
        </p:spPr>
        <p:txBody>
          <a:bodyPr wrap="square">
            <a:spAutoFit/>
          </a:bodyPr>
          <a:lstStyle/>
          <a:p>
            <a:r>
              <a:rPr lang="ru-RU" sz="2800" dirty="0">
                <a:solidFill>
                  <a:schemeClr val="tx2">
                    <a:lumMod val="50000"/>
                  </a:schemeClr>
                </a:solidFill>
              </a:rPr>
              <a:t>инициировать актуализацию Номенклатуры и Объемов резервов материальных ресурсов под существующие потребности, с учетом территориальных рисков. Планировать краевые резервы с </a:t>
            </a:r>
            <a:r>
              <a:rPr lang="ru-RU" sz="2800" dirty="0" smtClean="0">
                <a:solidFill>
                  <a:schemeClr val="tx2">
                    <a:lumMod val="50000"/>
                  </a:schemeClr>
                </a:solidFill>
              </a:rPr>
              <a:t>учетом методических </a:t>
            </a:r>
            <a:r>
              <a:rPr lang="ru-RU" sz="2800" dirty="0">
                <a:solidFill>
                  <a:schemeClr val="tx2">
                    <a:lumMod val="50000"/>
                  </a:schemeClr>
                </a:solidFill>
              </a:rPr>
              <a:t>рекомендаций МЧС </a:t>
            </a:r>
            <a:r>
              <a:rPr lang="ru-RU" sz="2800" dirty="0" smtClean="0">
                <a:solidFill>
                  <a:schemeClr val="tx2">
                    <a:lumMod val="50000"/>
                  </a:schemeClr>
                </a:solidFill>
              </a:rPr>
              <a:t>России</a:t>
            </a:r>
            <a:endParaRPr lang="ru-RU" sz="2800" dirty="0">
              <a:solidFill>
                <a:schemeClr val="tx2">
                  <a:lumMod val="50000"/>
                </a:schemeClr>
              </a:solidFill>
            </a:endParaRPr>
          </a:p>
        </p:txBody>
      </p:sp>
      <p:sp>
        <p:nvSpPr>
          <p:cNvPr id="7" name="Ромб 6">
            <a:extLst>
              <a:ext uri="{FF2B5EF4-FFF2-40B4-BE49-F238E27FC236}">
                <a16:creationId xmlns:a16="http://schemas.microsoft.com/office/drawing/2014/main" id="{DED6C182-DEB6-4F65-BF37-D54C296D2E3A}"/>
              </a:ext>
            </a:extLst>
          </p:cNvPr>
          <p:cNvSpPr/>
          <p:nvPr/>
        </p:nvSpPr>
        <p:spPr>
          <a:xfrm>
            <a:off x="1105656" y="1773609"/>
            <a:ext cx="182459" cy="150019"/>
          </a:xfrm>
          <a:prstGeom prst="diamond">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Ромб 8">
            <a:extLst>
              <a:ext uri="{FF2B5EF4-FFF2-40B4-BE49-F238E27FC236}">
                <a16:creationId xmlns:a16="http://schemas.microsoft.com/office/drawing/2014/main" id="{1BAF9515-DA7F-4C80-9F49-775362CC5F96}"/>
              </a:ext>
            </a:extLst>
          </p:cNvPr>
          <p:cNvSpPr/>
          <p:nvPr/>
        </p:nvSpPr>
        <p:spPr>
          <a:xfrm>
            <a:off x="1122523" y="3454298"/>
            <a:ext cx="182459" cy="150019"/>
          </a:xfrm>
          <a:prstGeom prst="diamond">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0" name="Рисунок 9">
            <a:extLst>
              <a:ext uri="{FF2B5EF4-FFF2-40B4-BE49-F238E27FC236}">
                <a16:creationId xmlns:a16="http://schemas.microsoft.com/office/drawing/2014/main" id="{7BEDC81E-BED2-4476-949B-F6170A1AB51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4420" y="157942"/>
            <a:ext cx="1801555" cy="314267"/>
          </a:xfrm>
          <a:prstGeom prst="rect">
            <a:avLst/>
          </a:prstGeom>
        </p:spPr>
      </p:pic>
      <p:sp>
        <p:nvSpPr>
          <p:cNvPr id="13" name="TextBox 12">
            <a:extLst>
              <a:ext uri="{FF2B5EF4-FFF2-40B4-BE49-F238E27FC236}">
                <a16:creationId xmlns:a16="http://schemas.microsoft.com/office/drawing/2014/main" id="{232C56E7-27AF-4F76-88A5-4CA0B7AB8C8F}"/>
              </a:ext>
            </a:extLst>
          </p:cNvPr>
          <p:cNvSpPr txBox="1"/>
          <p:nvPr/>
        </p:nvSpPr>
        <p:spPr>
          <a:xfrm>
            <a:off x="1418692" y="3241245"/>
            <a:ext cx="10501759" cy="3108543"/>
          </a:xfrm>
          <a:prstGeom prst="rect">
            <a:avLst/>
          </a:prstGeom>
          <a:noFill/>
        </p:spPr>
        <p:txBody>
          <a:bodyPr wrap="square">
            <a:spAutoFit/>
          </a:bodyPr>
          <a:lstStyle/>
          <a:p>
            <a:r>
              <a:rPr lang="ru-RU" sz="2800" dirty="0">
                <a:solidFill>
                  <a:schemeClr val="tx2">
                    <a:lumMod val="50000"/>
                  </a:schemeClr>
                </a:solidFill>
              </a:rPr>
              <a:t>инициировать вопрос о выделении средств на восполнение отсутствующих запасов материальных ресурсов и на </a:t>
            </a:r>
            <a:r>
              <a:rPr lang="ru-RU" sz="2800" dirty="0" smtClean="0">
                <a:solidFill>
                  <a:schemeClr val="tx2">
                    <a:lumMod val="50000"/>
                  </a:schemeClr>
                </a:solidFill>
              </a:rPr>
              <a:t>утилизацию</a:t>
            </a:r>
          </a:p>
          <a:p>
            <a:r>
              <a:rPr lang="ru-RU" sz="2800" dirty="0" smtClean="0">
                <a:solidFill>
                  <a:schemeClr val="tx2">
                    <a:lumMod val="50000"/>
                  </a:schemeClr>
                </a:solidFill>
              </a:rPr>
              <a:t>актуализировать </a:t>
            </a:r>
            <a:r>
              <a:rPr lang="ru-RU" sz="2800" dirty="0">
                <a:solidFill>
                  <a:schemeClr val="tx2">
                    <a:lumMod val="50000"/>
                  </a:schemeClr>
                </a:solidFill>
              </a:rPr>
              <a:t>госпрограмму </a:t>
            </a:r>
            <a:r>
              <a:rPr lang="ru-RU" sz="2800" dirty="0" smtClean="0">
                <a:solidFill>
                  <a:schemeClr val="tx2">
                    <a:lumMod val="50000"/>
                  </a:schemeClr>
                </a:solidFill>
              </a:rPr>
              <a:t>в </a:t>
            </a:r>
            <a:r>
              <a:rPr lang="ru-RU" sz="2800" dirty="0">
                <a:solidFill>
                  <a:schemeClr val="tx2">
                    <a:lumMod val="50000"/>
                  </a:schemeClr>
                </a:solidFill>
              </a:rPr>
              <a:t>соответствии с положениями статьи 179 БК РФ </a:t>
            </a:r>
            <a:endParaRPr lang="ru-RU" sz="2800" dirty="0" smtClean="0">
              <a:solidFill>
                <a:schemeClr val="tx2">
                  <a:lumMod val="50000"/>
                </a:schemeClr>
              </a:solidFill>
            </a:endParaRPr>
          </a:p>
          <a:p>
            <a:r>
              <a:rPr lang="ru-RU" sz="2800" dirty="0">
                <a:solidFill>
                  <a:schemeClr val="tx2">
                    <a:lumMod val="50000"/>
                  </a:schemeClr>
                </a:solidFill>
              </a:rPr>
              <a:t>соблюдать законодательство о контрактной системе в сфере закупок</a:t>
            </a:r>
            <a:endParaRPr lang="ru-RU" sz="2800" dirty="0" smtClean="0">
              <a:solidFill>
                <a:schemeClr val="tx2">
                  <a:lumMod val="50000"/>
                </a:schemeClr>
              </a:solidFill>
            </a:endParaRPr>
          </a:p>
          <a:p>
            <a:endParaRPr lang="ru-RU" sz="2800" dirty="0">
              <a:solidFill>
                <a:schemeClr val="tx2">
                  <a:lumMod val="50000"/>
                </a:schemeClr>
              </a:solidFill>
            </a:endParaRPr>
          </a:p>
        </p:txBody>
      </p:sp>
      <p:pic>
        <p:nvPicPr>
          <p:cNvPr id="2" name="Рисунок 1"/>
          <p:cNvPicPr>
            <a:picLocks noChangeAspect="1"/>
          </p:cNvPicPr>
          <p:nvPr/>
        </p:nvPicPr>
        <p:blipFill>
          <a:blip r:embed="rId3"/>
          <a:stretch>
            <a:fillRect/>
          </a:stretch>
        </p:blipFill>
        <p:spPr>
          <a:xfrm>
            <a:off x="1105219" y="4328429"/>
            <a:ext cx="182896" cy="146317"/>
          </a:xfrm>
          <a:prstGeom prst="rect">
            <a:avLst/>
          </a:prstGeom>
        </p:spPr>
      </p:pic>
      <p:pic>
        <p:nvPicPr>
          <p:cNvPr id="3" name="Рисунок 2"/>
          <p:cNvPicPr>
            <a:picLocks noChangeAspect="1"/>
          </p:cNvPicPr>
          <p:nvPr/>
        </p:nvPicPr>
        <p:blipFill>
          <a:blip r:embed="rId4"/>
          <a:stretch>
            <a:fillRect/>
          </a:stretch>
        </p:blipFill>
        <p:spPr>
          <a:xfrm>
            <a:off x="1122086" y="5159206"/>
            <a:ext cx="182896" cy="146317"/>
          </a:xfrm>
          <a:prstGeom prst="rect">
            <a:avLst/>
          </a:prstGeom>
        </p:spPr>
      </p:pic>
    </p:spTree>
    <p:extLst>
      <p:ext uri="{BB962C8B-B14F-4D97-AF65-F5344CB8AC3E}">
        <p14:creationId xmlns:p14="http://schemas.microsoft.com/office/powerpoint/2010/main" val="34621915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Заголовок 1">
            <a:extLst>
              <a:ext uri="{FF2B5EF4-FFF2-40B4-BE49-F238E27FC236}">
                <a16:creationId xmlns:a16="http://schemas.microsoft.com/office/drawing/2014/main" id="{70D8881F-49D6-466D-87E7-D97E0D0912AD}"/>
              </a:ext>
            </a:extLst>
          </p:cNvPr>
          <p:cNvSpPr txBox="1">
            <a:spLocks/>
          </p:cNvSpPr>
          <p:nvPr/>
        </p:nvSpPr>
        <p:spPr>
          <a:xfrm>
            <a:off x="3800806" y="3091308"/>
            <a:ext cx="4590387" cy="337692"/>
          </a:xfrm>
          <a:prstGeom prst="rect">
            <a:avLst/>
          </a:prstGeom>
        </p:spPr>
        <p:txBody>
          <a:bodyPr vert="horz" lIns="91440" tIns="45720" rIns="91440" bIns="45720"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ru-RU" sz="3600" dirty="0">
                <a:solidFill>
                  <a:schemeClr val="tx2">
                    <a:lumMod val="50000"/>
                  </a:schemeClr>
                </a:solidFill>
                <a:latin typeface="+mn-lt"/>
              </a:rPr>
              <a:t>Спасибо за внимание</a:t>
            </a:r>
          </a:p>
        </p:txBody>
      </p:sp>
      <p:sp>
        <p:nvSpPr>
          <p:cNvPr id="7" name="Прямоугольник 6">
            <a:extLst>
              <a:ext uri="{FF2B5EF4-FFF2-40B4-BE49-F238E27FC236}">
                <a16:creationId xmlns:a16="http://schemas.microsoft.com/office/drawing/2014/main" id="{1B3E4B1F-DB16-4E74-9936-511B92F24619}"/>
              </a:ext>
            </a:extLst>
          </p:cNvPr>
          <p:cNvSpPr/>
          <p:nvPr/>
        </p:nvSpPr>
        <p:spPr>
          <a:xfrm>
            <a:off x="3800806" y="3558158"/>
            <a:ext cx="4396521" cy="45719"/>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5" name="Рисунок 4">
            <a:extLst>
              <a:ext uri="{FF2B5EF4-FFF2-40B4-BE49-F238E27FC236}">
                <a16:creationId xmlns:a16="http://schemas.microsoft.com/office/drawing/2014/main" id="{6A4D8D7A-BB35-46EE-BBEE-CE21D8528F6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4420" y="157942"/>
            <a:ext cx="1801555" cy="314267"/>
          </a:xfrm>
          <a:prstGeom prst="rect">
            <a:avLst/>
          </a:prstGeom>
        </p:spPr>
      </p:pic>
    </p:spTree>
    <p:extLst>
      <p:ext uri="{BB962C8B-B14F-4D97-AF65-F5344CB8AC3E}">
        <p14:creationId xmlns:p14="http://schemas.microsoft.com/office/powerpoint/2010/main" val="2409068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Рисунок 14">
            <a:extLst>
              <a:ext uri="{FF2B5EF4-FFF2-40B4-BE49-F238E27FC236}">
                <a16:creationId xmlns:a16="http://schemas.microsoft.com/office/drawing/2014/main" id="{0AF1E5CE-51E2-4F5B-894A-B9D06AFF895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4420" y="157942"/>
            <a:ext cx="1801555" cy="314267"/>
          </a:xfrm>
          <a:prstGeom prst="rect">
            <a:avLst/>
          </a:prstGeom>
        </p:spPr>
      </p:pic>
      <p:sp>
        <p:nvSpPr>
          <p:cNvPr id="16" name="Стрелка: вниз 15">
            <a:extLst>
              <a:ext uri="{FF2B5EF4-FFF2-40B4-BE49-F238E27FC236}">
                <a16:creationId xmlns:a16="http://schemas.microsoft.com/office/drawing/2014/main" id="{C655E1FA-AEFD-4FB1-B360-4BC8E4EF3FC0}"/>
              </a:ext>
            </a:extLst>
          </p:cNvPr>
          <p:cNvSpPr/>
          <p:nvPr/>
        </p:nvSpPr>
        <p:spPr>
          <a:xfrm>
            <a:off x="4415587" y="3545784"/>
            <a:ext cx="3429494" cy="1542069"/>
          </a:xfrm>
          <a:prstGeom prst="downArrow">
            <a:avLst/>
          </a:prstGeom>
          <a:noFill/>
          <a:ln w="381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Блок-схема: альтернативный процесс 1">
            <a:extLst>
              <a:ext uri="{FF2B5EF4-FFF2-40B4-BE49-F238E27FC236}">
                <a16:creationId xmlns:a16="http://schemas.microsoft.com/office/drawing/2014/main" id="{765FA276-3EE8-435A-8D07-FF089D2751F9}"/>
              </a:ext>
            </a:extLst>
          </p:cNvPr>
          <p:cNvSpPr/>
          <p:nvPr/>
        </p:nvSpPr>
        <p:spPr>
          <a:xfrm>
            <a:off x="606224" y="891933"/>
            <a:ext cx="11048220" cy="2340365"/>
          </a:xfrm>
          <a:prstGeom prst="flowChartAlternateProcess">
            <a:avLst/>
          </a:prstGeom>
          <a:noFill/>
          <a:ln w="444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kumimoji="0" lang="ru-RU" sz="3200" i="0" u="none" strike="noStrike" kern="1200" cap="none" spc="0" normalizeH="0" baseline="0" noProof="0" dirty="0">
                <a:ln>
                  <a:noFill/>
                </a:ln>
                <a:solidFill>
                  <a:srgbClr val="44546A">
                    <a:lumMod val="50000"/>
                  </a:srgbClr>
                </a:solidFill>
                <a:effectLst/>
                <a:uLnTx/>
                <a:uFillTx/>
                <a:latin typeface="Calibri" panose="020F0502020204030204"/>
                <a:ea typeface="+mn-ea"/>
                <a:cs typeface="+mn-cs"/>
              </a:rPr>
              <a:t>Финансовое обеспечение мер по предупреждению и ликвидации последствий ЧС</a:t>
            </a:r>
            <a:r>
              <a:rPr lang="ru-RU" sz="3200" dirty="0">
                <a:solidFill>
                  <a:srgbClr val="44546A">
                    <a:lumMod val="50000"/>
                  </a:srgbClr>
                </a:solidFill>
                <a:latin typeface="Calibri" panose="020F0502020204030204"/>
              </a:rPr>
              <a:t> регионального и межмуниципального характера </a:t>
            </a:r>
            <a:endParaRPr lang="ru-RU" sz="3200" dirty="0" smtClean="0">
              <a:solidFill>
                <a:srgbClr val="44546A">
                  <a:lumMod val="50000"/>
                </a:srgbClr>
              </a:solidFill>
              <a:latin typeface="Calibri" panose="020F0502020204030204"/>
            </a:endParaRPr>
          </a:p>
          <a:p>
            <a:pPr lvl="0" algn="ctr">
              <a:defRPr/>
            </a:pPr>
            <a:r>
              <a:rPr lang="ru-RU" sz="2800" dirty="0" smtClean="0">
                <a:solidFill>
                  <a:srgbClr val="44546A">
                    <a:lumMod val="50000"/>
                  </a:srgbClr>
                </a:solidFill>
                <a:latin typeface="Calibri" panose="020F0502020204030204"/>
              </a:rPr>
              <a:t>(</a:t>
            </a:r>
            <a:r>
              <a:rPr lang="ru-RU" sz="2800" dirty="0">
                <a:solidFill>
                  <a:srgbClr val="44546A">
                    <a:lumMod val="50000"/>
                  </a:srgbClr>
                </a:solidFill>
                <a:latin typeface="Calibri" panose="020F0502020204030204"/>
              </a:rPr>
              <a:t>за исключением ЧС в лесах, возникших вследствие лесных пожаров)</a:t>
            </a:r>
          </a:p>
        </p:txBody>
      </p:sp>
      <p:sp>
        <p:nvSpPr>
          <p:cNvPr id="19" name="Блок-схема: альтернативный процесс 18">
            <a:extLst>
              <a:ext uri="{FF2B5EF4-FFF2-40B4-BE49-F238E27FC236}">
                <a16:creationId xmlns:a16="http://schemas.microsoft.com/office/drawing/2014/main" id="{FD0D2FBC-95D2-4EAC-8B5B-883AFFDFE061}"/>
              </a:ext>
            </a:extLst>
          </p:cNvPr>
          <p:cNvSpPr/>
          <p:nvPr/>
        </p:nvSpPr>
        <p:spPr>
          <a:xfrm>
            <a:off x="606223" y="5401340"/>
            <a:ext cx="10749347" cy="999460"/>
          </a:xfrm>
          <a:prstGeom prst="flowChartAlternateProcess">
            <a:avLst/>
          </a:prstGeom>
          <a:noFill/>
          <a:ln w="444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ru-RU" sz="3200" b="1" i="0" u="none" strike="noStrike" kern="1200" cap="none" spc="0" normalizeH="0" baseline="0" noProof="0" dirty="0">
                <a:ln>
                  <a:noFill/>
                </a:ln>
                <a:solidFill>
                  <a:srgbClr val="44546A">
                    <a:lumMod val="50000"/>
                  </a:srgbClr>
                </a:solidFill>
                <a:effectLst/>
                <a:uLnTx/>
                <a:uFillTx/>
                <a:latin typeface="Calibri" panose="020F0502020204030204"/>
                <a:ea typeface="+mn-ea"/>
                <a:cs typeface="+mn-cs"/>
              </a:rPr>
              <a:t>Расходное обязательство субъектов РФ</a:t>
            </a:r>
          </a:p>
        </p:txBody>
      </p:sp>
      <p:sp>
        <p:nvSpPr>
          <p:cNvPr id="4" name="TextBox 3">
            <a:extLst>
              <a:ext uri="{FF2B5EF4-FFF2-40B4-BE49-F238E27FC236}">
                <a16:creationId xmlns:a16="http://schemas.microsoft.com/office/drawing/2014/main" id="{287BA19C-67F1-4C2D-82B3-707AD9E5EAD0}"/>
              </a:ext>
            </a:extLst>
          </p:cNvPr>
          <p:cNvSpPr txBox="1"/>
          <p:nvPr/>
        </p:nvSpPr>
        <p:spPr>
          <a:xfrm>
            <a:off x="5486400" y="3947487"/>
            <a:ext cx="1363287" cy="584775"/>
          </a:xfrm>
          <a:prstGeom prst="rect">
            <a:avLst/>
          </a:prstGeom>
          <a:noFill/>
        </p:spPr>
        <p:txBody>
          <a:bodyPr wrap="square" rtlCol="0">
            <a:spAutoFit/>
          </a:bodyPr>
          <a:lstStyle/>
          <a:p>
            <a:r>
              <a:rPr lang="ru-RU" sz="3200" dirty="0"/>
              <a:t>68-ФЗ</a:t>
            </a:r>
          </a:p>
        </p:txBody>
      </p:sp>
    </p:spTree>
    <p:extLst>
      <p:ext uri="{BB962C8B-B14F-4D97-AF65-F5344CB8AC3E}">
        <p14:creationId xmlns:p14="http://schemas.microsoft.com/office/powerpoint/2010/main" val="20702707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Рисунок 14">
            <a:extLst>
              <a:ext uri="{FF2B5EF4-FFF2-40B4-BE49-F238E27FC236}">
                <a16:creationId xmlns:a16="http://schemas.microsoft.com/office/drawing/2014/main" id="{0AF1E5CE-51E2-4F5B-894A-B9D06AFF895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4420" y="157942"/>
            <a:ext cx="1801555" cy="314267"/>
          </a:xfrm>
          <a:prstGeom prst="rect">
            <a:avLst/>
          </a:prstGeom>
        </p:spPr>
      </p:pic>
      <p:sp>
        <p:nvSpPr>
          <p:cNvPr id="21" name="Заголовок 1">
            <a:extLst>
              <a:ext uri="{FF2B5EF4-FFF2-40B4-BE49-F238E27FC236}">
                <a16:creationId xmlns:a16="http://schemas.microsoft.com/office/drawing/2014/main" id="{D0BE114F-B9D3-4762-9A44-6376D292196A}"/>
              </a:ext>
            </a:extLst>
          </p:cNvPr>
          <p:cNvSpPr txBox="1">
            <a:spLocks/>
          </p:cNvSpPr>
          <p:nvPr/>
        </p:nvSpPr>
        <p:spPr>
          <a:xfrm>
            <a:off x="600228" y="472209"/>
            <a:ext cx="11010746" cy="3376777"/>
          </a:xfrm>
          <a:prstGeom prst="rect">
            <a:avLst/>
          </a:prstGeom>
        </p:spPr>
        <p:txBody>
          <a:bodyPr vert="horz" lIns="91440" tIns="45720" rIns="91440" bIns="45720"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r>
              <a:rPr lang="ru-RU" sz="2400" b="1" dirty="0">
                <a:latin typeface="+mn-lt"/>
              </a:rPr>
              <a:t>чрезвычайная ситуация </a:t>
            </a:r>
            <a:r>
              <a:rPr lang="ru-RU" sz="2400" dirty="0">
                <a:latin typeface="+mn-lt"/>
              </a:rPr>
              <a:t>- это обстановка на </a:t>
            </a:r>
            <a:r>
              <a:rPr lang="ru-RU" sz="2400" dirty="0" smtClean="0">
                <a:latin typeface="+mn-lt"/>
              </a:rPr>
              <a:t>территории</a:t>
            </a:r>
            <a:r>
              <a:rPr lang="ru-RU" sz="2400" dirty="0">
                <a:latin typeface="+mn-lt"/>
              </a:rPr>
              <a:t>, сложившаяся в результате аварии, опасного природного явления, катастрофы, распространения заболевания, представляющего опасность для окружающих, стихийного или иного бедствия, которые могут повлечь или повлекли за собой человеческие жертвы, ущерб здоровью людей или окружающей среде, значительные материальные потери и нарушение условий жизнедеятельности людей. </a:t>
            </a:r>
            <a:endParaRPr lang="ru-RU" sz="2400" dirty="0">
              <a:solidFill>
                <a:schemeClr val="tx2">
                  <a:lumMod val="50000"/>
                </a:schemeClr>
              </a:solidFill>
              <a:latin typeface="+mn-lt"/>
            </a:endParaRPr>
          </a:p>
        </p:txBody>
      </p:sp>
      <p:sp>
        <p:nvSpPr>
          <p:cNvPr id="26" name="Заголовок 1">
            <a:extLst>
              <a:ext uri="{FF2B5EF4-FFF2-40B4-BE49-F238E27FC236}">
                <a16:creationId xmlns:a16="http://schemas.microsoft.com/office/drawing/2014/main" id="{3B24EC31-D0D1-4179-AA71-D974BB452FFB}"/>
              </a:ext>
            </a:extLst>
          </p:cNvPr>
          <p:cNvSpPr txBox="1">
            <a:spLocks/>
          </p:cNvSpPr>
          <p:nvPr/>
        </p:nvSpPr>
        <p:spPr>
          <a:xfrm>
            <a:off x="581025" y="3848987"/>
            <a:ext cx="11029949" cy="1084520"/>
          </a:xfrm>
          <a:prstGeom prst="rect">
            <a:avLst/>
          </a:prstGeom>
        </p:spPr>
        <p:txBody>
          <a:bodyPr vert="horz" lIns="91440" tIns="45720" rIns="91440" bIns="45720"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r>
              <a:rPr lang="ru-RU" sz="2400" dirty="0" smtClean="0">
                <a:solidFill>
                  <a:schemeClr val="tx2">
                    <a:lumMod val="50000"/>
                  </a:schemeClr>
                </a:solidFill>
                <a:latin typeface="+mn-lt"/>
              </a:rPr>
              <a:t>Для решения вопросов по защите населения и территорий от ЧС образована </a:t>
            </a:r>
            <a:r>
              <a:rPr lang="ru-RU" sz="2400" b="1" dirty="0" smtClean="0">
                <a:solidFill>
                  <a:schemeClr val="tx2">
                    <a:lumMod val="50000"/>
                  </a:schemeClr>
                </a:solidFill>
                <a:latin typeface="+mn-lt"/>
              </a:rPr>
              <a:t> Единая </a:t>
            </a:r>
            <a:r>
              <a:rPr lang="ru-RU" sz="2400" b="1" dirty="0">
                <a:solidFill>
                  <a:schemeClr val="tx2">
                    <a:lumMod val="50000"/>
                  </a:schemeClr>
                </a:solidFill>
                <a:latin typeface="+mn-lt"/>
              </a:rPr>
              <a:t>государственная система предупреждения и ликвидации ЧС</a:t>
            </a:r>
          </a:p>
        </p:txBody>
      </p:sp>
      <p:sp>
        <p:nvSpPr>
          <p:cNvPr id="27" name="Блок-схема: альтернативный процесс 26">
            <a:extLst>
              <a:ext uri="{FF2B5EF4-FFF2-40B4-BE49-F238E27FC236}">
                <a16:creationId xmlns:a16="http://schemas.microsoft.com/office/drawing/2014/main" id="{3E9C8326-BD91-4B7D-B326-E85430A85CB1}"/>
              </a:ext>
            </a:extLst>
          </p:cNvPr>
          <p:cNvSpPr/>
          <p:nvPr/>
        </p:nvSpPr>
        <p:spPr>
          <a:xfrm>
            <a:off x="581024" y="3848986"/>
            <a:ext cx="11029950" cy="2536804"/>
          </a:xfrm>
          <a:prstGeom prst="flowChartAlternateProcess">
            <a:avLst/>
          </a:prstGeom>
          <a:noFill/>
          <a:ln w="444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3200" b="1" i="0" u="none" strike="noStrike" kern="1200" cap="none" spc="0" normalizeH="0" baseline="0" noProof="0" dirty="0">
              <a:ln>
                <a:noFill/>
              </a:ln>
              <a:solidFill>
                <a:srgbClr val="44546A">
                  <a:lumMod val="50000"/>
                </a:srgbClr>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D86CB1E1-3275-4747-B8A0-70DDBA152456}"/>
              </a:ext>
            </a:extLst>
          </p:cNvPr>
          <p:cNvSpPr txBox="1"/>
          <p:nvPr/>
        </p:nvSpPr>
        <p:spPr>
          <a:xfrm>
            <a:off x="581026" y="5342798"/>
            <a:ext cx="11029948" cy="830997"/>
          </a:xfrm>
          <a:prstGeom prst="rect">
            <a:avLst/>
          </a:prstGeom>
          <a:noFill/>
        </p:spPr>
        <p:txBody>
          <a:bodyPr wrap="square" rtlCol="0">
            <a:spAutoFit/>
          </a:bodyPr>
          <a:lstStyle/>
          <a:p>
            <a:pPr algn="just"/>
            <a:r>
              <a:rPr lang="ru-RU" sz="2400" dirty="0"/>
              <a:t>На региональном уровне </a:t>
            </a:r>
            <a:r>
              <a:rPr lang="ru-RU" sz="2400" dirty="0" smtClean="0"/>
              <a:t>создана</a:t>
            </a:r>
            <a:r>
              <a:rPr lang="ru-RU" sz="2400" b="1" dirty="0" smtClean="0"/>
              <a:t> </a:t>
            </a:r>
            <a:r>
              <a:rPr lang="ru-RU" sz="2400" b="1" dirty="0"/>
              <a:t>Комиссия по предупреждению и ликвидации ЧС и обеспечению пожарной безопасности Забайкальского края</a:t>
            </a:r>
          </a:p>
        </p:txBody>
      </p:sp>
    </p:spTree>
    <p:extLst>
      <p:ext uri="{BB962C8B-B14F-4D97-AF65-F5344CB8AC3E}">
        <p14:creationId xmlns:p14="http://schemas.microsoft.com/office/powerpoint/2010/main" val="13069431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Рисунок 14">
            <a:extLst>
              <a:ext uri="{FF2B5EF4-FFF2-40B4-BE49-F238E27FC236}">
                <a16:creationId xmlns:a16="http://schemas.microsoft.com/office/drawing/2014/main" id="{0AF1E5CE-51E2-4F5B-894A-B9D06AFF895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4420" y="157942"/>
            <a:ext cx="1801555" cy="314267"/>
          </a:xfrm>
          <a:prstGeom prst="rect">
            <a:avLst/>
          </a:prstGeom>
        </p:spPr>
      </p:pic>
      <p:sp>
        <p:nvSpPr>
          <p:cNvPr id="24" name="Заголовок 1">
            <a:extLst>
              <a:ext uri="{FF2B5EF4-FFF2-40B4-BE49-F238E27FC236}">
                <a16:creationId xmlns:a16="http://schemas.microsoft.com/office/drawing/2014/main" id="{5A3CF076-4AA2-4CAB-9BE9-3D7D0464F538}"/>
              </a:ext>
            </a:extLst>
          </p:cNvPr>
          <p:cNvSpPr txBox="1">
            <a:spLocks/>
          </p:cNvSpPr>
          <p:nvPr/>
        </p:nvSpPr>
        <p:spPr>
          <a:xfrm>
            <a:off x="816357" y="692359"/>
            <a:ext cx="11010747" cy="1194629"/>
          </a:xfrm>
          <a:prstGeom prst="rect">
            <a:avLst/>
          </a:prstGeom>
        </p:spPr>
        <p:txBody>
          <a:bodyPr vert="horz" lIns="91440" tIns="45720" rIns="91440" bIns="45720"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ru-RU" sz="3200" dirty="0" smtClean="0">
                <a:solidFill>
                  <a:schemeClr val="tx2">
                    <a:lumMod val="50000"/>
                  </a:schemeClr>
                </a:solidFill>
                <a:latin typeface="+mn-lt"/>
              </a:rPr>
              <a:t>силы </a:t>
            </a:r>
            <a:r>
              <a:rPr lang="ru-RU" sz="3200" dirty="0">
                <a:solidFill>
                  <a:schemeClr val="tx2">
                    <a:lumMod val="50000"/>
                  </a:schemeClr>
                </a:solidFill>
                <a:latin typeface="+mn-lt"/>
              </a:rPr>
              <a:t>единой </a:t>
            </a:r>
            <a:r>
              <a:rPr lang="ru-RU" sz="3200" dirty="0" smtClean="0">
                <a:solidFill>
                  <a:schemeClr val="tx2">
                    <a:lumMod val="50000"/>
                  </a:schemeClr>
                </a:solidFill>
                <a:latin typeface="+mn-lt"/>
              </a:rPr>
              <a:t>государственной системы </a:t>
            </a:r>
            <a:r>
              <a:rPr lang="ru-RU" sz="3200" dirty="0">
                <a:solidFill>
                  <a:schemeClr val="tx2">
                    <a:lumMod val="50000"/>
                  </a:schemeClr>
                </a:solidFill>
                <a:latin typeface="+mn-lt"/>
              </a:rPr>
              <a:t>функционируют </a:t>
            </a:r>
            <a:r>
              <a:rPr lang="ru-RU" sz="3200" dirty="0" smtClean="0">
                <a:solidFill>
                  <a:schemeClr val="tx2">
                    <a:lumMod val="50000"/>
                  </a:schemeClr>
                </a:solidFill>
                <a:latin typeface="+mn-lt"/>
              </a:rPr>
              <a:t> в режимах:</a:t>
            </a:r>
            <a:endParaRPr lang="ru-RU" sz="3200" dirty="0">
              <a:solidFill>
                <a:schemeClr val="tx2">
                  <a:lumMod val="50000"/>
                </a:schemeClr>
              </a:solidFill>
              <a:latin typeface="+mn-lt"/>
            </a:endParaRPr>
          </a:p>
        </p:txBody>
      </p:sp>
      <p:sp>
        <p:nvSpPr>
          <p:cNvPr id="27" name="Блок-схема: альтернативный процесс 26">
            <a:extLst>
              <a:ext uri="{FF2B5EF4-FFF2-40B4-BE49-F238E27FC236}">
                <a16:creationId xmlns:a16="http://schemas.microsoft.com/office/drawing/2014/main" id="{3E9C8326-BD91-4B7D-B326-E85430A85CB1}"/>
              </a:ext>
            </a:extLst>
          </p:cNvPr>
          <p:cNvSpPr/>
          <p:nvPr/>
        </p:nvSpPr>
        <p:spPr>
          <a:xfrm>
            <a:off x="816356" y="773084"/>
            <a:ext cx="10638581" cy="1188720"/>
          </a:xfrm>
          <a:prstGeom prst="flowChartAlternateProcess">
            <a:avLst/>
          </a:prstGeom>
          <a:noFill/>
          <a:ln w="444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3200" b="1" i="0" u="none" strike="noStrike" kern="1200" cap="none" spc="0" normalizeH="0" baseline="0" noProof="0" dirty="0">
              <a:ln>
                <a:noFill/>
              </a:ln>
              <a:solidFill>
                <a:srgbClr val="44546A">
                  <a:lumMod val="50000"/>
                </a:srgbClr>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E1DEFB5C-CA5A-4E9B-9474-97B786D1C109}"/>
              </a:ext>
            </a:extLst>
          </p:cNvPr>
          <p:cNvSpPr txBox="1"/>
          <p:nvPr/>
        </p:nvSpPr>
        <p:spPr>
          <a:xfrm>
            <a:off x="519266" y="2321571"/>
            <a:ext cx="11307837" cy="2554545"/>
          </a:xfrm>
          <a:prstGeom prst="rect">
            <a:avLst/>
          </a:prstGeom>
          <a:noFill/>
        </p:spPr>
        <p:txBody>
          <a:bodyPr wrap="square" rtlCol="0">
            <a:spAutoFit/>
          </a:bodyPr>
          <a:lstStyle/>
          <a:p>
            <a:r>
              <a:rPr lang="ru-RU" sz="3200" b="1" dirty="0" smtClean="0"/>
              <a:t>повседневной деятельности </a:t>
            </a:r>
            <a:r>
              <a:rPr lang="ru-RU" sz="3200" dirty="0" smtClean="0"/>
              <a:t>- при </a:t>
            </a:r>
            <a:r>
              <a:rPr lang="ru-RU" sz="3200" dirty="0"/>
              <a:t>отсутствии угрозы </a:t>
            </a:r>
          </a:p>
          <a:p>
            <a:endParaRPr lang="ru-RU" sz="3200" b="1" dirty="0"/>
          </a:p>
          <a:p>
            <a:r>
              <a:rPr lang="ru-RU" sz="3200" b="1" dirty="0" smtClean="0"/>
              <a:t>повышенной </a:t>
            </a:r>
            <a:r>
              <a:rPr lang="ru-RU" sz="3200" b="1" dirty="0"/>
              <a:t>готовности </a:t>
            </a:r>
            <a:r>
              <a:rPr lang="ru-RU" sz="3200" b="1" dirty="0" smtClean="0"/>
              <a:t>- </a:t>
            </a:r>
            <a:r>
              <a:rPr lang="ru-RU" sz="3200" dirty="0" smtClean="0"/>
              <a:t>при </a:t>
            </a:r>
            <a:r>
              <a:rPr lang="ru-RU" sz="3200" dirty="0"/>
              <a:t>угрозе возникновения </a:t>
            </a:r>
            <a:r>
              <a:rPr lang="ru-RU" sz="3200" dirty="0" smtClean="0"/>
              <a:t>ЧС</a:t>
            </a:r>
            <a:endParaRPr lang="ru-RU" sz="3200" dirty="0"/>
          </a:p>
          <a:p>
            <a:endParaRPr lang="ru-RU" sz="3200" dirty="0"/>
          </a:p>
          <a:p>
            <a:r>
              <a:rPr lang="ru-RU" sz="3200" b="1" dirty="0" smtClean="0"/>
              <a:t>чрезвычайной ситуации </a:t>
            </a:r>
            <a:r>
              <a:rPr lang="ru-RU" sz="3200" dirty="0" smtClean="0"/>
              <a:t>- при </a:t>
            </a:r>
            <a:r>
              <a:rPr lang="ru-RU" sz="3200" dirty="0"/>
              <a:t>возникновении и ликвидации </a:t>
            </a:r>
            <a:r>
              <a:rPr lang="ru-RU" sz="3200" dirty="0" smtClean="0"/>
              <a:t>ЧС</a:t>
            </a:r>
            <a:endParaRPr lang="ru-RU" sz="3200" dirty="0"/>
          </a:p>
        </p:txBody>
      </p:sp>
    </p:spTree>
    <p:extLst>
      <p:ext uri="{BB962C8B-B14F-4D97-AF65-F5344CB8AC3E}">
        <p14:creationId xmlns:p14="http://schemas.microsoft.com/office/powerpoint/2010/main" val="4566410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Рисунок 14">
            <a:extLst>
              <a:ext uri="{FF2B5EF4-FFF2-40B4-BE49-F238E27FC236}">
                <a16:creationId xmlns:a16="http://schemas.microsoft.com/office/drawing/2014/main" id="{0AF1E5CE-51E2-4F5B-894A-B9D06AFF895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4420" y="157942"/>
            <a:ext cx="1801555" cy="314267"/>
          </a:xfrm>
          <a:prstGeom prst="rect">
            <a:avLst/>
          </a:prstGeom>
        </p:spPr>
      </p:pic>
      <p:sp>
        <p:nvSpPr>
          <p:cNvPr id="21" name="Заголовок 1">
            <a:extLst>
              <a:ext uri="{FF2B5EF4-FFF2-40B4-BE49-F238E27FC236}">
                <a16:creationId xmlns:a16="http://schemas.microsoft.com/office/drawing/2014/main" id="{D0BE114F-B9D3-4762-9A44-6376D292196A}"/>
              </a:ext>
            </a:extLst>
          </p:cNvPr>
          <p:cNvSpPr txBox="1">
            <a:spLocks/>
          </p:cNvSpPr>
          <p:nvPr/>
        </p:nvSpPr>
        <p:spPr>
          <a:xfrm>
            <a:off x="695477" y="640080"/>
            <a:ext cx="10663009" cy="4039985"/>
          </a:xfrm>
          <a:prstGeom prst="rect">
            <a:avLst/>
          </a:prstGeom>
        </p:spPr>
        <p:txBody>
          <a:bodyPr vert="horz" lIns="91440" tIns="45720" rIns="91440" bIns="45720"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ru-RU" sz="2400" b="1" dirty="0" smtClean="0">
                <a:solidFill>
                  <a:schemeClr val="tx2">
                    <a:lumMod val="50000"/>
                  </a:schemeClr>
                </a:solidFill>
                <a:latin typeface="+mn-lt"/>
              </a:rPr>
              <a:t>Краевые </a:t>
            </a:r>
            <a:r>
              <a:rPr lang="ru-RU" sz="2400" b="1" dirty="0">
                <a:solidFill>
                  <a:schemeClr val="tx2">
                    <a:lumMod val="50000"/>
                  </a:schemeClr>
                </a:solidFill>
                <a:latin typeface="+mn-lt"/>
              </a:rPr>
              <a:t>резервы используются:</a:t>
            </a:r>
          </a:p>
          <a:p>
            <a:pPr algn="just"/>
            <a:r>
              <a:rPr lang="ru-RU" sz="2400" dirty="0" smtClean="0">
                <a:solidFill>
                  <a:schemeClr val="tx2">
                    <a:lumMod val="50000"/>
                  </a:schemeClr>
                </a:solidFill>
                <a:latin typeface="+mn-lt"/>
              </a:rPr>
              <a:t>	- при </a:t>
            </a:r>
            <a:r>
              <a:rPr lang="ru-RU" sz="2400" dirty="0">
                <a:solidFill>
                  <a:schemeClr val="tx2">
                    <a:lumMod val="50000"/>
                  </a:schemeClr>
                </a:solidFill>
                <a:latin typeface="+mn-lt"/>
              </a:rPr>
              <a:t>ликвидации ЧС природного и техногенного характера</a:t>
            </a:r>
          </a:p>
          <a:p>
            <a:pPr algn="just"/>
            <a:r>
              <a:rPr lang="ru-RU" sz="2400" dirty="0" smtClean="0">
                <a:solidFill>
                  <a:schemeClr val="tx2">
                    <a:lumMod val="50000"/>
                  </a:schemeClr>
                </a:solidFill>
                <a:latin typeface="+mn-lt"/>
              </a:rPr>
              <a:t>	- при </a:t>
            </a:r>
            <a:r>
              <a:rPr lang="ru-RU" sz="2400" dirty="0">
                <a:solidFill>
                  <a:schemeClr val="tx2">
                    <a:lumMod val="50000"/>
                  </a:schemeClr>
                </a:solidFill>
                <a:latin typeface="+mn-lt"/>
              </a:rPr>
              <a:t>проведении аварийно-спасательных и других неотложных работ по устранению опасности для жизни и здоровья людей</a:t>
            </a:r>
          </a:p>
          <a:p>
            <a:pPr algn="just"/>
            <a:r>
              <a:rPr lang="ru-RU" sz="2400" dirty="0" smtClean="0">
                <a:solidFill>
                  <a:schemeClr val="tx2">
                    <a:lumMod val="50000"/>
                  </a:schemeClr>
                </a:solidFill>
                <a:latin typeface="+mn-lt"/>
              </a:rPr>
              <a:t>	- для </a:t>
            </a:r>
            <a:r>
              <a:rPr lang="ru-RU" sz="2400" dirty="0">
                <a:solidFill>
                  <a:schemeClr val="tx2">
                    <a:lumMod val="50000"/>
                  </a:schemeClr>
                </a:solidFill>
                <a:latin typeface="+mn-lt"/>
              </a:rPr>
              <a:t>развертывания и содержания временных пунктов проживания и питания пострадавших граждан</a:t>
            </a:r>
          </a:p>
          <a:p>
            <a:pPr algn="just"/>
            <a:r>
              <a:rPr lang="ru-RU" sz="2400" dirty="0" smtClean="0">
                <a:solidFill>
                  <a:schemeClr val="tx2">
                    <a:lumMod val="50000"/>
                  </a:schemeClr>
                </a:solidFill>
                <a:latin typeface="+mn-lt"/>
              </a:rPr>
              <a:t>	- при </a:t>
            </a:r>
            <a:r>
              <a:rPr lang="ru-RU" sz="2400" dirty="0">
                <a:solidFill>
                  <a:schemeClr val="tx2">
                    <a:lumMod val="50000"/>
                  </a:schemeClr>
                </a:solidFill>
                <a:latin typeface="+mn-lt"/>
              </a:rPr>
              <a:t>осуществлении других первоочередных мероприятий, связанных с обеспечением жизнедеятельности пострадавшего </a:t>
            </a:r>
            <a:r>
              <a:rPr lang="ru-RU" sz="2400" dirty="0" smtClean="0">
                <a:solidFill>
                  <a:schemeClr val="tx2">
                    <a:lumMod val="50000"/>
                  </a:schemeClr>
                </a:solidFill>
                <a:latin typeface="+mn-lt"/>
              </a:rPr>
              <a:t>населения</a:t>
            </a:r>
          </a:p>
          <a:p>
            <a:pPr algn="just"/>
            <a:endParaRPr lang="ru-RU" sz="2400" dirty="0" smtClean="0">
              <a:solidFill>
                <a:schemeClr val="tx2">
                  <a:lumMod val="50000"/>
                </a:schemeClr>
              </a:solidFill>
              <a:latin typeface="+mn-lt"/>
            </a:endParaRPr>
          </a:p>
          <a:p>
            <a:pPr algn="just"/>
            <a:r>
              <a:rPr lang="ru-RU" sz="2400" dirty="0" smtClean="0">
                <a:solidFill>
                  <a:schemeClr val="tx2">
                    <a:lumMod val="50000"/>
                  </a:schemeClr>
                </a:solidFill>
                <a:latin typeface="+mn-lt"/>
              </a:rPr>
              <a:t>	- </a:t>
            </a:r>
            <a:r>
              <a:rPr lang="ru-RU" sz="2400" dirty="0" smtClean="0">
                <a:solidFill>
                  <a:srgbClr val="FF0000"/>
                </a:solidFill>
                <a:latin typeface="+mn-lt"/>
              </a:rPr>
              <a:t>в </a:t>
            </a:r>
            <a:r>
              <a:rPr lang="ru-RU" sz="2400" dirty="0">
                <a:solidFill>
                  <a:srgbClr val="FF0000"/>
                </a:solidFill>
                <a:latin typeface="+mn-lt"/>
              </a:rPr>
              <a:t>случае крайней необходимости </a:t>
            </a:r>
            <a:r>
              <a:rPr lang="ru-RU" sz="2400" dirty="0" smtClean="0">
                <a:solidFill>
                  <a:schemeClr val="tx2">
                    <a:lumMod val="50000"/>
                  </a:schemeClr>
                </a:solidFill>
                <a:latin typeface="+mn-lt"/>
              </a:rPr>
              <a:t>для </a:t>
            </a:r>
            <a:r>
              <a:rPr lang="ru-RU" sz="2400" dirty="0">
                <a:solidFill>
                  <a:schemeClr val="tx2">
                    <a:lumMod val="50000"/>
                  </a:schemeClr>
                </a:solidFill>
                <a:latin typeface="+mn-lt"/>
              </a:rPr>
              <a:t>осуществления мероприятий </a:t>
            </a:r>
            <a:r>
              <a:rPr lang="ru-RU" sz="2400" dirty="0">
                <a:solidFill>
                  <a:srgbClr val="FF0000"/>
                </a:solidFill>
                <a:latin typeface="+mn-lt"/>
              </a:rPr>
              <a:t>по предупреждению ЧС</a:t>
            </a:r>
            <a:r>
              <a:rPr lang="ru-RU" sz="2400" dirty="0">
                <a:solidFill>
                  <a:schemeClr val="tx2">
                    <a:lumMod val="50000"/>
                  </a:schemeClr>
                </a:solidFill>
                <a:latin typeface="+mn-lt"/>
              </a:rPr>
              <a:t> природного и техногенного характера</a:t>
            </a:r>
          </a:p>
          <a:p>
            <a:pPr algn="just"/>
            <a:endParaRPr lang="ru-RU" sz="2800" dirty="0">
              <a:solidFill>
                <a:schemeClr val="tx2">
                  <a:lumMod val="50000"/>
                </a:schemeClr>
              </a:solidFill>
              <a:latin typeface="+mn-lt"/>
            </a:endParaRPr>
          </a:p>
        </p:txBody>
      </p:sp>
      <p:sp>
        <p:nvSpPr>
          <p:cNvPr id="24" name="Заголовок 1">
            <a:extLst>
              <a:ext uri="{FF2B5EF4-FFF2-40B4-BE49-F238E27FC236}">
                <a16:creationId xmlns:a16="http://schemas.microsoft.com/office/drawing/2014/main" id="{5A3CF076-4AA2-4CAB-9BE9-3D7D0464F538}"/>
              </a:ext>
            </a:extLst>
          </p:cNvPr>
          <p:cNvSpPr txBox="1">
            <a:spLocks/>
          </p:cNvSpPr>
          <p:nvPr/>
        </p:nvSpPr>
        <p:spPr>
          <a:xfrm>
            <a:off x="833514" y="1816835"/>
            <a:ext cx="11029949" cy="1060199"/>
          </a:xfrm>
          <a:prstGeom prst="rect">
            <a:avLst/>
          </a:prstGeom>
        </p:spPr>
        <p:txBody>
          <a:bodyPr vert="horz" lIns="91440" tIns="45720" rIns="91440" bIns="45720"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endParaRPr lang="ru-RU" sz="2400" dirty="0">
              <a:solidFill>
                <a:schemeClr val="tx2">
                  <a:lumMod val="50000"/>
                </a:schemeClr>
              </a:solidFill>
              <a:latin typeface="+mn-lt"/>
            </a:endParaRPr>
          </a:p>
        </p:txBody>
      </p:sp>
      <p:sp>
        <p:nvSpPr>
          <p:cNvPr id="26" name="Заголовок 1">
            <a:extLst>
              <a:ext uri="{FF2B5EF4-FFF2-40B4-BE49-F238E27FC236}">
                <a16:creationId xmlns:a16="http://schemas.microsoft.com/office/drawing/2014/main" id="{3B24EC31-D0D1-4179-AA71-D974BB452FFB}"/>
              </a:ext>
            </a:extLst>
          </p:cNvPr>
          <p:cNvSpPr txBox="1">
            <a:spLocks/>
          </p:cNvSpPr>
          <p:nvPr/>
        </p:nvSpPr>
        <p:spPr>
          <a:xfrm flipV="1">
            <a:off x="833514" y="5442691"/>
            <a:ext cx="11029949" cy="45719"/>
          </a:xfrm>
          <a:prstGeom prst="rect">
            <a:avLst/>
          </a:prstGeom>
        </p:spPr>
        <p:txBody>
          <a:bodyPr vert="horz" lIns="91440" tIns="45720" rIns="91440" bIns="45720"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endParaRPr lang="ru-RU" sz="2400" b="1" dirty="0">
              <a:solidFill>
                <a:schemeClr val="tx2">
                  <a:lumMod val="50000"/>
                </a:schemeClr>
              </a:solidFill>
              <a:latin typeface="+mn-lt"/>
            </a:endParaRPr>
          </a:p>
        </p:txBody>
      </p:sp>
      <p:sp>
        <p:nvSpPr>
          <p:cNvPr id="27" name="Блок-схема: альтернативный процесс 26">
            <a:extLst>
              <a:ext uri="{FF2B5EF4-FFF2-40B4-BE49-F238E27FC236}">
                <a16:creationId xmlns:a16="http://schemas.microsoft.com/office/drawing/2014/main" id="{3E9C8326-BD91-4B7D-B326-E85430A85CB1}"/>
              </a:ext>
            </a:extLst>
          </p:cNvPr>
          <p:cNvSpPr/>
          <p:nvPr/>
        </p:nvSpPr>
        <p:spPr>
          <a:xfrm>
            <a:off x="2978716" y="5184096"/>
            <a:ext cx="7010421" cy="1060200"/>
          </a:xfrm>
          <a:prstGeom prst="flowChartAlternateProcess">
            <a:avLst/>
          </a:prstGeom>
          <a:noFill/>
          <a:ln w="444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3200" b="1" i="0" u="none" strike="noStrike" kern="1200" cap="none" spc="0" normalizeH="0" baseline="0" noProof="0" dirty="0">
              <a:ln>
                <a:noFill/>
              </a:ln>
              <a:solidFill>
                <a:srgbClr val="44546A">
                  <a:lumMod val="50000"/>
                </a:srgbClr>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8DEFBECD-258F-46C8-8BA2-F75D77C774DA}"/>
              </a:ext>
            </a:extLst>
          </p:cNvPr>
          <p:cNvSpPr txBox="1"/>
          <p:nvPr/>
        </p:nvSpPr>
        <p:spPr>
          <a:xfrm>
            <a:off x="3582785" y="5452586"/>
            <a:ext cx="5802284" cy="523220"/>
          </a:xfrm>
          <a:prstGeom prst="rect">
            <a:avLst/>
          </a:prstGeom>
          <a:noFill/>
        </p:spPr>
        <p:txBody>
          <a:bodyPr wrap="square" rtlCol="0">
            <a:spAutoFit/>
          </a:bodyPr>
          <a:lstStyle/>
          <a:p>
            <a:r>
              <a:rPr lang="ru-RU" sz="2800" dirty="0" smtClean="0"/>
              <a:t>Порядком </a:t>
            </a:r>
            <a:r>
              <a:rPr lang="ru-RU" sz="2800" dirty="0"/>
              <a:t>случаи </a:t>
            </a:r>
            <a:r>
              <a:rPr lang="ru-RU" sz="2800" b="1" dirty="0">
                <a:solidFill>
                  <a:srgbClr val="FF0000"/>
                </a:solidFill>
              </a:rPr>
              <a:t>не установлены</a:t>
            </a:r>
          </a:p>
        </p:txBody>
      </p:sp>
      <p:sp>
        <p:nvSpPr>
          <p:cNvPr id="7" name="Стрелка вниз 6"/>
          <p:cNvSpPr/>
          <p:nvPr/>
        </p:nvSpPr>
        <p:spPr>
          <a:xfrm>
            <a:off x="3316778" y="4345679"/>
            <a:ext cx="532014" cy="734640"/>
          </a:xfrm>
          <a:prstGeom prst="downArrow">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3686038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Рисунок 14">
            <a:extLst>
              <a:ext uri="{FF2B5EF4-FFF2-40B4-BE49-F238E27FC236}">
                <a16:creationId xmlns:a16="http://schemas.microsoft.com/office/drawing/2014/main" id="{0AF1E5CE-51E2-4F5B-894A-B9D06AFF895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4420" y="157942"/>
            <a:ext cx="1801555" cy="314267"/>
          </a:xfrm>
          <a:prstGeom prst="rect">
            <a:avLst/>
          </a:prstGeom>
        </p:spPr>
      </p:pic>
      <p:sp>
        <p:nvSpPr>
          <p:cNvPr id="24" name="Заголовок 1">
            <a:extLst>
              <a:ext uri="{FF2B5EF4-FFF2-40B4-BE49-F238E27FC236}">
                <a16:creationId xmlns:a16="http://schemas.microsoft.com/office/drawing/2014/main" id="{5A3CF076-4AA2-4CAB-9BE9-3D7D0464F538}"/>
              </a:ext>
            </a:extLst>
          </p:cNvPr>
          <p:cNvSpPr txBox="1">
            <a:spLocks/>
          </p:cNvSpPr>
          <p:nvPr/>
        </p:nvSpPr>
        <p:spPr>
          <a:xfrm>
            <a:off x="981578" y="1504604"/>
            <a:ext cx="10833432" cy="3233650"/>
          </a:xfrm>
          <a:prstGeom prst="rect">
            <a:avLst/>
          </a:prstGeom>
        </p:spPr>
        <p:txBody>
          <a:bodyPr vert="horz" lIns="91440" tIns="45720" rIns="91440" bIns="45720"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ru-RU" sz="2800" b="1" dirty="0" smtClean="0">
                <a:solidFill>
                  <a:schemeClr val="tx2">
                    <a:lumMod val="50000"/>
                  </a:schemeClr>
                </a:solidFill>
                <a:latin typeface="+mn-lt"/>
              </a:rPr>
              <a:t>Отсутствуют отдельные позиции </a:t>
            </a:r>
            <a:r>
              <a:rPr lang="ru-RU" sz="2800" dirty="0" smtClean="0">
                <a:solidFill>
                  <a:schemeClr val="tx2">
                    <a:lumMod val="50000"/>
                  </a:schemeClr>
                </a:solidFill>
                <a:latin typeface="+mn-lt"/>
              </a:rPr>
              <a:t>(сирены, фонари, станция очистки воды, лодка 10-местная, передвижная котельная)</a:t>
            </a:r>
          </a:p>
          <a:p>
            <a:pPr algn="l"/>
            <a:endParaRPr lang="ru-RU" sz="2800" dirty="0" smtClean="0">
              <a:solidFill>
                <a:schemeClr val="tx2">
                  <a:lumMod val="50000"/>
                </a:schemeClr>
              </a:solidFill>
              <a:latin typeface="+mn-lt"/>
            </a:endParaRPr>
          </a:p>
          <a:p>
            <a:pPr algn="l"/>
            <a:r>
              <a:rPr lang="ru-RU" sz="2800" b="1" dirty="0" smtClean="0">
                <a:solidFill>
                  <a:schemeClr val="tx2">
                    <a:lumMod val="50000"/>
                  </a:schemeClr>
                </a:solidFill>
                <a:latin typeface="+mn-lt"/>
              </a:rPr>
              <a:t>Выявлены значительные излишки </a:t>
            </a:r>
            <a:r>
              <a:rPr lang="ru-RU" sz="2800" dirty="0" smtClean="0">
                <a:solidFill>
                  <a:schemeClr val="tx2">
                    <a:lumMod val="50000"/>
                  </a:schemeClr>
                </a:solidFill>
                <a:latin typeface="+mn-lt"/>
              </a:rPr>
              <a:t>устаревших и непригодных противогазов  </a:t>
            </a:r>
          </a:p>
          <a:p>
            <a:pPr algn="l"/>
            <a:endParaRPr lang="ru-RU" sz="2800" dirty="0">
              <a:solidFill>
                <a:schemeClr val="tx2">
                  <a:lumMod val="50000"/>
                </a:schemeClr>
              </a:solidFill>
              <a:latin typeface="+mn-lt"/>
            </a:endParaRPr>
          </a:p>
          <a:p>
            <a:pPr algn="l"/>
            <a:r>
              <a:rPr lang="ru-RU" sz="2800" dirty="0" smtClean="0">
                <a:solidFill>
                  <a:schemeClr val="tx2">
                    <a:lumMod val="50000"/>
                  </a:schemeClr>
                </a:solidFill>
                <a:latin typeface="+mn-lt"/>
              </a:rPr>
              <a:t>В резерве </a:t>
            </a:r>
            <a:r>
              <a:rPr lang="ru-RU" sz="2800" b="1" dirty="0" smtClean="0">
                <a:solidFill>
                  <a:schemeClr val="tx2">
                    <a:lumMod val="50000"/>
                  </a:schemeClr>
                </a:solidFill>
                <a:latin typeface="+mn-lt"/>
              </a:rPr>
              <a:t>числятся объекты не предусмотренные Номенклатурой </a:t>
            </a:r>
            <a:r>
              <a:rPr lang="ru-RU" sz="2800" dirty="0" smtClean="0">
                <a:solidFill>
                  <a:schemeClr val="tx2">
                    <a:lumMod val="50000"/>
                  </a:schemeClr>
                </a:solidFill>
                <a:latin typeface="+mn-lt"/>
              </a:rPr>
              <a:t>(автомобиль Урал, быстровозводимое надувное помещение и др.)</a:t>
            </a:r>
          </a:p>
          <a:p>
            <a:pPr algn="l"/>
            <a:endParaRPr lang="ru-RU" sz="2800" dirty="0">
              <a:solidFill>
                <a:schemeClr val="tx2">
                  <a:lumMod val="50000"/>
                </a:schemeClr>
              </a:solidFill>
              <a:latin typeface="+mn-lt"/>
            </a:endParaRPr>
          </a:p>
        </p:txBody>
      </p:sp>
      <p:sp>
        <p:nvSpPr>
          <p:cNvPr id="8" name="Блок-схема: альтернативный процесс 7">
            <a:extLst>
              <a:ext uri="{FF2B5EF4-FFF2-40B4-BE49-F238E27FC236}">
                <a16:creationId xmlns:a16="http://schemas.microsoft.com/office/drawing/2014/main" id="{82744529-8B3D-404F-8D68-65759F1FDC2E}"/>
              </a:ext>
            </a:extLst>
          </p:cNvPr>
          <p:cNvSpPr/>
          <p:nvPr/>
        </p:nvSpPr>
        <p:spPr>
          <a:xfrm>
            <a:off x="555584" y="1205345"/>
            <a:ext cx="11167985" cy="3556078"/>
          </a:xfrm>
          <a:prstGeom prst="flowChartAlternateProcess">
            <a:avLst/>
          </a:prstGeom>
          <a:noFill/>
          <a:ln w="444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3200" b="1" i="0" u="none" strike="noStrike" kern="1200" cap="none" spc="0" normalizeH="0" baseline="0" noProof="0" dirty="0">
              <a:ln>
                <a:noFill/>
              </a:ln>
              <a:solidFill>
                <a:srgbClr val="44546A">
                  <a:lumMod val="50000"/>
                </a:srgbClr>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2888C41F-8D21-4E0A-A4BC-49A38D88A635}"/>
              </a:ext>
            </a:extLst>
          </p:cNvPr>
          <p:cNvSpPr txBox="1"/>
          <p:nvPr/>
        </p:nvSpPr>
        <p:spPr>
          <a:xfrm>
            <a:off x="746777" y="5654863"/>
            <a:ext cx="11167986" cy="830997"/>
          </a:xfrm>
          <a:prstGeom prst="rect">
            <a:avLst/>
          </a:prstGeom>
          <a:noFill/>
        </p:spPr>
        <p:txBody>
          <a:bodyPr wrap="square" rtlCol="0">
            <a:spAutoFit/>
          </a:bodyPr>
          <a:lstStyle/>
          <a:p>
            <a:pPr algn="ctr"/>
            <a:r>
              <a:rPr lang="ru-RU" sz="2400" b="1" dirty="0" smtClean="0">
                <a:solidFill>
                  <a:srgbClr val="FF0000"/>
                </a:solidFill>
              </a:rPr>
              <a:t>Ненадлежащее</a:t>
            </a:r>
            <a:r>
              <a:rPr lang="ru-RU" sz="2400" dirty="0" smtClean="0">
                <a:solidFill>
                  <a:srgbClr val="FF0000"/>
                </a:solidFill>
              </a:rPr>
              <a:t> </a:t>
            </a:r>
            <a:r>
              <a:rPr lang="ru-RU" sz="2400" dirty="0" smtClean="0"/>
              <a:t>исполнение Департаментом полномочий по созданию, восполнению и утилизации материальных резервов </a:t>
            </a:r>
            <a:endParaRPr lang="ru-RU" sz="2400" dirty="0"/>
          </a:p>
        </p:txBody>
      </p:sp>
      <p:sp>
        <p:nvSpPr>
          <p:cNvPr id="3" name="Стрелка: вниз 2">
            <a:extLst>
              <a:ext uri="{FF2B5EF4-FFF2-40B4-BE49-F238E27FC236}">
                <a16:creationId xmlns:a16="http://schemas.microsoft.com/office/drawing/2014/main" id="{F7EB54D7-C922-40C5-B01F-A78F759CABC5}"/>
              </a:ext>
            </a:extLst>
          </p:cNvPr>
          <p:cNvSpPr/>
          <p:nvPr/>
        </p:nvSpPr>
        <p:spPr>
          <a:xfrm>
            <a:off x="5244967" y="4896196"/>
            <a:ext cx="1972099" cy="663216"/>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srgbClr val="FF0000"/>
              </a:solidFill>
              <a:highlight>
                <a:srgbClr val="FF0000"/>
              </a:highlight>
            </a:endParaRPr>
          </a:p>
        </p:txBody>
      </p:sp>
      <p:sp>
        <p:nvSpPr>
          <p:cNvPr id="4" name="Прямоугольник: скругленные углы 3">
            <a:extLst>
              <a:ext uri="{FF2B5EF4-FFF2-40B4-BE49-F238E27FC236}">
                <a16:creationId xmlns:a16="http://schemas.microsoft.com/office/drawing/2014/main" id="{C0D71530-F39C-4CCB-BC53-920002436E95}"/>
              </a:ext>
            </a:extLst>
          </p:cNvPr>
          <p:cNvSpPr/>
          <p:nvPr/>
        </p:nvSpPr>
        <p:spPr>
          <a:xfrm>
            <a:off x="647024" y="5631694"/>
            <a:ext cx="11167986" cy="854166"/>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 name="Прямоугольник 4"/>
          <p:cNvSpPr/>
          <p:nvPr/>
        </p:nvSpPr>
        <p:spPr>
          <a:xfrm>
            <a:off x="2945272" y="569248"/>
            <a:ext cx="6185091" cy="584775"/>
          </a:xfrm>
          <a:prstGeom prst="rect">
            <a:avLst/>
          </a:prstGeom>
          <a:noFill/>
        </p:spPr>
        <p:txBody>
          <a:bodyPr wrap="none" lIns="91440" tIns="45720" rIns="91440" bIns="45720">
            <a:spAutoFit/>
          </a:bodyPr>
          <a:lstStyle/>
          <a:p>
            <a:pPr algn="ctr"/>
            <a:r>
              <a:rPr lang="ru-RU" sz="3200" b="1" cap="none" spc="0" dirty="0" smtClean="0">
                <a:ln w="0"/>
                <a:solidFill>
                  <a:schemeClr val="tx1"/>
                </a:solidFill>
              </a:rPr>
              <a:t>Номенклатура и объемы резерва</a:t>
            </a:r>
            <a:endParaRPr lang="ru-RU" sz="5400" b="1" cap="none" spc="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3566258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Рисунок 14">
            <a:extLst>
              <a:ext uri="{FF2B5EF4-FFF2-40B4-BE49-F238E27FC236}">
                <a16:creationId xmlns:a16="http://schemas.microsoft.com/office/drawing/2014/main" id="{0AF1E5CE-51E2-4F5B-894A-B9D06AFF895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4420" y="157942"/>
            <a:ext cx="1801555" cy="314267"/>
          </a:xfrm>
          <a:prstGeom prst="rect">
            <a:avLst/>
          </a:prstGeom>
        </p:spPr>
      </p:pic>
      <p:sp>
        <p:nvSpPr>
          <p:cNvPr id="21" name="Заголовок 1">
            <a:extLst>
              <a:ext uri="{FF2B5EF4-FFF2-40B4-BE49-F238E27FC236}">
                <a16:creationId xmlns:a16="http://schemas.microsoft.com/office/drawing/2014/main" id="{D0BE114F-B9D3-4762-9A44-6376D292196A}"/>
              </a:ext>
            </a:extLst>
          </p:cNvPr>
          <p:cNvSpPr txBox="1">
            <a:spLocks/>
          </p:cNvSpPr>
          <p:nvPr/>
        </p:nvSpPr>
        <p:spPr>
          <a:xfrm>
            <a:off x="284420" y="806335"/>
            <a:ext cx="11611093" cy="5835533"/>
          </a:xfrm>
          <a:prstGeom prst="rect">
            <a:avLst/>
          </a:prstGeom>
        </p:spPr>
        <p:txBody>
          <a:bodyPr vert="horz" lIns="91440" tIns="45720" rIns="91440" bIns="45720"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10000"/>
              </a:lnSpc>
            </a:pPr>
            <a:r>
              <a:rPr lang="ru-RU" sz="2800" dirty="0" smtClean="0">
                <a:solidFill>
                  <a:schemeClr val="tx2">
                    <a:lumMod val="50000"/>
                  </a:schemeClr>
                </a:solidFill>
                <a:latin typeface="+mn-lt"/>
              </a:rPr>
              <a:t>	В 2020 -2021 годах из резерва выпущено угля </a:t>
            </a:r>
            <a:r>
              <a:rPr lang="ru-RU" sz="2800" dirty="0" err="1" smtClean="0">
                <a:solidFill>
                  <a:schemeClr val="tx2">
                    <a:lumMod val="50000"/>
                  </a:schemeClr>
                </a:solidFill>
                <a:latin typeface="+mn-lt"/>
              </a:rPr>
              <a:t>ресурсоснабжающим</a:t>
            </a:r>
            <a:r>
              <a:rPr lang="ru-RU" sz="2800" dirty="0" smtClean="0">
                <a:solidFill>
                  <a:schemeClr val="tx2">
                    <a:lumMod val="50000"/>
                  </a:schemeClr>
                </a:solidFill>
                <a:latin typeface="+mn-lt"/>
              </a:rPr>
              <a:t> организациям края </a:t>
            </a:r>
            <a:r>
              <a:rPr lang="ru-RU" sz="2800" b="1" dirty="0" smtClean="0">
                <a:solidFill>
                  <a:srgbClr val="FF0000"/>
                </a:solidFill>
                <a:latin typeface="+mn-lt"/>
              </a:rPr>
              <a:t>на сумму 720,1 млн. рублей</a:t>
            </a:r>
            <a:r>
              <a:rPr lang="ru-RU" sz="2800" b="1" dirty="0" smtClean="0">
                <a:solidFill>
                  <a:schemeClr val="tx2">
                    <a:lumMod val="50000"/>
                  </a:schemeClr>
                </a:solidFill>
                <a:latin typeface="+mn-lt"/>
              </a:rPr>
              <a:t>  </a:t>
            </a:r>
          </a:p>
          <a:p>
            <a:pPr algn="l">
              <a:lnSpc>
                <a:spcPct val="110000"/>
              </a:lnSpc>
            </a:pPr>
            <a:r>
              <a:rPr lang="ru-RU" sz="2800" dirty="0" smtClean="0">
                <a:solidFill>
                  <a:schemeClr val="tx2">
                    <a:lumMod val="50000"/>
                  </a:schemeClr>
                </a:solidFill>
                <a:latin typeface="+mn-lt"/>
              </a:rPr>
              <a:t>				</a:t>
            </a:r>
          </a:p>
          <a:p>
            <a:pPr algn="l">
              <a:lnSpc>
                <a:spcPct val="110000"/>
              </a:lnSpc>
            </a:pPr>
            <a:r>
              <a:rPr lang="ru-RU" sz="2800" b="1" dirty="0" smtClean="0">
                <a:latin typeface="+mn-lt"/>
              </a:rPr>
              <a:t>основание</a:t>
            </a:r>
            <a:r>
              <a:rPr lang="ru-RU" sz="2800" dirty="0" smtClean="0">
                <a:solidFill>
                  <a:srgbClr val="0070C0"/>
                </a:solidFill>
                <a:latin typeface="+mn-lt"/>
              </a:rPr>
              <a:t> </a:t>
            </a:r>
          </a:p>
          <a:p>
            <a:pPr algn="l">
              <a:lnSpc>
                <a:spcPct val="110000"/>
              </a:lnSpc>
            </a:pPr>
            <a:r>
              <a:rPr lang="ru-RU" sz="2800" dirty="0" smtClean="0">
                <a:solidFill>
                  <a:schemeClr val="tx2">
                    <a:lumMod val="50000"/>
                  </a:schemeClr>
                </a:solidFill>
                <a:latin typeface="+mn-lt"/>
              </a:rPr>
              <a:t>		- отсутствие у РСО средств на поддержание неснижаемого 			нормативного запаса топлива</a:t>
            </a:r>
            <a:endParaRPr lang="ru-RU" sz="2800" dirty="0">
              <a:solidFill>
                <a:schemeClr val="tx2">
                  <a:lumMod val="50000"/>
                </a:schemeClr>
              </a:solidFill>
              <a:latin typeface="+mn-lt"/>
            </a:endParaRPr>
          </a:p>
          <a:p>
            <a:pPr algn="l">
              <a:lnSpc>
                <a:spcPct val="110000"/>
              </a:lnSpc>
            </a:pPr>
            <a:r>
              <a:rPr lang="ru-RU" sz="2800" b="1" dirty="0" smtClean="0">
                <a:latin typeface="+mn-lt"/>
              </a:rPr>
              <a:t>причина</a:t>
            </a:r>
            <a:r>
              <a:rPr lang="ru-RU" sz="2800" b="1" dirty="0" smtClean="0">
                <a:solidFill>
                  <a:srgbClr val="C00000"/>
                </a:solidFill>
                <a:latin typeface="+mn-lt"/>
              </a:rPr>
              <a:t> </a:t>
            </a:r>
          </a:p>
          <a:p>
            <a:pPr algn="l">
              <a:lnSpc>
                <a:spcPct val="110000"/>
              </a:lnSpc>
            </a:pPr>
            <a:r>
              <a:rPr lang="ru-RU" sz="2800" dirty="0" smtClean="0">
                <a:solidFill>
                  <a:schemeClr val="tx2">
                    <a:lumMod val="50000"/>
                  </a:schemeClr>
                </a:solidFill>
                <a:latin typeface="+mn-lt"/>
              </a:rPr>
              <a:t>		- недополученная </a:t>
            </a:r>
            <a:r>
              <a:rPr lang="ru-RU" sz="2800" dirty="0" err="1" smtClean="0">
                <a:solidFill>
                  <a:schemeClr val="tx2">
                    <a:lumMod val="50000"/>
                  </a:schemeClr>
                </a:solidFill>
                <a:latin typeface="+mn-lt"/>
              </a:rPr>
              <a:t>межтарифная</a:t>
            </a:r>
            <a:r>
              <a:rPr lang="ru-RU" sz="2800" dirty="0" smtClean="0">
                <a:solidFill>
                  <a:schemeClr val="tx2">
                    <a:lumMod val="50000"/>
                  </a:schemeClr>
                </a:solidFill>
                <a:latin typeface="+mn-lt"/>
              </a:rPr>
              <a:t> разница из краевого бюджета</a:t>
            </a:r>
          </a:p>
          <a:p>
            <a:pPr algn="l">
              <a:lnSpc>
                <a:spcPct val="110000"/>
              </a:lnSpc>
            </a:pPr>
            <a:r>
              <a:rPr lang="ru-RU" sz="2800" b="1" dirty="0" smtClean="0">
                <a:latin typeface="+mn-lt"/>
              </a:rPr>
              <a:t>результат</a:t>
            </a:r>
            <a:r>
              <a:rPr lang="ru-RU" sz="2800" b="1" dirty="0" smtClean="0">
                <a:solidFill>
                  <a:schemeClr val="tx2">
                    <a:lumMod val="50000"/>
                  </a:schemeClr>
                </a:solidFill>
                <a:latin typeface="+mn-lt"/>
              </a:rPr>
              <a:t> </a:t>
            </a:r>
          </a:p>
          <a:p>
            <a:pPr algn="l">
              <a:lnSpc>
                <a:spcPct val="110000"/>
              </a:lnSpc>
            </a:pPr>
            <a:r>
              <a:rPr lang="ru-RU" sz="2800" dirty="0" smtClean="0">
                <a:solidFill>
                  <a:schemeClr val="tx2">
                    <a:lumMod val="50000"/>
                  </a:schemeClr>
                </a:solidFill>
                <a:latin typeface="+mn-lt"/>
              </a:rPr>
              <a:t>		- увеличение объема угля в резерве </a:t>
            </a:r>
            <a:r>
              <a:rPr lang="ru-RU" sz="2800" dirty="0" smtClean="0">
                <a:solidFill>
                  <a:srgbClr val="FF0000"/>
                </a:solidFill>
                <a:latin typeface="+mn-lt"/>
              </a:rPr>
              <a:t>до 120 тыс. тонн</a:t>
            </a:r>
          </a:p>
          <a:p>
            <a:pPr algn="l">
              <a:lnSpc>
                <a:spcPct val="110000"/>
              </a:lnSpc>
            </a:pPr>
            <a:r>
              <a:rPr lang="ru-RU" sz="2800" dirty="0" smtClean="0">
                <a:solidFill>
                  <a:schemeClr val="tx2">
                    <a:lumMod val="50000"/>
                  </a:schemeClr>
                </a:solidFill>
                <a:latin typeface="+mn-lt"/>
              </a:rPr>
              <a:t>		- </a:t>
            </a:r>
            <a:r>
              <a:rPr lang="ru-RU" sz="2800" dirty="0" smtClean="0">
                <a:solidFill>
                  <a:srgbClr val="FF0000"/>
                </a:solidFill>
                <a:latin typeface="+mn-lt"/>
              </a:rPr>
              <a:t>невозможность </a:t>
            </a:r>
            <a:r>
              <a:rPr lang="ru-RU" sz="2800" dirty="0" smtClean="0">
                <a:solidFill>
                  <a:schemeClr val="tx2">
                    <a:lumMod val="50000"/>
                  </a:schemeClr>
                </a:solidFill>
                <a:latin typeface="+mn-lt"/>
              </a:rPr>
              <a:t>предъявить </a:t>
            </a:r>
            <a:r>
              <a:rPr lang="ru-RU" sz="2800" dirty="0" smtClean="0">
                <a:solidFill>
                  <a:srgbClr val="FF0000"/>
                </a:solidFill>
                <a:latin typeface="+mn-lt"/>
              </a:rPr>
              <a:t>НДС к вычету  </a:t>
            </a:r>
            <a:endParaRPr lang="ru-RU" sz="2800" dirty="0">
              <a:solidFill>
                <a:srgbClr val="FF0000"/>
              </a:solidFill>
              <a:latin typeface="+mn-lt"/>
            </a:endParaRPr>
          </a:p>
          <a:p>
            <a:pPr algn="l">
              <a:lnSpc>
                <a:spcPct val="110000"/>
              </a:lnSpc>
            </a:pPr>
            <a:r>
              <a:rPr lang="ru-RU" sz="2800" dirty="0" smtClean="0">
                <a:solidFill>
                  <a:schemeClr val="tx2">
                    <a:lumMod val="50000"/>
                  </a:schemeClr>
                </a:solidFill>
                <a:latin typeface="+mn-lt"/>
              </a:rPr>
              <a:t>		- закуп Департаментом угля </a:t>
            </a:r>
            <a:r>
              <a:rPr lang="ru-RU" sz="2800" dirty="0" smtClean="0">
                <a:solidFill>
                  <a:srgbClr val="FF0000"/>
                </a:solidFill>
                <a:latin typeface="+mn-lt"/>
              </a:rPr>
              <a:t>по более высокой </a:t>
            </a:r>
            <a:r>
              <a:rPr lang="ru-RU" sz="2800" dirty="0" smtClean="0">
                <a:solidFill>
                  <a:schemeClr val="tx2">
                    <a:lumMod val="50000"/>
                  </a:schemeClr>
                </a:solidFill>
                <a:latin typeface="+mn-lt"/>
              </a:rPr>
              <a:t>цене </a:t>
            </a:r>
            <a:endParaRPr lang="ru-RU" sz="2800" dirty="0">
              <a:solidFill>
                <a:schemeClr val="tx2">
                  <a:lumMod val="50000"/>
                </a:schemeClr>
              </a:solidFill>
              <a:latin typeface="+mn-lt"/>
            </a:endParaRPr>
          </a:p>
        </p:txBody>
      </p:sp>
      <p:sp>
        <p:nvSpPr>
          <p:cNvPr id="2" name="Прямоугольник: скругленные углы 1">
            <a:extLst>
              <a:ext uri="{FF2B5EF4-FFF2-40B4-BE49-F238E27FC236}">
                <a16:creationId xmlns:a16="http://schemas.microsoft.com/office/drawing/2014/main" id="{4863FAFD-C57C-4F98-A2A8-712C74C036B3}"/>
              </a:ext>
            </a:extLst>
          </p:cNvPr>
          <p:cNvSpPr/>
          <p:nvPr/>
        </p:nvSpPr>
        <p:spPr>
          <a:xfrm>
            <a:off x="284421" y="806335"/>
            <a:ext cx="11611092" cy="5835534"/>
          </a:xfrm>
          <a:prstGeom prst="roundRect">
            <a:avLst/>
          </a:prstGeom>
          <a:noFill/>
          <a:ln>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8390600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Рисунок 14">
            <a:extLst>
              <a:ext uri="{FF2B5EF4-FFF2-40B4-BE49-F238E27FC236}">
                <a16:creationId xmlns:a16="http://schemas.microsoft.com/office/drawing/2014/main" id="{0AF1E5CE-51E2-4F5B-894A-B9D06AFF895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4420" y="157942"/>
            <a:ext cx="1801555" cy="314267"/>
          </a:xfrm>
          <a:prstGeom prst="rect">
            <a:avLst/>
          </a:prstGeom>
        </p:spPr>
      </p:pic>
      <p:sp>
        <p:nvSpPr>
          <p:cNvPr id="21" name="Заголовок 1">
            <a:extLst>
              <a:ext uri="{FF2B5EF4-FFF2-40B4-BE49-F238E27FC236}">
                <a16:creationId xmlns:a16="http://schemas.microsoft.com/office/drawing/2014/main" id="{D0BE114F-B9D3-4762-9A44-6376D292196A}"/>
              </a:ext>
            </a:extLst>
          </p:cNvPr>
          <p:cNvSpPr txBox="1">
            <a:spLocks/>
          </p:cNvSpPr>
          <p:nvPr/>
        </p:nvSpPr>
        <p:spPr>
          <a:xfrm>
            <a:off x="454857" y="1658679"/>
            <a:ext cx="10815655" cy="1531088"/>
          </a:xfrm>
          <a:prstGeom prst="rect">
            <a:avLst/>
          </a:prstGeom>
        </p:spPr>
        <p:txBody>
          <a:bodyPr vert="horz" lIns="91440" tIns="45720" rIns="91440" bIns="45720"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10000"/>
              </a:lnSpc>
            </a:pPr>
            <a:r>
              <a:rPr lang="ru-RU" sz="3200" dirty="0">
                <a:solidFill>
                  <a:schemeClr val="tx2">
                    <a:lumMod val="50000"/>
                  </a:schemeClr>
                </a:solidFill>
                <a:latin typeface="+mn-lt"/>
              </a:rPr>
              <a:t>	</a:t>
            </a:r>
          </a:p>
          <a:p>
            <a:pPr algn="l">
              <a:lnSpc>
                <a:spcPct val="110000"/>
              </a:lnSpc>
            </a:pPr>
            <a:r>
              <a:rPr lang="ru-RU" sz="3200" dirty="0">
                <a:solidFill>
                  <a:schemeClr val="tx2">
                    <a:lumMod val="50000"/>
                  </a:schemeClr>
                </a:solidFill>
                <a:latin typeface="+mn-lt"/>
              </a:rPr>
              <a:t>	</a:t>
            </a:r>
          </a:p>
        </p:txBody>
      </p:sp>
      <p:sp>
        <p:nvSpPr>
          <p:cNvPr id="4" name="Блок-схема: альтернативный процесс 3">
            <a:extLst>
              <a:ext uri="{FF2B5EF4-FFF2-40B4-BE49-F238E27FC236}">
                <a16:creationId xmlns:a16="http://schemas.microsoft.com/office/drawing/2014/main" id="{3CCBF1DA-A954-4E64-8B08-B12180A39234}"/>
              </a:ext>
            </a:extLst>
          </p:cNvPr>
          <p:cNvSpPr/>
          <p:nvPr/>
        </p:nvSpPr>
        <p:spPr>
          <a:xfrm>
            <a:off x="482200" y="756023"/>
            <a:ext cx="11282286" cy="1693334"/>
          </a:xfrm>
          <a:prstGeom prst="flowChartAlternateProcess">
            <a:avLst/>
          </a:prstGeom>
          <a:noFill/>
          <a:ln w="444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3200" b="1" i="0" u="none" strike="noStrike" kern="1200" cap="none" spc="0" normalizeH="0" baseline="0" noProof="0" dirty="0">
              <a:ln>
                <a:noFill/>
              </a:ln>
              <a:solidFill>
                <a:srgbClr val="44546A">
                  <a:lumMod val="50000"/>
                </a:srgbClr>
              </a:solidFill>
              <a:effectLst/>
              <a:uLnTx/>
              <a:uFillTx/>
              <a:latin typeface="Calibri" panose="020F0502020204030204"/>
              <a:ea typeface="+mn-ea"/>
              <a:cs typeface="+mn-cs"/>
            </a:endParaRPr>
          </a:p>
        </p:txBody>
      </p:sp>
      <p:sp>
        <p:nvSpPr>
          <p:cNvPr id="5" name="Блок-схема: альтернативный процесс 4">
            <a:extLst>
              <a:ext uri="{FF2B5EF4-FFF2-40B4-BE49-F238E27FC236}">
                <a16:creationId xmlns:a16="http://schemas.microsoft.com/office/drawing/2014/main" id="{504A840D-B87A-41DF-B295-0838036798E8}"/>
              </a:ext>
            </a:extLst>
          </p:cNvPr>
          <p:cNvSpPr/>
          <p:nvPr/>
        </p:nvSpPr>
        <p:spPr>
          <a:xfrm flipV="1">
            <a:off x="454857" y="2674021"/>
            <a:ext cx="11282286" cy="3591312"/>
          </a:xfrm>
          <a:prstGeom prst="flowChartAlternateProcess">
            <a:avLst/>
          </a:prstGeom>
          <a:noFill/>
          <a:ln w="444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3200" b="1" i="0" u="none" strike="noStrike" kern="1200" cap="none" spc="0" normalizeH="0" baseline="0" noProof="0" dirty="0">
              <a:ln>
                <a:noFill/>
              </a:ln>
              <a:solidFill>
                <a:srgbClr val="44546A">
                  <a:lumMod val="50000"/>
                </a:srgbClr>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F60C3BB2-9E5C-478E-A271-8F4D3D4B23A8}"/>
              </a:ext>
            </a:extLst>
          </p:cNvPr>
          <p:cNvSpPr txBox="1"/>
          <p:nvPr/>
        </p:nvSpPr>
        <p:spPr>
          <a:xfrm>
            <a:off x="732019" y="2957835"/>
            <a:ext cx="11186810" cy="3970318"/>
          </a:xfrm>
          <a:prstGeom prst="rect">
            <a:avLst/>
          </a:prstGeom>
          <a:noFill/>
        </p:spPr>
        <p:txBody>
          <a:bodyPr wrap="square" rtlCol="0">
            <a:spAutoFit/>
          </a:bodyPr>
          <a:lstStyle/>
          <a:p>
            <a:r>
              <a:rPr lang="ru-RU" sz="2800" dirty="0" smtClean="0"/>
              <a:t>По контракту с ООО «АРМЗ СЕРВИС» выявлены </a:t>
            </a:r>
            <a:r>
              <a:rPr lang="ru-RU" sz="2800" dirty="0" smtClean="0">
                <a:solidFill>
                  <a:srgbClr val="FF0000"/>
                </a:solidFill>
              </a:rPr>
              <a:t>признаки нарушения при формировании начальной максимальной цены контакта </a:t>
            </a:r>
          </a:p>
          <a:p>
            <a:r>
              <a:rPr lang="ru-RU" sz="2800" dirty="0" smtClean="0"/>
              <a:t>(ч.4 статьи 93 Федерального закона №44-ФЗ):</a:t>
            </a:r>
          </a:p>
          <a:p>
            <a:pPr marL="457200" indent="-457200">
              <a:buFontTx/>
              <a:buChar char="-"/>
            </a:pPr>
            <a:r>
              <a:rPr lang="ru-RU" sz="2800" dirty="0" smtClean="0"/>
              <a:t>цена рассчитана затратным способом</a:t>
            </a:r>
          </a:p>
          <a:p>
            <a:pPr marL="457200" indent="-457200">
              <a:buFontTx/>
              <a:buChar char="-"/>
            </a:pPr>
            <a:r>
              <a:rPr lang="ru-RU" sz="2800" dirty="0" smtClean="0"/>
              <a:t>контакт заключен по цене, соответствующей ценовому предложению   </a:t>
            </a:r>
          </a:p>
          <a:p>
            <a:pPr marL="457200" indent="-457200">
              <a:buFontTx/>
              <a:buChar char="-"/>
            </a:pPr>
            <a:r>
              <a:rPr lang="ru-RU" sz="2800" dirty="0" smtClean="0"/>
              <a:t>цена контакта изменена доп. соглашением</a:t>
            </a:r>
          </a:p>
          <a:p>
            <a:pPr marL="457200" indent="-457200">
              <a:buFontTx/>
              <a:buChar char="-"/>
            </a:pPr>
            <a:endParaRPr lang="ru-RU" sz="2800" dirty="0" smtClean="0"/>
          </a:p>
          <a:p>
            <a:pPr marL="457200" indent="-457200">
              <a:buFontTx/>
              <a:buChar char="-"/>
            </a:pPr>
            <a:endParaRPr lang="ru-RU" sz="2800" dirty="0"/>
          </a:p>
        </p:txBody>
      </p:sp>
      <p:sp>
        <p:nvSpPr>
          <p:cNvPr id="3" name="Прямоугольник 2"/>
          <p:cNvSpPr/>
          <p:nvPr/>
        </p:nvSpPr>
        <p:spPr>
          <a:xfrm>
            <a:off x="732019" y="957780"/>
            <a:ext cx="10782648" cy="1384995"/>
          </a:xfrm>
          <a:prstGeom prst="rect">
            <a:avLst/>
          </a:prstGeom>
          <a:noFill/>
        </p:spPr>
        <p:txBody>
          <a:bodyPr wrap="square" lIns="91440" tIns="45720" rIns="91440" bIns="45720">
            <a:spAutoFit/>
          </a:bodyPr>
          <a:lstStyle/>
          <a:p>
            <a:pPr algn="just"/>
            <a:r>
              <a:rPr lang="ru-RU" sz="2800" b="0" cap="none" spc="0" dirty="0" smtClean="0">
                <a:ln w="0"/>
                <a:solidFill>
                  <a:schemeClr val="tx1"/>
                </a:solidFill>
              </a:rPr>
              <a:t>По 6 контрактам, заключенным Департаментом на приобретение и доставку угля, </a:t>
            </a:r>
            <a:r>
              <a:rPr lang="ru-RU" sz="2800" b="0" cap="none" spc="0" dirty="0" smtClean="0">
                <a:ln w="0"/>
                <a:solidFill>
                  <a:srgbClr val="FF0000"/>
                </a:solidFill>
              </a:rPr>
              <a:t>отсутствуют обоснования цены, в нарушение </a:t>
            </a:r>
            <a:r>
              <a:rPr lang="ru-RU" sz="2800" b="0" cap="none" spc="0" dirty="0" smtClean="0">
                <a:ln w="0"/>
              </a:rPr>
              <a:t>ч.4 статьи 93 Федерального закона №44-ФЗ</a:t>
            </a:r>
            <a:endParaRPr lang="ru-RU" sz="2800" b="0" cap="none" spc="0" dirty="0">
              <a:ln w="0"/>
            </a:endParaRPr>
          </a:p>
        </p:txBody>
      </p:sp>
    </p:spTree>
    <p:extLst>
      <p:ext uri="{BB962C8B-B14F-4D97-AF65-F5344CB8AC3E}">
        <p14:creationId xmlns:p14="http://schemas.microsoft.com/office/powerpoint/2010/main" val="35273209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Рисунок 14">
            <a:extLst>
              <a:ext uri="{FF2B5EF4-FFF2-40B4-BE49-F238E27FC236}">
                <a16:creationId xmlns:a16="http://schemas.microsoft.com/office/drawing/2014/main" id="{0AF1E5CE-51E2-4F5B-894A-B9D06AFF895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4420" y="157942"/>
            <a:ext cx="1801555" cy="314267"/>
          </a:xfrm>
          <a:prstGeom prst="rect">
            <a:avLst/>
          </a:prstGeom>
        </p:spPr>
      </p:pic>
      <p:sp>
        <p:nvSpPr>
          <p:cNvPr id="21" name="Заголовок 1">
            <a:extLst>
              <a:ext uri="{FF2B5EF4-FFF2-40B4-BE49-F238E27FC236}">
                <a16:creationId xmlns:a16="http://schemas.microsoft.com/office/drawing/2014/main" id="{D0BE114F-B9D3-4762-9A44-6376D292196A}"/>
              </a:ext>
            </a:extLst>
          </p:cNvPr>
          <p:cNvSpPr txBox="1">
            <a:spLocks/>
          </p:cNvSpPr>
          <p:nvPr/>
        </p:nvSpPr>
        <p:spPr>
          <a:xfrm>
            <a:off x="638663" y="861242"/>
            <a:ext cx="10932654" cy="2610354"/>
          </a:xfrm>
          <a:prstGeom prst="rect">
            <a:avLst/>
          </a:prstGeom>
        </p:spPr>
        <p:txBody>
          <a:bodyPr vert="horz" lIns="91440" tIns="45720" rIns="91440" bIns="45720"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10000"/>
              </a:lnSpc>
            </a:pPr>
            <a:r>
              <a:rPr lang="ru-RU" sz="3200" dirty="0">
                <a:solidFill>
                  <a:schemeClr val="tx2">
                    <a:lumMod val="50000"/>
                  </a:schemeClr>
                </a:solidFill>
                <a:latin typeface="+mn-lt"/>
              </a:rPr>
              <a:t>	</a:t>
            </a:r>
          </a:p>
          <a:p>
            <a:pPr algn="l">
              <a:lnSpc>
                <a:spcPct val="110000"/>
              </a:lnSpc>
            </a:pPr>
            <a:endParaRPr lang="ru-RU" sz="3200" dirty="0" smtClean="0">
              <a:solidFill>
                <a:srgbClr val="FF0000"/>
              </a:solidFill>
              <a:latin typeface="+mn-lt"/>
            </a:endParaRPr>
          </a:p>
          <a:p>
            <a:pPr algn="l">
              <a:lnSpc>
                <a:spcPct val="110000"/>
              </a:lnSpc>
            </a:pPr>
            <a:endParaRPr lang="ru-RU" sz="3200" dirty="0" smtClean="0">
              <a:solidFill>
                <a:srgbClr val="FF0000"/>
              </a:solidFill>
              <a:latin typeface="+mn-lt"/>
            </a:endParaRPr>
          </a:p>
          <a:p>
            <a:pPr algn="l">
              <a:lnSpc>
                <a:spcPct val="110000"/>
              </a:lnSpc>
            </a:pPr>
            <a:endParaRPr lang="ru-RU" sz="3200" dirty="0" smtClean="0">
              <a:solidFill>
                <a:srgbClr val="FF0000"/>
              </a:solidFill>
              <a:latin typeface="+mn-lt"/>
            </a:endParaRPr>
          </a:p>
          <a:p>
            <a:pPr algn="l">
              <a:lnSpc>
                <a:spcPct val="110000"/>
              </a:lnSpc>
            </a:pPr>
            <a:r>
              <a:rPr lang="ru-RU" sz="3200" dirty="0" smtClean="0">
                <a:solidFill>
                  <a:srgbClr val="FF0000"/>
                </a:solidFill>
                <a:latin typeface="+mn-lt"/>
              </a:rPr>
              <a:t>	</a:t>
            </a:r>
            <a:r>
              <a:rPr lang="ru-RU" sz="3200" dirty="0" smtClean="0">
                <a:latin typeface="+mn-lt"/>
              </a:rPr>
              <a:t>В 2020 – 2021 годах на безвозвратной основе в целях оснащения маневренных групп МЧС России и муниципальных образований из резерва </a:t>
            </a:r>
            <a:r>
              <a:rPr lang="ru-RU" sz="3200" dirty="0" smtClean="0">
                <a:solidFill>
                  <a:srgbClr val="FF0000"/>
                </a:solidFill>
                <a:latin typeface="+mn-lt"/>
              </a:rPr>
              <a:t>выдано 595 РЛО</a:t>
            </a:r>
            <a:endParaRPr lang="ru-RU" sz="3200" dirty="0">
              <a:solidFill>
                <a:srgbClr val="FF0000"/>
              </a:solidFill>
              <a:latin typeface="+mn-lt"/>
            </a:endParaRPr>
          </a:p>
          <a:p>
            <a:pPr algn="l">
              <a:lnSpc>
                <a:spcPct val="110000"/>
              </a:lnSpc>
            </a:pPr>
            <a:r>
              <a:rPr lang="ru-RU" sz="3200" dirty="0">
                <a:solidFill>
                  <a:schemeClr val="tx2">
                    <a:lumMod val="50000"/>
                  </a:schemeClr>
                </a:solidFill>
                <a:latin typeface="+mn-lt"/>
              </a:rPr>
              <a:t>	</a:t>
            </a:r>
          </a:p>
          <a:p>
            <a:pPr algn="l">
              <a:lnSpc>
                <a:spcPct val="110000"/>
              </a:lnSpc>
            </a:pPr>
            <a:r>
              <a:rPr lang="ru-RU" sz="3200" dirty="0" smtClean="0">
                <a:latin typeface="+mn-lt"/>
              </a:rPr>
              <a:t>ежегодный выпуск РЛО в связи с наступлением пожароопасного периода является </a:t>
            </a:r>
            <a:r>
              <a:rPr lang="ru-RU" sz="3200" b="1" dirty="0" smtClean="0">
                <a:solidFill>
                  <a:srgbClr val="FF0000"/>
                </a:solidFill>
                <a:latin typeface="+mn-lt"/>
              </a:rPr>
              <a:t>скрытым обеспечением имуществом</a:t>
            </a:r>
            <a:r>
              <a:rPr lang="ru-RU" sz="3200" dirty="0" smtClean="0">
                <a:latin typeface="+mn-lt"/>
              </a:rPr>
              <a:t> за счет краевого материального резерва  </a:t>
            </a:r>
            <a:endParaRPr lang="ru-RU" sz="3200" dirty="0">
              <a:latin typeface="+mn-lt"/>
            </a:endParaRPr>
          </a:p>
        </p:txBody>
      </p:sp>
      <p:sp>
        <p:nvSpPr>
          <p:cNvPr id="4" name="Блок-схема: альтернативный процесс 3">
            <a:extLst>
              <a:ext uri="{FF2B5EF4-FFF2-40B4-BE49-F238E27FC236}">
                <a16:creationId xmlns:a16="http://schemas.microsoft.com/office/drawing/2014/main" id="{3CCBF1DA-A954-4E64-8B08-B12180A39234}"/>
              </a:ext>
            </a:extLst>
          </p:cNvPr>
          <p:cNvSpPr/>
          <p:nvPr/>
        </p:nvSpPr>
        <p:spPr>
          <a:xfrm>
            <a:off x="480828" y="3311454"/>
            <a:ext cx="11248321" cy="2019061"/>
          </a:xfrm>
          <a:prstGeom prst="flowChartAlternateProcess">
            <a:avLst/>
          </a:prstGeom>
          <a:noFill/>
          <a:ln w="444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3200" b="1" i="0" u="none" strike="noStrike" kern="1200" cap="none" spc="0" normalizeH="0" baseline="0" noProof="0" dirty="0">
              <a:ln>
                <a:noFill/>
              </a:ln>
              <a:solidFill>
                <a:srgbClr val="44546A">
                  <a:lumMod val="50000"/>
                </a:srgbClr>
              </a:solidFill>
              <a:effectLst/>
              <a:uLnTx/>
              <a:uFillTx/>
              <a:latin typeface="Calibri" panose="020F0502020204030204"/>
              <a:ea typeface="+mn-ea"/>
              <a:cs typeface="+mn-cs"/>
            </a:endParaRPr>
          </a:p>
        </p:txBody>
      </p:sp>
      <p:sp>
        <p:nvSpPr>
          <p:cNvPr id="2" name="Прямоугольник 1"/>
          <p:cNvSpPr/>
          <p:nvPr/>
        </p:nvSpPr>
        <p:spPr>
          <a:xfrm>
            <a:off x="480828" y="5669135"/>
            <a:ext cx="11248321" cy="830997"/>
          </a:xfrm>
          <a:prstGeom prst="rect">
            <a:avLst/>
          </a:prstGeom>
          <a:noFill/>
        </p:spPr>
        <p:txBody>
          <a:bodyPr wrap="square" lIns="91440" tIns="45720" rIns="91440" bIns="45720">
            <a:spAutoFit/>
          </a:bodyPr>
          <a:lstStyle/>
          <a:p>
            <a:pPr algn="r"/>
            <a:r>
              <a:rPr lang="ru-RU" sz="2400" b="0" cap="none" spc="0" dirty="0" smtClean="0">
                <a:ln w="0"/>
                <a:solidFill>
                  <a:schemeClr val="tx1"/>
                </a:solidFill>
              </a:rPr>
              <a:t>	</a:t>
            </a:r>
            <a:r>
              <a:rPr lang="ru-RU" sz="2400" b="0" cap="none" spc="0" dirty="0" smtClean="0">
                <a:ln w="0"/>
                <a:solidFill>
                  <a:schemeClr val="tx1"/>
                </a:solidFill>
              </a:rPr>
              <a:t>на восстановление РЛО за 2 </a:t>
            </a:r>
            <a:r>
              <a:rPr lang="ru-RU" sz="2400" b="0" cap="none" spc="0" dirty="0" smtClean="0">
                <a:ln w="0"/>
                <a:solidFill>
                  <a:schemeClr val="tx1"/>
                </a:solidFill>
              </a:rPr>
              <a:t>года 	</a:t>
            </a:r>
            <a:endParaRPr lang="ru-RU" sz="2400" b="0" cap="none" spc="0" dirty="0" smtClean="0">
              <a:ln w="0"/>
              <a:solidFill>
                <a:schemeClr val="tx1"/>
              </a:solidFill>
            </a:endParaRPr>
          </a:p>
          <a:p>
            <a:pPr algn="r"/>
            <a:r>
              <a:rPr lang="ru-RU" sz="2400" b="0" cap="none" spc="0" dirty="0" smtClean="0">
                <a:ln w="0"/>
                <a:solidFill>
                  <a:schemeClr val="tx1"/>
                </a:solidFill>
              </a:rPr>
              <a:t>направлено </a:t>
            </a:r>
            <a:r>
              <a:rPr lang="ru-RU" sz="2400" b="0" cap="none" spc="0" dirty="0" smtClean="0">
                <a:ln w="0"/>
                <a:solidFill>
                  <a:schemeClr val="tx1"/>
                </a:solidFill>
              </a:rPr>
              <a:t>2,6 млн. рублей</a:t>
            </a:r>
            <a:endParaRPr lang="ru-RU" sz="2400" b="0" cap="none" spc="0" dirty="0">
              <a:ln w="0"/>
              <a:solidFill>
                <a:schemeClr val="tx1"/>
              </a:solidFill>
            </a:endParaRPr>
          </a:p>
        </p:txBody>
      </p:sp>
    </p:spTree>
    <p:extLst>
      <p:ext uri="{BB962C8B-B14F-4D97-AF65-F5344CB8AC3E}">
        <p14:creationId xmlns:p14="http://schemas.microsoft.com/office/powerpoint/2010/main" val="2734731075"/>
      </p:ext>
    </p:extLst>
  </p:cSld>
  <p:clrMapOvr>
    <a:masterClrMapping/>
  </p:clrMapOvr>
</p:sld>
</file>

<file path=ppt/theme/theme1.xml><?xml version="1.0" encoding="utf-8"?>
<a:theme xmlns:a="http://schemas.openxmlformats.org/drawingml/2006/main" name="Office Theme">
  <a:themeElements>
    <a:clrScheme name="Тема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Тема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14262</TotalTime>
  <Words>473</Words>
  <Application>Microsoft Office PowerPoint</Application>
  <PresentationFormat>Широкоэкранный</PresentationFormat>
  <Paragraphs>69</Paragraphs>
  <Slides>13</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13</vt:i4>
      </vt:variant>
    </vt:vector>
  </HeadingPairs>
  <TitlesOfParts>
    <vt:vector size="17" baseType="lpstr">
      <vt:lpstr>Arial</vt:lpstr>
      <vt:lpstr>Calibri</vt:lpstr>
      <vt:lpstr>Calibri Light</vt:lpstr>
      <vt:lpstr>Office Theme</vt:lpstr>
      <vt:lpstr>Проверка  законности, эффективности и целесообразности формирования государственного материального резерва Забайкальского края, хранения его материальных ценностей, обслуживания его запасов  и выпуска материальных ценностей из государственного материального резерва</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Ключевые выводы:</vt:lpstr>
      <vt:lpstr>Предложения Правительству Забайкальского края и КЧС:</vt:lpstr>
      <vt:lpstr>Предложения Департаменту по гражданской обороне и пожарной безопасности Забайкальского края:</vt:lpstr>
      <vt:lpstr>Презентация PowerPoint</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Дмитрий Владимирович Белоус</dc:creator>
  <cp:lastModifiedBy>Наталья Болотовна Аюшиева</cp:lastModifiedBy>
  <cp:revision>482</cp:revision>
  <dcterms:created xsi:type="dcterms:W3CDTF">2020-03-03T08:58:35Z</dcterms:created>
  <dcterms:modified xsi:type="dcterms:W3CDTF">2022-05-19T02:32:36Z</dcterms:modified>
</cp:coreProperties>
</file>