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720" r:id="rId1"/>
  </p:sldMasterIdLst>
  <p:notesMasterIdLst>
    <p:notesMasterId r:id="rId20"/>
  </p:notesMasterIdLst>
  <p:handoutMasterIdLst>
    <p:handoutMasterId r:id="rId21"/>
  </p:handoutMasterIdLst>
  <p:sldIdLst>
    <p:sldId id="256" r:id="rId2"/>
    <p:sldId id="361" r:id="rId3"/>
    <p:sldId id="414" r:id="rId4"/>
    <p:sldId id="415" r:id="rId5"/>
    <p:sldId id="416" r:id="rId6"/>
    <p:sldId id="417" r:id="rId7"/>
    <p:sldId id="424" r:id="rId8"/>
    <p:sldId id="425" r:id="rId9"/>
    <p:sldId id="426" r:id="rId10"/>
    <p:sldId id="427" r:id="rId11"/>
    <p:sldId id="418" r:id="rId12"/>
    <p:sldId id="419" r:id="rId13"/>
    <p:sldId id="420" r:id="rId14"/>
    <p:sldId id="421" r:id="rId15"/>
    <p:sldId id="422" r:id="rId16"/>
    <p:sldId id="423" r:id="rId17"/>
    <p:sldId id="373" r:id="rId18"/>
    <p:sldId id="370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8F48B6"/>
    <a:srgbClr val="5B9BD5"/>
    <a:srgbClr val="1F4E79"/>
    <a:srgbClr val="700000"/>
    <a:srgbClr val="0303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5" d="100"/>
          <a:sy n="85" d="100"/>
        </p:scale>
        <p:origin x="28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2.7625536219090079E-2"/>
          <c:y val="5.7124351166326318E-2"/>
          <c:w val="0.94935318359833487"/>
          <c:h val="0.9102331624529157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Лист1!$A$1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2">
                <a:tint val="65000"/>
              </a:schemeClr>
            </a:solidFill>
            <a:ln>
              <a:noFill/>
            </a:ln>
            <a:effectLst/>
          </c:spPr>
          <c:invertIfNegative val="0"/>
          <c:val>
            <c:numRef>
              <c:f>Лист1!$A$2</c:f>
              <c:numCache>
                <c:formatCode>General</c:formatCode>
                <c:ptCount val="1"/>
                <c:pt idx="0">
                  <c:v>654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EE1-450D-B0A6-8EF50882983D}"/>
            </c:ext>
          </c:extLst>
        </c:ser>
        <c:ser>
          <c:idx val="1"/>
          <c:order val="1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Лист1!$B$2</c:f>
              <c:numCache>
                <c:formatCode>General</c:formatCode>
                <c:ptCount val="1"/>
                <c:pt idx="0">
                  <c:v>734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EE1-450D-B0A6-8EF50882983D}"/>
            </c:ext>
          </c:extLst>
        </c:ser>
        <c:ser>
          <c:idx val="2"/>
          <c:order val="2"/>
          <c:tx>
            <c:strRef>
              <c:f>Лист1!$C$1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2">
                <a:shade val="65000"/>
              </a:schemeClr>
            </a:solidFill>
            <a:ln>
              <a:noFill/>
            </a:ln>
            <a:effectLst/>
          </c:spPr>
          <c:invertIfNegative val="0"/>
          <c:val>
            <c:numRef>
              <c:f>Лист1!$C$2</c:f>
              <c:numCache>
                <c:formatCode>#,##0</c:formatCode>
                <c:ptCount val="1"/>
                <c:pt idx="0">
                  <c:v>1095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EE1-450D-B0A6-8EF5088298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81517824"/>
        <c:axId val="281516512"/>
      </c:barChart>
      <c:catAx>
        <c:axId val="28151782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81516512"/>
        <c:crosses val="autoZero"/>
        <c:auto val="1"/>
        <c:lblAlgn val="ctr"/>
        <c:lblOffset val="100"/>
        <c:noMultiLvlLbl val="0"/>
      </c:catAx>
      <c:valAx>
        <c:axId val="28151651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815178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Лист1!$A$1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2">
                <a:tint val="65000"/>
              </a:schemeClr>
            </a:solidFill>
            <a:ln>
              <a:noFill/>
            </a:ln>
            <a:effectLst/>
          </c:spPr>
          <c:invertIfNegative val="0"/>
          <c:val>
            <c:numRef>
              <c:f>Лист1!$A$2</c:f>
              <c:numCache>
                <c:formatCode>#,##0.00</c:formatCode>
                <c:ptCount val="1"/>
                <c:pt idx="0">
                  <c:v>35.5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E4-41A7-9034-E5F8DBB98258}"/>
            </c:ext>
          </c:extLst>
        </c:ser>
        <c:ser>
          <c:idx val="1"/>
          <c:order val="1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Лист1!$B$2</c:f>
              <c:numCache>
                <c:formatCode>#,##0.00</c:formatCode>
                <c:ptCount val="1"/>
                <c:pt idx="0">
                  <c:v>50.9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AE4-41A7-9034-E5F8DBB98258}"/>
            </c:ext>
          </c:extLst>
        </c:ser>
        <c:ser>
          <c:idx val="2"/>
          <c:order val="2"/>
          <c:tx>
            <c:strRef>
              <c:f>Лист1!$C$1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2">
                <a:shade val="65000"/>
              </a:schemeClr>
            </a:solidFill>
            <a:ln>
              <a:noFill/>
            </a:ln>
            <a:effectLst/>
          </c:spPr>
          <c:invertIfNegative val="0"/>
          <c:val>
            <c:numRef>
              <c:f>Лист1!$C$2</c:f>
              <c:numCache>
                <c:formatCode>#,##0.00</c:formatCode>
                <c:ptCount val="1"/>
                <c:pt idx="0">
                  <c:v>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AE4-41A7-9034-E5F8DBB982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81517824"/>
        <c:axId val="281516512"/>
      </c:barChart>
      <c:catAx>
        <c:axId val="28151782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81516512"/>
        <c:crosses val="autoZero"/>
        <c:auto val="1"/>
        <c:lblAlgn val="ctr"/>
        <c:lblOffset val="100"/>
        <c:noMultiLvlLbl val="0"/>
      </c:catAx>
      <c:valAx>
        <c:axId val="281516512"/>
        <c:scaling>
          <c:orientation val="minMax"/>
        </c:scaling>
        <c:delete val="1"/>
        <c:axPos val="l"/>
        <c:numFmt formatCode="#,##0.00" sourceLinked="1"/>
        <c:majorTickMark val="none"/>
        <c:minorTickMark val="none"/>
        <c:tickLblPos val="nextTo"/>
        <c:crossAx val="2815178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2.7625536219090079E-2"/>
          <c:y val="5.7124351166326318E-2"/>
          <c:w val="0.94935318359833487"/>
          <c:h val="0.91023316245291574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Лист1!$B$2</c:f>
              <c:numCache>
                <c:formatCode>General</c:formatCode>
                <c:ptCount val="1"/>
                <c:pt idx="0">
                  <c:v>4.4000000000000004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EE1-450D-B0A6-8EF50882983D}"/>
            </c:ext>
          </c:extLst>
        </c:ser>
        <c:ser>
          <c:idx val="2"/>
          <c:order val="2"/>
          <c:tx>
            <c:strRef>
              <c:f>Лист1!$C$1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2">
                <a:shade val="65000"/>
              </a:schemeClr>
            </a:solidFill>
            <a:ln>
              <a:noFill/>
            </a:ln>
            <a:effectLst/>
          </c:spPr>
          <c:invertIfNegative val="0"/>
          <c:val>
            <c:numRef>
              <c:f>Лист1!$C$2</c:f>
              <c:numCache>
                <c:formatCode>#\ ##0.0</c:formatCode>
                <c:ptCount val="1"/>
                <c:pt idx="0">
                  <c:v>5.9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EE1-450D-B0A6-8EF5088298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81517824"/>
        <c:axId val="281516512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Лист1!$A$1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2">
                      <a:tint val="65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val>
                  <c:numRef>
                    <c:extLst>
                      <c:ext uri="{02D57815-91ED-43cb-92C2-25804820EDAC}">
                        <c15:formulaRef>
                          <c15:sqref>Лист1!$A$2</c15:sqref>
                        </c15:formulaRef>
                      </c:ext>
                    </c:extLst>
                    <c:numCache>
                      <c:formatCode>General</c:formatCode>
                      <c:ptCount val="1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0-CEE1-450D-B0A6-8EF50882983D}"/>
                  </c:ext>
                </c:extLst>
              </c15:ser>
            </c15:filteredBarSeries>
          </c:ext>
        </c:extLst>
      </c:barChart>
      <c:catAx>
        <c:axId val="28151782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81516512"/>
        <c:crosses val="autoZero"/>
        <c:auto val="1"/>
        <c:lblAlgn val="ctr"/>
        <c:lblOffset val="100"/>
        <c:noMultiLvlLbl val="0"/>
      </c:catAx>
      <c:valAx>
        <c:axId val="28151651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815178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Лист1!$A$1</c:f>
              <c:strCache>
                <c:ptCount val="1"/>
              </c:strCache>
            </c:strRef>
          </c:tx>
          <c:spPr>
            <a:solidFill>
              <a:schemeClr val="accent2">
                <a:tint val="65000"/>
              </a:schemeClr>
            </a:solidFill>
            <a:ln>
              <a:noFill/>
            </a:ln>
            <a:effectLst/>
          </c:spPr>
          <c:invertIfNegative val="0"/>
          <c:val>
            <c:numRef>
              <c:f>Лист1!$A$2</c:f>
              <c:numCache>
                <c:formatCode>#,##0.00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FAE4-41A7-9034-E5F8DBB98258}"/>
            </c:ext>
          </c:extLst>
        </c:ser>
        <c:ser>
          <c:idx val="1"/>
          <c:order val="1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Лист1!$B$2</c:f>
              <c:numCache>
                <c:formatCode>#\ ##0.0</c:formatCode>
                <c:ptCount val="1"/>
                <c:pt idx="0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AE4-41A7-9034-E5F8DBB98258}"/>
            </c:ext>
          </c:extLst>
        </c:ser>
        <c:ser>
          <c:idx val="2"/>
          <c:order val="2"/>
          <c:tx>
            <c:strRef>
              <c:f>Лист1!$C$1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2">
                <a:shade val="65000"/>
              </a:schemeClr>
            </a:solidFill>
            <a:ln>
              <a:noFill/>
            </a:ln>
            <a:effectLst/>
          </c:spPr>
          <c:invertIfNegative val="0"/>
          <c:val>
            <c:numRef>
              <c:f>Лист1!$C$2</c:f>
              <c:numCache>
                <c:formatCode>#\ ##0.0</c:formatCode>
                <c:ptCount val="1"/>
                <c:pt idx="0">
                  <c:v>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AE4-41A7-9034-E5F8DBB982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81517824"/>
        <c:axId val="281516512"/>
      </c:barChart>
      <c:catAx>
        <c:axId val="28151782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81516512"/>
        <c:crosses val="autoZero"/>
        <c:auto val="1"/>
        <c:lblAlgn val="ctr"/>
        <c:lblOffset val="100"/>
        <c:noMultiLvlLbl val="0"/>
      </c:catAx>
      <c:valAx>
        <c:axId val="281516512"/>
        <c:scaling>
          <c:orientation val="minMax"/>
        </c:scaling>
        <c:delete val="1"/>
        <c:axPos val="l"/>
        <c:numFmt formatCode="#,##0.00" sourceLinked="1"/>
        <c:majorTickMark val="none"/>
        <c:minorTickMark val="none"/>
        <c:tickLblPos val="nextTo"/>
        <c:crossAx val="2815178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3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4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98C77BE1-C40A-44E4-A584-C0F80843FD3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5CDD7BF-A587-4085-9D49-A7FD03FEEB7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884055-477D-463B-81A1-A621F01ADD02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8C46938-DA38-4CE7-90AE-3C55B3D911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5AC7AE5-A49D-41BE-A6CD-C939C6BA044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699AE7-BDCE-4226-9626-858C9DBF9F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09248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9458BE-419B-4C99-9D6E-A8330DF5DF0B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7942A2-66D6-4BA2-8D97-A1C8634962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9969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BE867-9C85-4953-9561-0435D507CC8C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DCB66-3256-464E-8528-E276294980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0310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BE867-9C85-4953-9561-0435D507CC8C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DCB66-3256-464E-8528-E276294980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6594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BE867-9C85-4953-9561-0435D507CC8C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DCB66-3256-464E-8528-E276294980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5161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BE867-9C85-4953-9561-0435D507CC8C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DCB66-3256-464E-8528-E276294980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3534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BE867-9C85-4953-9561-0435D507CC8C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DCB66-3256-464E-8528-E276294980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1884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BE867-9C85-4953-9561-0435D507CC8C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DCB66-3256-464E-8528-E276294980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4531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BE867-9C85-4953-9561-0435D507CC8C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DCB66-3256-464E-8528-E276294980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1392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BE867-9C85-4953-9561-0435D507CC8C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DCB66-3256-464E-8528-E276294980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1830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BE867-9C85-4953-9561-0435D507CC8C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DCB66-3256-464E-8528-E276294980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7845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BE867-9C85-4953-9561-0435D507CC8C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DCB66-3256-464E-8528-E276294980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596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BE867-9C85-4953-9561-0435D507CC8C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DCB66-3256-464E-8528-E276294980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1510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FBE867-9C85-4953-9561-0435D507CC8C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3DCB66-3256-464E-8528-E276294980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2005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5102" y="1282305"/>
            <a:ext cx="11261795" cy="4054466"/>
          </a:xfrm>
        </p:spPr>
        <p:txBody>
          <a:bodyPr anchor="ctr" anchorCtr="0">
            <a:noAutofit/>
          </a:bodyPr>
          <a:lstStyle/>
          <a:p>
            <a:r>
              <a:rPr lang="ru-RU" sz="5400" b="1" dirty="0">
                <a:solidFill>
                  <a:schemeClr val="tx2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Проверка </a:t>
            </a:r>
            <a:br>
              <a:rPr lang="ru-RU" sz="5400" b="1" dirty="0">
                <a:solidFill>
                  <a:schemeClr val="tx2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</a:br>
            <a:r>
              <a:rPr lang="ru-RU" sz="5400" b="1" dirty="0">
                <a:solidFill>
                  <a:schemeClr val="tx2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использования средств, выделенных на поддержку частного дошкольного образования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20" y="157942"/>
            <a:ext cx="2609712" cy="455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8922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Заголовок 1">
            <a:extLst>
              <a:ext uri="{FF2B5EF4-FFF2-40B4-BE49-F238E27FC236}">
                <a16:creationId xmlns:a16="http://schemas.microsoft.com/office/drawing/2014/main" id="{E3455B8D-1E5C-41D7-9257-F72AFBD162CA}"/>
              </a:ext>
            </a:extLst>
          </p:cNvPr>
          <p:cNvSpPr txBox="1">
            <a:spLocks/>
          </p:cNvSpPr>
          <p:nvPr/>
        </p:nvSpPr>
        <p:spPr>
          <a:xfrm>
            <a:off x="692479" y="1193573"/>
            <a:ext cx="8078189" cy="57193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Недостатки нормативного регулирования</a:t>
            </a: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6EAE67A0-CEF2-4097-81B4-48D230C4A7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20" y="157942"/>
            <a:ext cx="1801555" cy="314267"/>
          </a:xfrm>
          <a:prstGeom prst="rect">
            <a:avLst/>
          </a:prstGeom>
        </p:spPr>
      </p:pic>
      <p:sp>
        <p:nvSpPr>
          <p:cNvPr id="31" name="Заголовок 1">
            <a:extLst>
              <a:ext uri="{FF2B5EF4-FFF2-40B4-BE49-F238E27FC236}">
                <a16:creationId xmlns:a16="http://schemas.microsoft.com/office/drawing/2014/main" id="{CF05997C-363E-45DD-B450-EF4F9F164B77}"/>
              </a:ext>
            </a:extLst>
          </p:cNvPr>
          <p:cNvSpPr txBox="1">
            <a:spLocks/>
          </p:cNvSpPr>
          <p:nvPr/>
        </p:nvSpPr>
        <p:spPr>
          <a:xfrm>
            <a:off x="692479" y="371195"/>
            <a:ext cx="10789266" cy="74512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600"/>
              </a:spcBef>
            </a:pPr>
            <a:r>
              <a:rPr lang="ru-RU" sz="40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Субсидии на создание дополнительных мест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CA80DB69-AAA9-43C6-BBD0-BAE45ED209F8}"/>
              </a:ext>
            </a:extLst>
          </p:cNvPr>
          <p:cNvSpPr/>
          <p:nvPr/>
        </p:nvSpPr>
        <p:spPr>
          <a:xfrm flipV="1">
            <a:off x="738196" y="1045491"/>
            <a:ext cx="10105512" cy="4571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Заголовок 1">
            <a:extLst>
              <a:ext uri="{FF2B5EF4-FFF2-40B4-BE49-F238E27FC236}">
                <a16:creationId xmlns:a16="http://schemas.microsoft.com/office/drawing/2014/main" id="{FEA87C24-8DBB-41DC-B05C-BC9156179E26}"/>
              </a:ext>
            </a:extLst>
          </p:cNvPr>
          <p:cNvSpPr txBox="1">
            <a:spLocks/>
          </p:cNvSpPr>
          <p:nvPr/>
        </p:nvSpPr>
        <p:spPr>
          <a:xfrm>
            <a:off x="949979" y="1961422"/>
            <a:ext cx="11040720" cy="98603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10000"/>
              </a:lnSpc>
              <a:spcBef>
                <a:spcPts val="600"/>
              </a:spcBef>
            </a:pP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Соглашения с получателями не содержали некоторых условий, предусмотренных порядком: </a:t>
            </a:r>
          </a:p>
        </p:txBody>
      </p:sp>
      <p:sp>
        <p:nvSpPr>
          <p:cNvPr id="22" name="Ромб 21">
            <a:extLst>
              <a:ext uri="{FF2B5EF4-FFF2-40B4-BE49-F238E27FC236}">
                <a16:creationId xmlns:a16="http://schemas.microsoft.com/office/drawing/2014/main" id="{30818C4A-CC26-4F60-9868-C6009DFBBE89}"/>
              </a:ext>
            </a:extLst>
          </p:cNvPr>
          <p:cNvSpPr/>
          <p:nvPr/>
        </p:nvSpPr>
        <p:spPr>
          <a:xfrm>
            <a:off x="521302" y="2304420"/>
            <a:ext cx="342353" cy="300037"/>
          </a:xfrm>
          <a:prstGeom prst="diamond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C25B05E3-A0C3-4A77-B994-4523749AD381}"/>
              </a:ext>
            </a:extLst>
          </p:cNvPr>
          <p:cNvSpPr txBox="1">
            <a:spLocks/>
          </p:cNvSpPr>
          <p:nvPr/>
        </p:nvSpPr>
        <p:spPr>
          <a:xfrm>
            <a:off x="1401765" y="3792561"/>
            <a:ext cx="11040720" cy="98603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10000"/>
              </a:lnSpc>
              <a:spcBef>
                <a:spcPts val="600"/>
              </a:spcBef>
            </a:pP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ограничение размера родительской платы </a:t>
            </a:r>
          </a:p>
          <a:p>
            <a:pPr algn="l">
              <a:lnSpc>
                <a:spcPct val="110000"/>
              </a:lnSpc>
              <a:spcBef>
                <a:spcPts val="600"/>
              </a:spcBef>
            </a:pP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обеспечение функционирования созданных мест в период действия федерального проекта </a:t>
            </a:r>
          </a:p>
          <a:p>
            <a:pPr algn="l">
              <a:lnSpc>
                <a:spcPct val="110000"/>
              </a:lnSpc>
              <a:spcBef>
                <a:spcPts val="600"/>
              </a:spcBef>
            </a:pP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необходимость повышения квалификации специалистов</a:t>
            </a:r>
          </a:p>
        </p:txBody>
      </p:sp>
      <p:sp>
        <p:nvSpPr>
          <p:cNvPr id="9" name="Ромб 8">
            <a:extLst>
              <a:ext uri="{FF2B5EF4-FFF2-40B4-BE49-F238E27FC236}">
                <a16:creationId xmlns:a16="http://schemas.microsoft.com/office/drawing/2014/main" id="{46DE6F21-0527-40FC-B221-76E13098C740}"/>
              </a:ext>
            </a:extLst>
          </p:cNvPr>
          <p:cNvSpPr/>
          <p:nvPr/>
        </p:nvSpPr>
        <p:spPr>
          <a:xfrm>
            <a:off x="1210481" y="3444274"/>
            <a:ext cx="182459" cy="150019"/>
          </a:xfrm>
          <a:prstGeom prst="diamond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Ромб 9">
            <a:extLst>
              <a:ext uri="{FF2B5EF4-FFF2-40B4-BE49-F238E27FC236}">
                <a16:creationId xmlns:a16="http://schemas.microsoft.com/office/drawing/2014/main" id="{D161A888-C1E0-4618-B8FD-99CFD545D9D4}"/>
              </a:ext>
            </a:extLst>
          </p:cNvPr>
          <p:cNvSpPr/>
          <p:nvPr/>
        </p:nvSpPr>
        <p:spPr>
          <a:xfrm>
            <a:off x="1210481" y="4020259"/>
            <a:ext cx="182459" cy="150019"/>
          </a:xfrm>
          <a:prstGeom prst="diamond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омб 10">
            <a:extLst>
              <a:ext uri="{FF2B5EF4-FFF2-40B4-BE49-F238E27FC236}">
                <a16:creationId xmlns:a16="http://schemas.microsoft.com/office/drawing/2014/main" id="{E296B46A-7854-4DE4-951B-1508991218E5}"/>
              </a:ext>
            </a:extLst>
          </p:cNvPr>
          <p:cNvSpPr/>
          <p:nvPr/>
        </p:nvSpPr>
        <p:spPr>
          <a:xfrm>
            <a:off x="1210482" y="5022210"/>
            <a:ext cx="182459" cy="150019"/>
          </a:xfrm>
          <a:prstGeom prst="diamond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68093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Заголовок 1">
            <a:extLst>
              <a:ext uri="{FF2B5EF4-FFF2-40B4-BE49-F238E27FC236}">
                <a16:creationId xmlns:a16="http://schemas.microsoft.com/office/drawing/2014/main" id="{E3455B8D-1E5C-41D7-9257-F72AFBD162CA}"/>
              </a:ext>
            </a:extLst>
          </p:cNvPr>
          <p:cNvSpPr txBox="1">
            <a:spLocks/>
          </p:cNvSpPr>
          <p:nvPr/>
        </p:nvSpPr>
        <p:spPr>
          <a:xfrm>
            <a:off x="1150032" y="1218681"/>
            <a:ext cx="5251018" cy="101113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2020 год</a:t>
            </a: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6EAE67A0-CEF2-4097-81B4-48D230C4A7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20" y="157942"/>
            <a:ext cx="1801555" cy="314267"/>
          </a:xfrm>
          <a:prstGeom prst="rect">
            <a:avLst/>
          </a:prstGeom>
        </p:spPr>
      </p:pic>
      <p:sp>
        <p:nvSpPr>
          <p:cNvPr id="31" name="Заголовок 1">
            <a:extLst>
              <a:ext uri="{FF2B5EF4-FFF2-40B4-BE49-F238E27FC236}">
                <a16:creationId xmlns:a16="http://schemas.microsoft.com/office/drawing/2014/main" id="{CF05997C-363E-45DD-B450-EF4F9F164B77}"/>
              </a:ext>
            </a:extLst>
          </p:cNvPr>
          <p:cNvSpPr txBox="1">
            <a:spLocks/>
          </p:cNvSpPr>
          <p:nvPr/>
        </p:nvSpPr>
        <p:spPr>
          <a:xfrm>
            <a:off x="692479" y="371195"/>
            <a:ext cx="10789266" cy="74512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600"/>
              </a:spcBef>
            </a:pPr>
            <a:r>
              <a:rPr lang="ru-RU" sz="40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Субсидии на создание дополнительных мест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CA80DB69-AAA9-43C6-BBD0-BAE45ED209F8}"/>
              </a:ext>
            </a:extLst>
          </p:cNvPr>
          <p:cNvSpPr/>
          <p:nvPr/>
        </p:nvSpPr>
        <p:spPr>
          <a:xfrm flipV="1">
            <a:off x="738196" y="1045491"/>
            <a:ext cx="10105512" cy="4571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Заголовок 1">
            <a:extLst>
              <a:ext uri="{FF2B5EF4-FFF2-40B4-BE49-F238E27FC236}">
                <a16:creationId xmlns:a16="http://schemas.microsoft.com/office/drawing/2014/main" id="{C2BD3923-F077-4E58-B6D6-0F88E8E03C86}"/>
              </a:ext>
            </a:extLst>
          </p:cNvPr>
          <p:cNvSpPr txBox="1">
            <a:spLocks/>
          </p:cNvSpPr>
          <p:nvPr/>
        </p:nvSpPr>
        <p:spPr>
          <a:xfrm>
            <a:off x="1064870" y="1897365"/>
            <a:ext cx="10331713" cy="135415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600"/>
              </a:spcBef>
            </a:pP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г. Чита ул. Байкальская, 12 –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26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мест</a:t>
            </a:r>
          </a:p>
          <a:p>
            <a:pPr algn="l">
              <a:spcBef>
                <a:spcPts val="600"/>
              </a:spcBef>
            </a:pP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г. Чита ул. Ангарская д.27 –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6 мест</a:t>
            </a:r>
          </a:p>
          <a:p>
            <a:pPr algn="l">
              <a:spcBef>
                <a:spcPts val="600"/>
              </a:spcBef>
            </a:pP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г. Чита ул. Украинский бульвар д.13 –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4 места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945DBC0B-40F7-40A2-A319-1EE277A46E71}"/>
              </a:ext>
            </a:extLst>
          </p:cNvPr>
          <p:cNvSpPr txBox="1">
            <a:spLocks/>
          </p:cNvSpPr>
          <p:nvPr/>
        </p:nvSpPr>
        <p:spPr>
          <a:xfrm>
            <a:off x="1185197" y="3758537"/>
            <a:ext cx="5251018" cy="101113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2021 год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CBE607C-0EF3-4C71-88AD-BAEFDC809559}"/>
              </a:ext>
            </a:extLst>
          </p:cNvPr>
          <p:cNvSpPr txBox="1">
            <a:spLocks/>
          </p:cNvSpPr>
          <p:nvPr/>
        </p:nvSpPr>
        <p:spPr>
          <a:xfrm>
            <a:off x="1150032" y="4382926"/>
            <a:ext cx="10331713" cy="135415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600"/>
              </a:spcBef>
            </a:pP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г. Чита ул. Новобульварная, 34 –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24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места</a:t>
            </a:r>
          </a:p>
          <a:p>
            <a:pPr algn="l">
              <a:spcBef>
                <a:spcPts val="600"/>
              </a:spcBef>
            </a:pP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г. Чита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мкр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. Северный, 18 –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24 места</a:t>
            </a: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AFBAAC82-AA01-4624-A26B-60B48E5114AD}"/>
              </a:ext>
            </a:extLst>
          </p:cNvPr>
          <p:cNvSpPr txBox="1">
            <a:spLocks/>
          </p:cNvSpPr>
          <p:nvPr/>
        </p:nvSpPr>
        <p:spPr>
          <a:xfrm>
            <a:off x="8180445" y="1859372"/>
            <a:ext cx="1436743" cy="117562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9600" b="1" dirty="0">
                <a:solidFill>
                  <a:schemeClr val="tx2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3</a:t>
            </a:r>
            <a:r>
              <a:rPr lang="en-US" sz="9600" b="1" dirty="0">
                <a:solidFill>
                  <a:schemeClr val="tx2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6</a:t>
            </a:r>
            <a:endParaRPr lang="ru-RU" sz="9600" b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07005BC7-2A74-4911-B4E0-608E0EA3F5FA}"/>
              </a:ext>
            </a:extLst>
          </p:cNvPr>
          <p:cNvSpPr txBox="1">
            <a:spLocks/>
          </p:cNvSpPr>
          <p:nvPr/>
        </p:nvSpPr>
        <p:spPr>
          <a:xfrm>
            <a:off x="8180444" y="4317178"/>
            <a:ext cx="1436743" cy="117562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9600" b="1" dirty="0">
                <a:solidFill>
                  <a:schemeClr val="tx2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48</a:t>
            </a:r>
            <a:endParaRPr lang="ru-RU" sz="9600" b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194838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6EAE67A0-CEF2-4097-81B4-48D230C4A7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20" y="157942"/>
            <a:ext cx="1801555" cy="314267"/>
          </a:xfrm>
          <a:prstGeom prst="rect">
            <a:avLst/>
          </a:prstGeom>
        </p:spPr>
      </p:pic>
      <p:sp>
        <p:nvSpPr>
          <p:cNvPr id="31" name="Заголовок 1">
            <a:extLst>
              <a:ext uri="{FF2B5EF4-FFF2-40B4-BE49-F238E27FC236}">
                <a16:creationId xmlns:a16="http://schemas.microsoft.com/office/drawing/2014/main" id="{CF05997C-363E-45DD-B450-EF4F9F164B77}"/>
              </a:ext>
            </a:extLst>
          </p:cNvPr>
          <p:cNvSpPr txBox="1">
            <a:spLocks/>
          </p:cNvSpPr>
          <p:nvPr/>
        </p:nvSpPr>
        <p:spPr>
          <a:xfrm>
            <a:off x="692479" y="371195"/>
            <a:ext cx="10789266" cy="74512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600"/>
              </a:spcBef>
            </a:pPr>
            <a:r>
              <a:rPr lang="ru-RU" sz="40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Субсидии на создание дополнительных мест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F3A82B1-A796-42FA-B36F-34C19F9D00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940" y="1329570"/>
            <a:ext cx="5802488" cy="435186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04CDCE4-2813-413B-9326-97DA1B85F0F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5428" y="1329570"/>
            <a:ext cx="5802489" cy="4351867"/>
          </a:xfrm>
          <a:prstGeom prst="rect">
            <a:avLst/>
          </a:prstGeom>
        </p:spPr>
      </p:pic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E0FDAEEA-581F-48A5-86E3-C290D9141DCA}"/>
              </a:ext>
            </a:extLst>
          </p:cNvPr>
          <p:cNvSpPr txBox="1">
            <a:spLocks/>
          </p:cNvSpPr>
          <p:nvPr/>
        </p:nvSpPr>
        <p:spPr>
          <a:xfrm>
            <a:off x="895537" y="5681437"/>
            <a:ext cx="6735752" cy="99127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600"/>
              </a:spcBef>
            </a:pP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г. Чита ул. Байкальская, 12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690124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6EAE67A0-CEF2-4097-81B4-48D230C4A7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20" y="157942"/>
            <a:ext cx="1801555" cy="314267"/>
          </a:xfrm>
          <a:prstGeom prst="rect">
            <a:avLst/>
          </a:prstGeom>
        </p:spPr>
      </p:pic>
      <p:sp>
        <p:nvSpPr>
          <p:cNvPr id="31" name="Заголовок 1">
            <a:extLst>
              <a:ext uri="{FF2B5EF4-FFF2-40B4-BE49-F238E27FC236}">
                <a16:creationId xmlns:a16="http://schemas.microsoft.com/office/drawing/2014/main" id="{CF05997C-363E-45DD-B450-EF4F9F164B77}"/>
              </a:ext>
            </a:extLst>
          </p:cNvPr>
          <p:cNvSpPr txBox="1">
            <a:spLocks/>
          </p:cNvSpPr>
          <p:nvPr/>
        </p:nvSpPr>
        <p:spPr>
          <a:xfrm>
            <a:off x="692479" y="371195"/>
            <a:ext cx="10789266" cy="74512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600"/>
              </a:spcBef>
            </a:pPr>
            <a:r>
              <a:rPr lang="ru-RU" sz="40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Субсидии на создание дополнительных мест</a:t>
            </a: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E0FDAEEA-581F-48A5-86E3-C290D9141DCA}"/>
              </a:ext>
            </a:extLst>
          </p:cNvPr>
          <p:cNvSpPr txBox="1">
            <a:spLocks/>
          </p:cNvSpPr>
          <p:nvPr/>
        </p:nvSpPr>
        <p:spPr>
          <a:xfrm>
            <a:off x="1711778" y="6376471"/>
            <a:ext cx="3977252" cy="64717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600"/>
              </a:spcBef>
            </a:pP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г. Чита ул. Байкальская, 12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8BDD7F5-035D-4D4D-A9C9-F470A50D8C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515809" y="1825738"/>
            <a:ext cx="5675355" cy="425651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38CFFF4-DA00-4EEF-99F6-6F4964D241C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73" y="1122723"/>
            <a:ext cx="7120955" cy="5340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565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6EAE67A0-CEF2-4097-81B4-48D230C4A7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20" y="157942"/>
            <a:ext cx="1801555" cy="314267"/>
          </a:xfrm>
          <a:prstGeom prst="rect">
            <a:avLst/>
          </a:prstGeom>
        </p:spPr>
      </p:pic>
      <p:sp>
        <p:nvSpPr>
          <p:cNvPr id="31" name="Заголовок 1">
            <a:extLst>
              <a:ext uri="{FF2B5EF4-FFF2-40B4-BE49-F238E27FC236}">
                <a16:creationId xmlns:a16="http://schemas.microsoft.com/office/drawing/2014/main" id="{CF05997C-363E-45DD-B450-EF4F9F164B77}"/>
              </a:ext>
            </a:extLst>
          </p:cNvPr>
          <p:cNvSpPr txBox="1">
            <a:spLocks/>
          </p:cNvSpPr>
          <p:nvPr/>
        </p:nvSpPr>
        <p:spPr>
          <a:xfrm>
            <a:off x="692479" y="371195"/>
            <a:ext cx="10789266" cy="74512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600"/>
              </a:spcBef>
            </a:pPr>
            <a:r>
              <a:rPr lang="ru-RU" sz="40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Субсидии на создание дополнительных мест</a:t>
            </a: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E0FDAEEA-581F-48A5-86E3-C290D9141DCA}"/>
              </a:ext>
            </a:extLst>
          </p:cNvPr>
          <p:cNvSpPr txBox="1">
            <a:spLocks/>
          </p:cNvSpPr>
          <p:nvPr/>
        </p:nvSpPr>
        <p:spPr>
          <a:xfrm>
            <a:off x="1599483" y="6293722"/>
            <a:ext cx="4496517" cy="62091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600"/>
              </a:spcBef>
            </a:pP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г. Чита ул. Новобульварная, 34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6C62E8B-1FFA-4E78-B94B-E265E7AB86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146504"/>
            <a:ext cx="6902116" cy="517658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DF9AF7C-AEA0-433F-A2C1-240DA8586F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4516" y="1132900"/>
            <a:ext cx="4290803" cy="5721071"/>
          </a:xfrm>
          <a:prstGeom prst="rect">
            <a:avLst/>
          </a:prstGeom>
        </p:spPr>
      </p:pic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F91C2C74-FE5B-492E-8C63-8531945BB232}"/>
              </a:ext>
            </a:extLst>
          </p:cNvPr>
          <p:cNvSpPr txBox="1">
            <a:spLocks/>
          </p:cNvSpPr>
          <p:nvPr/>
        </p:nvSpPr>
        <p:spPr>
          <a:xfrm>
            <a:off x="7054516" y="6336695"/>
            <a:ext cx="4427229" cy="51727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600"/>
              </a:spcBef>
            </a:pPr>
            <a:endParaRPr lang="ru-RU" sz="2800" b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226326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6EAE67A0-CEF2-4097-81B4-48D230C4A7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20" y="157942"/>
            <a:ext cx="1801555" cy="314267"/>
          </a:xfrm>
          <a:prstGeom prst="rect">
            <a:avLst/>
          </a:prstGeom>
        </p:spPr>
      </p:pic>
      <p:sp>
        <p:nvSpPr>
          <p:cNvPr id="31" name="Заголовок 1">
            <a:extLst>
              <a:ext uri="{FF2B5EF4-FFF2-40B4-BE49-F238E27FC236}">
                <a16:creationId xmlns:a16="http://schemas.microsoft.com/office/drawing/2014/main" id="{CF05997C-363E-45DD-B450-EF4F9F164B77}"/>
              </a:ext>
            </a:extLst>
          </p:cNvPr>
          <p:cNvSpPr txBox="1">
            <a:spLocks/>
          </p:cNvSpPr>
          <p:nvPr/>
        </p:nvSpPr>
        <p:spPr>
          <a:xfrm>
            <a:off x="692479" y="371195"/>
            <a:ext cx="10789266" cy="74512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600"/>
              </a:spcBef>
            </a:pPr>
            <a:r>
              <a:rPr lang="ru-RU" sz="40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Субсидии на создание дополнительных мест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CA80DB69-AAA9-43C6-BBD0-BAE45ED209F8}"/>
              </a:ext>
            </a:extLst>
          </p:cNvPr>
          <p:cNvSpPr/>
          <p:nvPr/>
        </p:nvSpPr>
        <p:spPr>
          <a:xfrm flipV="1">
            <a:off x="738196" y="1045491"/>
            <a:ext cx="10105512" cy="4571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Заголовок 1">
            <a:extLst>
              <a:ext uri="{FF2B5EF4-FFF2-40B4-BE49-F238E27FC236}">
                <a16:creationId xmlns:a16="http://schemas.microsoft.com/office/drawing/2014/main" id="{C2BD3923-F077-4E58-B6D6-0F88E8E03C86}"/>
              </a:ext>
            </a:extLst>
          </p:cNvPr>
          <p:cNvSpPr txBox="1">
            <a:spLocks/>
          </p:cNvSpPr>
          <p:nvPr/>
        </p:nvSpPr>
        <p:spPr>
          <a:xfrm>
            <a:off x="921255" y="1685099"/>
            <a:ext cx="10331713" cy="135415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600"/>
              </a:spcBef>
            </a:pPr>
            <a:r>
              <a:rPr lang="ru-RU" sz="48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Укомплектовано 76 % от числа созданных мест (64 из 84)</a:t>
            </a: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747D9114-99EB-42B4-B154-99AE9A0EA54A}"/>
              </a:ext>
            </a:extLst>
          </p:cNvPr>
          <p:cNvSpPr txBox="1">
            <a:spLocks/>
          </p:cNvSpPr>
          <p:nvPr/>
        </p:nvSpPr>
        <p:spPr>
          <a:xfrm>
            <a:off x="909469" y="3662977"/>
            <a:ext cx="10789265" cy="150992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600"/>
              </a:spcBef>
            </a:pPr>
            <a:r>
              <a:rPr lang="ru-RU" sz="48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Очередь на получение мест в детских садах по городу Чите - 1 420 детей</a:t>
            </a:r>
          </a:p>
        </p:txBody>
      </p:sp>
      <p:sp>
        <p:nvSpPr>
          <p:cNvPr id="10" name="Ромб 9">
            <a:extLst>
              <a:ext uri="{FF2B5EF4-FFF2-40B4-BE49-F238E27FC236}">
                <a16:creationId xmlns:a16="http://schemas.microsoft.com/office/drawing/2014/main" id="{CDA7AA87-0025-413F-AFF5-E46D7B7228AC}"/>
              </a:ext>
            </a:extLst>
          </p:cNvPr>
          <p:cNvSpPr/>
          <p:nvPr/>
        </p:nvSpPr>
        <p:spPr>
          <a:xfrm>
            <a:off x="521302" y="2212155"/>
            <a:ext cx="342353" cy="300037"/>
          </a:xfrm>
          <a:prstGeom prst="diamond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омб 10">
            <a:extLst>
              <a:ext uri="{FF2B5EF4-FFF2-40B4-BE49-F238E27FC236}">
                <a16:creationId xmlns:a16="http://schemas.microsoft.com/office/drawing/2014/main" id="{A4551129-BEA4-4B66-A639-8D16274FA913}"/>
              </a:ext>
            </a:extLst>
          </p:cNvPr>
          <p:cNvSpPr/>
          <p:nvPr/>
        </p:nvSpPr>
        <p:spPr>
          <a:xfrm>
            <a:off x="521302" y="4195790"/>
            <a:ext cx="342353" cy="300037"/>
          </a:xfrm>
          <a:prstGeom prst="diamond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05869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6EAE67A0-CEF2-4097-81B4-48D230C4A7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20" y="157942"/>
            <a:ext cx="1801555" cy="314267"/>
          </a:xfrm>
          <a:prstGeom prst="rect">
            <a:avLst/>
          </a:prstGeom>
        </p:spPr>
      </p:pic>
      <p:sp>
        <p:nvSpPr>
          <p:cNvPr id="31" name="Заголовок 1">
            <a:extLst>
              <a:ext uri="{FF2B5EF4-FFF2-40B4-BE49-F238E27FC236}">
                <a16:creationId xmlns:a16="http://schemas.microsoft.com/office/drawing/2014/main" id="{CF05997C-363E-45DD-B450-EF4F9F164B77}"/>
              </a:ext>
            </a:extLst>
          </p:cNvPr>
          <p:cNvSpPr txBox="1">
            <a:spLocks/>
          </p:cNvSpPr>
          <p:nvPr/>
        </p:nvSpPr>
        <p:spPr>
          <a:xfrm>
            <a:off x="692479" y="371195"/>
            <a:ext cx="10789266" cy="74512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600"/>
              </a:spcBef>
            </a:pPr>
            <a:r>
              <a:rPr lang="ru-RU" sz="40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Субсидии на создание дополнительных мест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CA80DB69-AAA9-43C6-BBD0-BAE45ED209F8}"/>
              </a:ext>
            </a:extLst>
          </p:cNvPr>
          <p:cNvSpPr/>
          <p:nvPr/>
        </p:nvSpPr>
        <p:spPr>
          <a:xfrm flipV="1">
            <a:off x="738196" y="1045491"/>
            <a:ext cx="10105512" cy="4571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Заголовок 1">
            <a:extLst>
              <a:ext uri="{FF2B5EF4-FFF2-40B4-BE49-F238E27FC236}">
                <a16:creationId xmlns:a16="http://schemas.microsoft.com/office/drawing/2014/main" id="{C2BD3923-F077-4E58-B6D6-0F88E8E03C86}"/>
              </a:ext>
            </a:extLst>
          </p:cNvPr>
          <p:cNvSpPr txBox="1">
            <a:spLocks/>
          </p:cNvSpPr>
          <p:nvPr/>
        </p:nvSpPr>
        <p:spPr>
          <a:xfrm>
            <a:off x="1363280" y="2134187"/>
            <a:ext cx="10551602" cy="182786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ru-RU" sz="36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Отсутствие механизма взаимодействия с получателями субсидий и работы по информированию населения о вакантных местах в частных детских садах</a:t>
            </a: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747D9114-99EB-42B4-B154-99AE9A0EA54A}"/>
              </a:ext>
            </a:extLst>
          </p:cNvPr>
          <p:cNvSpPr txBox="1">
            <a:spLocks/>
          </p:cNvSpPr>
          <p:nvPr/>
        </p:nvSpPr>
        <p:spPr>
          <a:xfrm>
            <a:off x="1363280" y="4602622"/>
            <a:ext cx="10789265" cy="150992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ru-RU" sz="36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Опасение родителей потерять место в очереди для распределения в муниципальные детские сады после достижения ребенком возраста 3 лет</a:t>
            </a:r>
          </a:p>
        </p:txBody>
      </p:sp>
      <p:sp>
        <p:nvSpPr>
          <p:cNvPr id="10" name="Ромб 9">
            <a:extLst>
              <a:ext uri="{FF2B5EF4-FFF2-40B4-BE49-F238E27FC236}">
                <a16:creationId xmlns:a16="http://schemas.microsoft.com/office/drawing/2014/main" id="{CDA7AA87-0025-413F-AFF5-E46D7B7228AC}"/>
              </a:ext>
            </a:extLst>
          </p:cNvPr>
          <p:cNvSpPr/>
          <p:nvPr/>
        </p:nvSpPr>
        <p:spPr>
          <a:xfrm>
            <a:off x="842844" y="2898098"/>
            <a:ext cx="342353" cy="300037"/>
          </a:xfrm>
          <a:prstGeom prst="diamond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омб 10">
            <a:extLst>
              <a:ext uri="{FF2B5EF4-FFF2-40B4-BE49-F238E27FC236}">
                <a16:creationId xmlns:a16="http://schemas.microsoft.com/office/drawing/2014/main" id="{A4551129-BEA4-4B66-A639-8D16274FA913}"/>
              </a:ext>
            </a:extLst>
          </p:cNvPr>
          <p:cNvSpPr/>
          <p:nvPr/>
        </p:nvSpPr>
        <p:spPr>
          <a:xfrm>
            <a:off x="842844" y="5206739"/>
            <a:ext cx="342353" cy="300037"/>
          </a:xfrm>
          <a:prstGeom prst="diamond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84FCA032-342A-4BE0-B7EA-1DB0EC5C2292}"/>
              </a:ext>
            </a:extLst>
          </p:cNvPr>
          <p:cNvSpPr txBox="1">
            <a:spLocks/>
          </p:cNvSpPr>
          <p:nvPr/>
        </p:nvSpPr>
        <p:spPr>
          <a:xfrm>
            <a:off x="692479" y="1340059"/>
            <a:ext cx="7819343" cy="30003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Причины не полного комплектования:</a:t>
            </a:r>
          </a:p>
        </p:txBody>
      </p:sp>
    </p:spTree>
    <p:extLst>
      <p:ext uri="{BB962C8B-B14F-4D97-AF65-F5344CB8AC3E}">
        <p14:creationId xmlns:p14="http://schemas.microsoft.com/office/powerpoint/2010/main" val="33286542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586573A-8D37-4136-B32A-83ADA5B3FC23}"/>
              </a:ext>
            </a:extLst>
          </p:cNvPr>
          <p:cNvSpPr/>
          <p:nvPr/>
        </p:nvSpPr>
        <p:spPr>
          <a:xfrm rot="10800000">
            <a:off x="1062454" y="1662326"/>
            <a:ext cx="2499612" cy="5268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EE44E23-896E-49E5-80B5-A213B455CA72}"/>
              </a:ext>
            </a:extLst>
          </p:cNvPr>
          <p:cNvSpPr txBox="1"/>
          <p:nvPr/>
        </p:nvSpPr>
        <p:spPr>
          <a:xfrm>
            <a:off x="901260" y="1949774"/>
            <a:ext cx="1061511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Правительству Забайкальского края </a:t>
            </a:r>
          </a:p>
          <a:p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поручить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 Министерству образования и науки Забайкальского края: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E904B405-52EE-4E1B-BC4F-20E0747ED6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5481" y="1192711"/>
            <a:ext cx="7110351" cy="522296"/>
          </a:xfrm>
        </p:spPr>
        <p:txBody>
          <a:bodyPr anchor="ctr" anchorCtr="0">
            <a:noAutofit/>
          </a:bodyPr>
          <a:lstStyle/>
          <a:p>
            <a:pPr algn="l"/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ПРЕДЛОЖЕНИЯ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B3FE02-E7F2-4FF2-98C7-28C2098E5881}"/>
              </a:ext>
            </a:extLst>
          </p:cNvPr>
          <p:cNvSpPr txBox="1"/>
          <p:nvPr/>
        </p:nvSpPr>
        <p:spPr>
          <a:xfrm>
            <a:off x="1459496" y="3379792"/>
            <a:ext cx="10615116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Подготовить изменения в НПА в целях устранения недостатков</a:t>
            </a:r>
          </a:p>
          <a:p>
            <a:endParaRPr lang="ru-RU" sz="280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Принять меры в целях полного комплектования созданных дополнительных мест</a:t>
            </a:r>
          </a:p>
        </p:txBody>
      </p:sp>
      <p:sp>
        <p:nvSpPr>
          <p:cNvPr id="7" name="Ромб 6">
            <a:extLst>
              <a:ext uri="{FF2B5EF4-FFF2-40B4-BE49-F238E27FC236}">
                <a16:creationId xmlns:a16="http://schemas.microsoft.com/office/drawing/2014/main" id="{DED6C182-DEB6-4F65-BF37-D54C296D2E3A}"/>
              </a:ext>
            </a:extLst>
          </p:cNvPr>
          <p:cNvSpPr/>
          <p:nvPr/>
        </p:nvSpPr>
        <p:spPr>
          <a:xfrm>
            <a:off x="1236234" y="3577251"/>
            <a:ext cx="182459" cy="150019"/>
          </a:xfrm>
          <a:prstGeom prst="diamond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омб 8">
            <a:extLst>
              <a:ext uri="{FF2B5EF4-FFF2-40B4-BE49-F238E27FC236}">
                <a16:creationId xmlns:a16="http://schemas.microsoft.com/office/drawing/2014/main" id="{1BAF9515-DA7F-4C80-9F49-775362CC5F96}"/>
              </a:ext>
            </a:extLst>
          </p:cNvPr>
          <p:cNvSpPr/>
          <p:nvPr/>
        </p:nvSpPr>
        <p:spPr>
          <a:xfrm>
            <a:off x="1236233" y="4412573"/>
            <a:ext cx="182459" cy="150019"/>
          </a:xfrm>
          <a:prstGeom prst="diamond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BEDC81E-BED2-4476-949B-F6170A1AB5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20" y="157942"/>
            <a:ext cx="1801555" cy="314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7359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70D8881F-49D6-466D-87E7-D97E0D0912AD}"/>
              </a:ext>
            </a:extLst>
          </p:cNvPr>
          <p:cNvSpPr txBox="1">
            <a:spLocks/>
          </p:cNvSpPr>
          <p:nvPr/>
        </p:nvSpPr>
        <p:spPr>
          <a:xfrm>
            <a:off x="3800806" y="3091308"/>
            <a:ext cx="4590387" cy="33769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6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Спасибо за внимание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B3E4B1F-DB16-4E74-9936-511B92F24619}"/>
              </a:ext>
            </a:extLst>
          </p:cNvPr>
          <p:cNvSpPr/>
          <p:nvPr/>
        </p:nvSpPr>
        <p:spPr>
          <a:xfrm>
            <a:off x="3800806" y="3558158"/>
            <a:ext cx="4396521" cy="4571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A4D8D7A-BB35-46EE-BBEE-CE21D8528F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20" y="157942"/>
            <a:ext cx="1801555" cy="314267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EEECD90E-A68C-46BC-8693-BEB25C41BA17}"/>
              </a:ext>
            </a:extLst>
          </p:cNvPr>
          <p:cNvSpPr txBox="1">
            <a:spLocks/>
          </p:cNvSpPr>
          <p:nvPr/>
        </p:nvSpPr>
        <p:spPr>
          <a:xfrm>
            <a:off x="9100939" y="6032064"/>
            <a:ext cx="2616927" cy="31426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Аудитор Белоус Д.В.</a:t>
            </a:r>
          </a:p>
        </p:txBody>
      </p:sp>
    </p:spTree>
    <p:extLst>
      <p:ext uri="{BB962C8B-B14F-4D97-AF65-F5344CB8AC3E}">
        <p14:creationId xmlns:p14="http://schemas.microsoft.com/office/powerpoint/2010/main" val="240906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47776C64-954B-4086-BB07-AB7FBF06189D}"/>
              </a:ext>
            </a:extLst>
          </p:cNvPr>
          <p:cNvSpPr/>
          <p:nvPr/>
        </p:nvSpPr>
        <p:spPr>
          <a:xfrm>
            <a:off x="863656" y="1579569"/>
            <a:ext cx="8075950" cy="4571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Заголовок 1">
            <a:extLst>
              <a:ext uri="{FF2B5EF4-FFF2-40B4-BE49-F238E27FC236}">
                <a16:creationId xmlns:a16="http://schemas.microsoft.com/office/drawing/2014/main" id="{E2CB061C-E157-45EB-ACEA-D3C0226CC3DD}"/>
              </a:ext>
            </a:extLst>
          </p:cNvPr>
          <p:cNvSpPr txBox="1">
            <a:spLocks/>
          </p:cNvSpPr>
          <p:nvPr/>
        </p:nvSpPr>
        <p:spPr>
          <a:xfrm>
            <a:off x="700635" y="825006"/>
            <a:ext cx="8819883" cy="91681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600"/>
              </a:spcBef>
            </a:pPr>
            <a:r>
              <a:rPr lang="ru-RU" sz="40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Формы государственной поддержки</a:t>
            </a: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69225451-F307-4D40-A63D-4012067C1A69}"/>
              </a:ext>
            </a:extLst>
          </p:cNvPr>
          <p:cNvSpPr txBox="1">
            <a:spLocks/>
          </p:cNvSpPr>
          <p:nvPr/>
        </p:nvSpPr>
        <p:spPr>
          <a:xfrm>
            <a:off x="1589276" y="2149565"/>
            <a:ext cx="9760729" cy="168718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Субсидии на возмещение затрат  по нормативам, установленным для муниципальных детских садов</a:t>
            </a: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0642CA57-DAC3-4C1F-95AB-63BFB277CABC}"/>
              </a:ext>
            </a:extLst>
          </p:cNvPr>
          <p:cNvSpPr txBox="1">
            <a:spLocks/>
          </p:cNvSpPr>
          <p:nvPr/>
        </p:nvSpPr>
        <p:spPr>
          <a:xfrm>
            <a:off x="1589276" y="3921005"/>
            <a:ext cx="9922095" cy="180419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Субсидии на создание дополнительных мест для детей в возрасте от 1,5 до 3 лет в рамках регионального проекта «Содействие занятости»</a:t>
            </a:r>
          </a:p>
        </p:txBody>
      </p:sp>
      <p:sp>
        <p:nvSpPr>
          <p:cNvPr id="2" name="Ромб 1">
            <a:extLst>
              <a:ext uri="{FF2B5EF4-FFF2-40B4-BE49-F238E27FC236}">
                <a16:creationId xmlns:a16="http://schemas.microsoft.com/office/drawing/2014/main" id="{610FEBF6-FCB6-4444-BE19-AFAFFA6ADDCF}"/>
              </a:ext>
            </a:extLst>
          </p:cNvPr>
          <p:cNvSpPr/>
          <p:nvPr/>
        </p:nvSpPr>
        <p:spPr>
          <a:xfrm>
            <a:off x="973778" y="2814638"/>
            <a:ext cx="342353" cy="300037"/>
          </a:xfrm>
          <a:prstGeom prst="diamond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Ромб 12">
            <a:extLst>
              <a:ext uri="{FF2B5EF4-FFF2-40B4-BE49-F238E27FC236}">
                <a16:creationId xmlns:a16="http://schemas.microsoft.com/office/drawing/2014/main" id="{92560F19-0F46-4A31-A2E4-6139CD65C7FD}"/>
              </a:ext>
            </a:extLst>
          </p:cNvPr>
          <p:cNvSpPr/>
          <p:nvPr/>
        </p:nvSpPr>
        <p:spPr>
          <a:xfrm>
            <a:off x="969430" y="4673083"/>
            <a:ext cx="342353" cy="300037"/>
          </a:xfrm>
          <a:prstGeom prst="diamond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AF1E5CE-51E2-4F5B-894A-B9D06AFF89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20" y="157942"/>
            <a:ext cx="1801555" cy="314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1498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0642CA57-DAC3-4C1F-95AB-63BFB277CABC}"/>
              </a:ext>
            </a:extLst>
          </p:cNvPr>
          <p:cNvSpPr txBox="1">
            <a:spLocks/>
          </p:cNvSpPr>
          <p:nvPr/>
        </p:nvSpPr>
        <p:spPr>
          <a:xfrm>
            <a:off x="590890" y="565708"/>
            <a:ext cx="5251018" cy="101113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Число воспитанников частных детских садов, чел.</a:t>
            </a: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0A8A8166-152A-4D54-B3E0-C65FDA79E7A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1814840"/>
              </p:ext>
            </p:extLst>
          </p:nvPr>
        </p:nvGraphicFramePr>
        <p:xfrm>
          <a:off x="435189" y="1658040"/>
          <a:ext cx="5516635" cy="31125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CB3C2CC9-ABDB-479C-9043-02A0C03F468C}"/>
              </a:ext>
            </a:extLst>
          </p:cNvPr>
          <p:cNvSpPr txBox="1">
            <a:spLocks/>
          </p:cNvSpPr>
          <p:nvPr/>
        </p:nvSpPr>
        <p:spPr>
          <a:xfrm>
            <a:off x="1526454" y="4670617"/>
            <a:ext cx="946073" cy="64410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2019</a:t>
            </a:r>
            <a:endParaRPr lang="ru-RU" sz="28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7082A5DE-C9F7-4082-9A48-8818870E9825}"/>
              </a:ext>
            </a:extLst>
          </p:cNvPr>
          <p:cNvSpPr txBox="1">
            <a:spLocks/>
          </p:cNvSpPr>
          <p:nvPr/>
        </p:nvSpPr>
        <p:spPr>
          <a:xfrm>
            <a:off x="2720469" y="4670617"/>
            <a:ext cx="946073" cy="64410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2020</a:t>
            </a:r>
            <a:endParaRPr lang="ru-RU" sz="28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8E9C5D58-DB75-4FA3-AB65-462B366DBE0C}"/>
              </a:ext>
            </a:extLst>
          </p:cNvPr>
          <p:cNvSpPr txBox="1">
            <a:spLocks/>
          </p:cNvSpPr>
          <p:nvPr/>
        </p:nvSpPr>
        <p:spPr>
          <a:xfrm>
            <a:off x="3863109" y="4669221"/>
            <a:ext cx="946073" cy="64410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2021</a:t>
            </a:r>
            <a:endParaRPr lang="ru-RU" sz="28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graphicFrame>
        <p:nvGraphicFramePr>
          <p:cNvPr id="15" name="Диаграмма 14">
            <a:extLst>
              <a:ext uri="{FF2B5EF4-FFF2-40B4-BE49-F238E27FC236}">
                <a16:creationId xmlns:a16="http://schemas.microsoft.com/office/drawing/2014/main" id="{0A8A8166-152A-4D54-B3E0-C65FDA79E7A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7380830"/>
              </p:ext>
            </p:extLst>
          </p:nvPr>
        </p:nvGraphicFramePr>
        <p:xfrm>
          <a:off x="6096000" y="1658040"/>
          <a:ext cx="5714670" cy="31125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F3875FBC-5DA8-4EFF-A843-9C4D4EDB7EA7}"/>
              </a:ext>
            </a:extLst>
          </p:cNvPr>
          <p:cNvSpPr txBox="1">
            <a:spLocks/>
          </p:cNvSpPr>
          <p:nvPr/>
        </p:nvSpPr>
        <p:spPr>
          <a:xfrm>
            <a:off x="1589276" y="2570185"/>
            <a:ext cx="946073" cy="64410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600" b="1" dirty="0">
                <a:solidFill>
                  <a:schemeClr val="tx2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654</a:t>
            </a:r>
            <a:endParaRPr lang="ru-RU" sz="3600" b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7" name="Заголовок 1">
            <a:extLst>
              <a:ext uri="{FF2B5EF4-FFF2-40B4-BE49-F238E27FC236}">
                <a16:creationId xmlns:a16="http://schemas.microsoft.com/office/drawing/2014/main" id="{46D6F702-8897-4A43-8A38-33342DEC4B63}"/>
              </a:ext>
            </a:extLst>
          </p:cNvPr>
          <p:cNvSpPr txBox="1">
            <a:spLocks/>
          </p:cNvSpPr>
          <p:nvPr/>
        </p:nvSpPr>
        <p:spPr>
          <a:xfrm>
            <a:off x="2743363" y="2393973"/>
            <a:ext cx="946073" cy="64410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600" b="1" dirty="0">
                <a:solidFill>
                  <a:schemeClr val="tx2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734</a:t>
            </a:r>
            <a:endParaRPr lang="ru-RU" sz="3600" b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8" name="Заголовок 1">
            <a:extLst>
              <a:ext uri="{FF2B5EF4-FFF2-40B4-BE49-F238E27FC236}">
                <a16:creationId xmlns:a16="http://schemas.microsoft.com/office/drawing/2014/main" id="{CF5DEAEE-B1EF-4972-8EB1-3F802165D3EF}"/>
              </a:ext>
            </a:extLst>
          </p:cNvPr>
          <p:cNvSpPr txBox="1">
            <a:spLocks/>
          </p:cNvSpPr>
          <p:nvPr/>
        </p:nvSpPr>
        <p:spPr>
          <a:xfrm>
            <a:off x="3835399" y="1534883"/>
            <a:ext cx="1262818" cy="65110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600" b="1" dirty="0">
                <a:solidFill>
                  <a:schemeClr val="tx2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1 095</a:t>
            </a:r>
            <a:endParaRPr lang="ru-RU" sz="3600" b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0" name="Заголовок 1">
            <a:extLst>
              <a:ext uri="{FF2B5EF4-FFF2-40B4-BE49-F238E27FC236}">
                <a16:creationId xmlns:a16="http://schemas.microsoft.com/office/drawing/2014/main" id="{AFCDDA7B-F91B-410D-A600-C54951163A8C}"/>
              </a:ext>
            </a:extLst>
          </p:cNvPr>
          <p:cNvSpPr txBox="1">
            <a:spLocks/>
          </p:cNvSpPr>
          <p:nvPr/>
        </p:nvSpPr>
        <p:spPr>
          <a:xfrm>
            <a:off x="7263236" y="2597194"/>
            <a:ext cx="1103767" cy="64410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600" b="1" dirty="0">
                <a:solidFill>
                  <a:schemeClr val="tx2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35,5</a:t>
            </a:r>
            <a:endParaRPr lang="ru-RU" sz="3600" b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1" name="Заголовок 1">
            <a:extLst>
              <a:ext uri="{FF2B5EF4-FFF2-40B4-BE49-F238E27FC236}">
                <a16:creationId xmlns:a16="http://schemas.microsoft.com/office/drawing/2014/main" id="{D2DEDBF9-4ABE-40A4-8012-EEA3EC86DC74}"/>
              </a:ext>
            </a:extLst>
          </p:cNvPr>
          <p:cNvSpPr txBox="1">
            <a:spLocks/>
          </p:cNvSpPr>
          <p:nvPr/>
        </p:nvSpPr>
        <p:spPr>
          <a:xfrm>
            <a:off x="8455514" y="1953085"/>
            <a:ext cx="1096710" cy="64410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600" b="1" dirty="0">
                <a:solidFill>
                  <a:schemeClr val="tx2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50,9</a:t>
            </a:r>
            <a:endParaRPr lang="ru-RU" sz="3600" b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2" name="Заголовок 1">
            <a:extLst>
              <a:ext uri="{FF2B5EF4-FFF2-40B4-BE49-F238E27FC236}">
                <a16:creationId xmlns:a16="http://schemas.microsoft.com/office/drawing/2014/main" id="{6A8CBD4B-72D8-4EF8-A11C-0639A8C22E4F}"/>
              </a:ext>
            </a:extLst>
          </p:cNvPr>
          <p:cNvSpPr txBox="1">
            <a:spLocks/>
          </p:cNvSpPr>
          <p:nvPr/>
        </p:nvSpPr>
        <p:spPr>
          <a:xfrm>
            <a:off x="9685788" y="1576847"/>
            <a:ext cx="1096710" cy="64410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600" b="1" dirty="0">
                <a:solidFill>
                  <a:schemeClr val="tx2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61,0</a:t>
            </a:r>
            <a:endParaRPr lang="ru-RU" sz="3600" b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3" name="Заголовок 1">
            <a:extLst>
              <a:ext uri="{FF2B5EF4-FFF2-40B4-BE49-F238E27FC236}">
                <a16:creationId xmlns:a16="http://schemas.microsoft.com/office/drawing/2014/main" id="{E3455B8D-1E5C-41D7-9257-F72AFBD162CA}"/>
              </a:ext>
            </a:extLst>
          </p:cNvPr>
          <p:cNvSpPr txBox="1">
            <a:spLocks/>
          </p:cNvSpPr>
          <p:nvPr/>
        </p:nvSpPr>
        <p:spPr>
          <a:xfrm>
            <a:off x="6460908" y="594395"/>
            <a:ext cx="5251018" cy="101113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Субсидии на возмещение затрат, млн. рублей</a:t>
            </a:r>
          </a:p>
        </p:txBody>
      </p:sp>
      <p:sp>
        <p:nvSpPr>
          <p:cNvPr id="24" name="Заголовок 1">
            <a:extLst>
              <a:ext uri="{FF2B5EF4-FFF2-40B4-BE49-F238E27FC236}">
                <a16:creationId xmlns:a16="http://schemas.microsoft.com/office/drawing/2014/main" id="{5B7B8D08-77E7-4811-A2FF-916A4F58B1CF}"/>
              </a:ext>
            </a:extLst>
          </p:cNvPr>
          <p:cNvSpPr txBox="1">
            <a:spLocks/>
          </p:cNvSpPr>
          <p:nvPr/>
        </p:nvSpPr>
        <p:spPr>
          <a:xfrm>
            <a:off x="9761106" y="4670617"/>
            <a:ext cx="946073" cy="64410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2021</a:t>
            </a:r>
            <a:endParaRPr lang="ru-RU" sz="28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5" name="Заголовок 1">
            <a:extLst>
              <a:ext uri="{FF2B5EF4-FFF2-40B4-BE49-F238E27FC236}">
                <a16:creationId xmlns:a16="http://schemas.microsoft.com/office/drawing/2014/main" id="{5A02F6C0-4DA2-463C-98A0-D5358A53FD5D}"/>
              </a:ext>
            </a:extLst>
          </p:cNvPr>
          <p:cNvSpPr txBox="1">
            <a:spLocks/>
          </p:cNvSpPr>
          <p:nvPr/>
        </p:nvSpPr>
        <p:spPr>
          <a:xfrm>
            <a:off x="8561745" y="4670617"/>
            <a:ext cx="946073" cy="64410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2020</a:t>
            </a:r>
            <a:endParaRPr lang="ru-RU" sz="28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6" name="Заголовок 1">
            <a:extLst>
              <a:ext uri="{FF2B5EF4-FFF2-40B4-BE49-F238E27FC236}">
                <a16:creationId xmlns:a16="http://schemas.microsoft.com/office/drawing/2014/main" id="{F183DB55-981E-4E1D-B4CD-93B67EC29538}"/>
              </a:ext>
            </a:extLst>
          </p:cNvPr>
          <p:cNvSpPr txBox="1">
            <a:spLocks/>
          </p:cNvSpPr>
          <p:nvPr/>
        </p:nvSpPr>
        <p:spPr>
          <a:xfrm>
            <a:off x="7263236" y="4669220"/>
            <a:ext cx="946073" cy="64410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2019</a:t>
            </a:r>
            <a:endParaRPr lang="ru-RU" sz="28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6EAE67A0-CEF2-4097-81B4-48D230C4A74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20" y="157942"/>
            <a:ext cx="1801555" cy="314267"/>
          </a:xfrm>
          <a:prstGeom prst="rect">
            <a:avLst/>
          </a:prstGeom>
        </p:spPr>
      </p:pic>
      <p:sp>
        <p:nvSpPr>
          <p:cNvPr id="28" name="Заголовок 1">
            <a:extLst>
              <a:ext uri="{FF2B5EF4-FFF2-40B4-BE49-F238E27FC236}">
                <a16:creationId xmlns:a16="http://schemas.microsoft.com/office/drawing/2014/main" id="{EF621F2B-7997-4F80-9F18-AC624E5C1A4A}"/>
              </a:ext>
            </a:extLst>
          </p:cNvPr>
          <p:cNvSpPr txBox="1">
            <a:spLocks/>
          </p:cNvSpPr>
          <p:nvPr/>
        </p:nvSpPr>
        <p:spPr>
          <a:xfrm>
            <a:off x="4984615" y="1649761"/>
            <a:ext cx="1529386" cy="65110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600" dirty="0">
                <a:solidFill>
                  <a:schemeClr val="tx2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(+67%)</a:t>
            </a:r>
            <a:endParaRPr lang="ru-RU" sz="36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9" name="Заголовок 1">
            <a:extLst>
              <a:ext uri="{FF2B5EF4-FFF2-40B4-BE49-F238E27FC236}">
                <a16:creationId xmlns:a16="http://schemas.microsoft.com/office/drawing/2014/main" id="{29B5FBA7-0200-4913-A357-ECC58372C802}"/>
              </a:ext>
            </a:extLst>
          </p:cNvPr>
          <p:cNvSpPr txBox="1">
            <a:spLocks/>
          </p:cNvSpPr>
          <p:nvPr/>
        </p:nvSpPr>
        <p:spPr>
          <a:xfrm>
            <a:off x="10673442" y="1649760"/>
            <a:ext cx="1529386" cy="65110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600" dirty="0">
                <a:solidFill>
                  <a:schemeClr val="tx2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(+71%)</a:t>
            </a:r>
            <a:endParaRPr lang="ru-RU" sz="36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0" name="Заголовок 1">
            <a:extLst>
              <a:ext uri="{FF2B5EF4-FFF2-40B4-BE49-F238E27FC236}">
                <a16:creationId xmlns:a16="http://schemas.microsoft.com/office/drawing/2014/main" id="{96E7E0F6-1B79-4555-B6E9-97BC01AEFEA7}"/>
              </a:ext>
            </a:extLst>
          </p:cNvPr>
          <p:cNvSpPr txBox="1">
            <a:spLocks/>
          </p:cNvSpPr>
          <p:nvPr/>
        </p:nvSpPr>
        <p:spPr>
          <a:xfrm>
            <a:off x="629797" y="5407836"/>
            <a:ext cx="11180873" cy="120719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1095 детей - 2 % от общего количества дошкольников в крае</a:t>
            </a:r>
          </a:p>
        </p:txBody>
      </p:sp>
    </p:spTree>
    <p:extLst>
      <p:ext uri="{BB962C8B-B14F-4D97-AF65-F5344CB8AC3E}">
        <p14:creationId xmlns:p14="http://schemas.microsoft.com/office/powerpoint/2010/main" val="13481644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47776C64-954B-4086-BB07-AB7FBF06189D}"/>
              </a:ext>
            </a:extLst>
          </p:cNvPr>
          <p:cNvSpPr/>
          <p:nvPr/>
        </p:nvSpPr>
        <p:spPr>
          <a:xfrm>
            <a:off x="738196" y="1091210"/>
            <a:ext cx="7245743" cy="4571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Заголовок 1">
            <a:extLst>
              <a:ext uri="{FF2B5EF4-FFF2-40B4-BE49-F238E27FC236}">
                <a16:creationId xmlns:a16="http://schemas.microsoft.com/office/drawing/2014/main" id="{E2CB061C-E157-45EB-ACEA-D3C0226CC3DD}"/>
              </a:ext>
            </a:extLst>
          </p:cNvPr>
          <p:cNvSpPr txBox="1">
            <a:spLocks/>
          </p:cNvSpPr>
          <p:nvPr/>
        </p:nvSpPr>
        <p:spPr>
          <a:xfrm>
            <a:off x="692479" y="371195"/>
            <a:ext cx="8819883" cy="91681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600"/>
              </a:spcBef>
            </a:pPr>
            <a:r>
              <a:rPr lang="ru-RU" sz="40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Субсидии на возмещение затрат</a:t>
            </a: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69225451-F307-4D40-A63D-4012067C1A69}"/>
              </a:ext>
            </a:extLst>
          </p:cNvPr>
          <p:cNvSpPr txBox="1">
            <a:spLocks/>
          </p:cNvSpPr>
          <p:nvPr/>
        </p:nvSpPr>
        <p:spPr>
          <a:xfrm>
            <a:off x="692479" y="1755931"/>
            <a:ext cx="10647716" cy="115609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Принятый Правительством края порядок предоставления субсидий не содержит результаты и показатели. Результаты и показатели для получателей устанавливались министерством:</a:t>
            </a:r>
          </a:p>
          <a:p>
            <a:pPr algn="l"/>
            <a:endParaRPr lang="ru-RU" sz="28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0642CA57-DAC3-4C1F-95AB-63BFB277CABC}"/>
              </a:ext>
            </a:extLst>
          </p:cNvPr>
          <p:cNvSpPr txBox="1">
            <a:spLocks/>
          </p:cNvSpPr>
          <p:nvPr/>
        </p:nvSpPr>
        <p:spPr>
          <a:xfrm>
            <a:off x="692479" y="2351670"/>
            <a:ext cx="9580234" cy="71822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8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" name="Ромб 1">
            <a:extLst>
              <a:ext uri="{FF2B5EF4-FFF2-40B4-BE49-F238E27FC236}">
                <a16:creationId xmlns:a16="http://schemas.microsoft.com/office/drawing/2014/main" id="{610FEBF6-FCB6-4444-BE19-AFAFFA6ADDCF}"/>
              </a:ext>
            </a:extLst>
          </p:cNvPr>
          <p:cNvSpPr/>
          <p:nvPr/>
        </p:nvSpPr>
        <p:spPr>
          <a:xfrm>
            <a:off x="1036568" y="4384129"/>
            <a:ext cx="342353" cy="300037"/>
          </a:xfrm>
          <a:prstGeom prst="diamond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Ромб 12">
            <a:extLst>
              <a:ext uri="{FF2B5EF4-FFF2-40B4-BE49-F238E27FC236}">
                <a16:creationId xmlns:a16="http://schemas.microsoft.com/office/drawing/2014/main" id="{92560F19-0F46-4A31-A2E4-6139CD65C7FD}"/>
              </a:ext>
            </a:extLst>
          </p:cNvPr>
          <p:cNvSpPr/>
          <p:nvPr/>
        </p:nvSpPr>
        <p:spPr>
          <a:xfrm>
            <a:off x="1036568" y="3400425"/>
            <a:ext cx="342353" cy="300037"/>
          </a:xfrm>
          <a:prstGeom prst="diamond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AF1E5CE-51E2-4F5B-894A-B9D06AFF89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20" y="157942"/>
            <a:ext cx="1801555" cy="314267"/>
          </a:xfrm>
          <a:prstGeom prst="rect">
            <a:avLst/>
          </a:prstGeom>
        </p:spPr>
      </p:pic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16E4D1B6-CF75-4DD7-B60A-7DEA451A8C13}"/>
              </a:ext>
            </a:extLst>
          </p:cNvPr>
          <p:cNvSpPr txBox="1">
            <a:spLocks/>
          </p:cNvSpPr>
          <p:nvPr/>
        </p:nvSpPr>
        <p:spPr>
          <a:xfrm>
            <a:off x="1575198" y="3228598"/>
            <a:ext cx="9580234" cy="71822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Уровень средней заработной платы педагогических работников по «майским указам»</a:t>
            </a:r>
            <a:r>
              <a:rPr lang="ru-RU" sz="3200" b="1" baseline="300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*</a:t>
            </a:r>
            <a:endParaRPr lang="ru-RU" sz="3200" b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656F930-4290-43A1-9B1C-E6A3A10F4C36}"/>
              </a:ext>
            </a:extLst>
          </p:cNvPr>
          <p:cNvSpPr txBox="1"/>
          <p:nvPr/>
        </p:nvSpPr>
        <p:spPr>
          <a:xfrm>
            <a:off x="403623" y="6330726"/>
            <a:ext cx="60936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aseline="30000" dirty="0">
                <a:solidFill>
                  <a:schemeClr val="tx2">
                    <a:lumMod val="50000"/>
                  </a:schemeClr>
                </a:solidFill>
              </a:rPr>
              <a:t>*</a:t>
            </a:r>
            <a:r>
              <a:rPr lang="ru-RU" sz="18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устанавливались в 2019-2020 годах</a:t>
            </a:r>
            <a:endParaRPr lang="ru-RU" dirty="0"/>
          </a:p>
        </p:txBody>
      </p: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DE88C9F0-3169-421C-9E04-0BF3C17A0B61}"/>
              </a:ext>
            </a:extLst>
          </p:cNvPr>
          <p:cNvSpPr txBox="1">
            <a:spLocks/>
          </p:cNvSpPr>
          <p:nvPr/>
        </p:nvSpPr>
        <p:spPr>
          <a:xfrm>
            <a:off x="1575198" y="4175038"/>
            <a:ext cx="10083402" cy="71822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Снижение стоимости платных образовательных услуг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A145259-54BF-4FED-82CC-BA6B2C094505}"/>
              </a:ext>
            </a:extLst>
          </p:cNvPr>
          <p:cNvSpPr txBox="1"/>
          <p:nvPr/>
        </p:nvSpPr>
        <p:spPr>
          <a:xfrm>
            <a:off x="1150039" y="5179024"/>
            <a:ext cx="110537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chemeClr val="tx2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неэффективные и создают избыточную нагрузку</a:t>
            </a:r>
            <a:endParaRPr lang="ru-RU" sz="36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7AF578B4-E8D7-4021-A905-01F3AF2CDD98}"/>
              </a:ext>
            </a:extLst>
          </p:cNvPr>
          <p:cNvSpPr/>
          <p:nvPr/>
        </p:nvSpPr>
        <p:spPr>
          <a:xfrm rot="5400000">
            <a:off x="-299678" y="4535455"/>
            <a:ext cx="2030029" cy="4571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C3F7E214-F0C8-4E00-BB45-6B8824A704E0}"/>
              </a:ext>
            </a:extLst>
          </p:cNvPr>
          <p:cNvSpPr/>
          <p:nvPr/>
        </p:nvSpPr>
        <p:spPr>
          <a:xfrm>
            <a:off x="692477" y="3542014"/>
            <a:ext cx="607470" cy="4571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342DF091-BFC6-4C93-9331-CC8EC6D92F0D}"/>
              </a:ext>
            </a:extLst>
          </p:cNvPr>
          <p:cNvSpPr/>
          <p:nvPr/>
        </p:nvSpPr>
        <p:spPr>
          <a:xfrm>
            <a:off x="692477" y="4519830"/>
            <a:ext cx="607470" cy="4571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30725F7C-9E88-4E02-A63C-ED2BF97B2466}"/>
              </a:ext>
            </a:extLst>
          </p:cNvPr>
          <p:cNvSpPr/>
          <p:nvPr/>
        </p:nvSpPr>
        <p:spPr>
          <a:xfrm>
            <a:off x="706660" y="5528834"/>
            <a:ext cx="429196" cy="4571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5200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47776C64-954B-4086-BB07-AB7FBF06189D}"/>
              </a:ext>
            </a:extLst>
          </p:cNvPr>
          <p:cNvSpPr/>
          <p:nvPr/>
        </p:nvSpPr>
        <p:spPr>
          <a:xfrm>
            <a:off x="738196" y="1091210"/>
            <a:ext cx="7245743" cy="4571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Заголовок 1">
            <a:extLst>
              <a:ext uri="{FF2B5EF4-FFF2-40B4-BE49-F238E27FC236}">
                <a16:creationId xmlns:a16="http://schemas.microsoft.com/office/drawing/2014/main" id="{E2CB061C-E157-45EB-ACEA-D3C0226CC3DD}"/>
              </a:ext>
            </a:extLst>
          </p:cNvPr>
          <p:cNvSpPr txBox="1">
            <a:spLocks/>
          </p:cNvSpPr>
          <p:nvPr/>
        </p:nvSpPr>
        <p:spPr>
          <a:xfrm>
            <a:off x="692479" y="371195"/>
            <a:ext cx="8819883" cy="91681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600"/>
              </a:spcBef>
            </a:pPr>
            <a:r>
              <a:rPr lang="ru-RU" sz="40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Субсидии на возмещение затрат</a:t>
            </a: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69225451-F307-4D40-A63D-4012067C1A69}"/>
              </a:ext>
            </a:extLst>
          </p:cNvPr>
          <p:cNvSpPr txBox="1">
            <a:spLocks/>
          </p:cNvSpPr>
          <p:nvPr/>
        </p:nvSpPr>
        <p:spPr>
          <a:xfrm>
            <a:off x="532776" y="1377211"/>
            <a:ext cx="10498686" cy="79698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6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Принятый Правительством края порядок предоставления субсидий имеет неопределенности:</a:t>
            </a: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0642CA57-DAC3-4C1F-95AB-63BFB277CABC}"/>
              </a:ext>
            </a:extLst>
          </p:cNvPr>
          <p:cNvSpPr txBox="1">
            <a:spLocks/>
          </p:cNvSpPr>
          <p:nvPr/>
        </p:nvSpPr>
        <p:spPr>
          <a:xfrm>
            <a:off x="692479" y="2351670"/>
            <a:ext cx="9580234" cy="71822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8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AF1E5CE-51E2-4F5B-894A-B9D06AFF89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20" y="157942"/>
            <a:ext cx="1801555" cy="314267"/>
          </a:xfrm>
          <a:prstGeom prst="rect">
            <a:avLst/>
          </a:prstGeom>
        </p:spPr>
      </p:pic>
      <p:sp>
        <p:nvSpPr>
          <p:cNvPr id="23" name="Заголовок 1">
            <a:extLst>
              <a:ext uri="{FF2B5EF4-FFF2-40B4-BE49-F238E27FC236}">
                <a16:creationId xmlns:a16="http://schemas.microsoft.com/office/drawing/2014/main" id="{D04698F3-B876-4BC8-BACE-045CAF29B784}"/>
              </a:ext>
            </a:extLst>
          </p:cNvPr>
          <p:cNvSpPr txBox="1">
            <a:spLocks/>
          </p:cNvSpPr>
          <p:nvPr/>
        </p:nvSpPr>
        <p:spPr>
          <a:xfrm>
            <a:off x="284420" y="2989991"/>
            <a:ext cx="6308823" cy="303267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Пункт 6 порядка:</a:t>
            </a:r>
          </a:p>
          <a:p>
            <a:pPr algn="l"/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предприниматель 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вправе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представить:</a:t>
            </a:r>
          </a:p>
          <a:p>
            <a:pPr algn="l">
              <a:spcBef>
                <a:spcPts val="600"/>
              </a:spcBef>
            </a:pP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1) копии договоров на обучение</a:t>
            </a:r>
          </a:p>
          <a:p>
            <a:pPr algn="l"/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2) копии приказов о зачислении</a:t>
            </a:r>
          </a:p>
          <a:p>
            <a:pPr algn="l"/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3) копии свидетельства о постановке на учет в налоговом органе </a:t>
            </a:r>
          </a:p>
          <a:p>
            <a:pPr algn="l"/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4) сведения об отсутствии в реестре дисквалифицированных лиц</a:t>
            </a:r>
          </a:p>
          <a:p>
            <a:pPr algn="l"/>
            <a:endParaRPr lang="ru-RU" sz="28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4" name="Заголовок 1">
            <a:extLst>
              <a:ext uri="{FF2B5EF4-FFF2-40B4-BE49-F238E27FC236}">
                <a16:creationId xmlns:a16="http://schemas.microsoft.com/office/drawing/2014/main" id="{0811DB5E-65D3-4877-911F-6F3D9DCCC472}"/>
              </a:ext>
            </a:extLst>
          </p:cNvPr>
          <p:cNvSpPr txBox="1">
            <a:spLocks/>
          </p:cNvSpPr>
          <p:nvPr/>
        </p:nvSpPr>
        <p:spPr>
          <a:xfrm>
            <a:off x="7029467" y="2618351"/>
            <a:ext cx="5141571" cy="303267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Пункт 11 порядка:</a:t>
            </a:r>
          </a:p>
          <a:p>
            <a:pPr algn="l">
              <a:spcBef>
                <a:spcPts val="600"/>
              </a:spcBef>
            </a:pP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…представленных документов, 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обязанность</a:t>
            </a:r>
            <a:r>
              <a:rPr lang="ru-RU" sz="32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по представлению которых возложена на него в соответствии с пунктом 6…</a:t>
            </a:r>
          </a:p>
          <a:p>
            <a:pPr algn="l"/>
            <a:endParaRPr lang="ru-RU" sz="28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5" name="Заголовок 1">
            <a:extLst>
              <a:ext uri="{FF2B5EF4-FFF2-40B4-BE49-F238E27FC236}">
                <a16:creationId xmlns:a16="http://schemas.microsoft.com/office/drawing/2014/main" id="{9946DA0B-0C9C-4006-B8A1-F170E13CD336}"/>
              </a:ext>
            </a:extLst>
          </p:cNvPr>
          <p:cNvSpPr txBox="1">
            <a:spLocks/>
          </p:cNvSpPr>
          <p:nvPr/>
        </p:nvSpPr>
        <p:spPr>
          <a:xfrm>
            <a:off x="284420" y="3654711"/>
            <a:ext cx="5089685" cy="718220"/>
          </a:xfrm>
          <a:prstGeom prst="rect">
            <a:avLst/>
          </a:prstGeom>
          <a:ln w="12700">
            <a:solidFill>
              <a:schemeClr val="accent2">
                <a:lumMod val="75000"/>
              </a:schemeClr>
            </a:solidFill>
          </a:ln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1800"/>
              </a:spcBef>
            </a:pPr>
            <a:endParaRPr lang="ru-RU" sz="24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002791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0642CA57-DAC3-4C1F-95AB-63BFB277CABC}"/>
              </a:ext>
            </a:extLst>
          </p:cNvPr>
          <p:cNvSpPr txBox="1">
            <a:spLocks/>
          </p:cNvSpPr>
          <p:nvPr/>
        </p:nvSpPr>
        <p:spPr>
          <a:xfrm>
            <a:off x="6621645" y="1229749"/>
            <a:ext cx="5251018" cy="101113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Число созданных мест, чел.</a:t>
            </a: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0A8A8166-152A-4D54-B3E0-C65FDA79E7A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4513809"/>
              </p:ext>
            </p:extLst>
          </p:nvPr>
        </p:nvGraphicFramePr>
        <p:xfrm>
          <a:off x="725560" y="1949021"/>
          <a:ext cx="5065392" cy="29569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7082A5DE-C9F7-4082-9A48-8818870E9825}"/>
              </a:ext>
            </a:extLst>
          </p:cNvPr>
          <p:cNvSpPr txBox="1">
            <a:spLocks/>
          </p:cNvSpPr>
          <p:nvPr/>
        </p:nvSpPr>
        <p:spPr>
          <a:xfrm>
            <a:off x="2085975" y="4653148"/>
            <a:ext cx="946073" cy="64410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2020</a:t>
            </a:r>
            <a:endParaRPr lang="ru-RU" sz="28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8E9C5D58-DB75-4FA3-AB65-462B366DBE0C}"/>
              </a:ext>
            </a:extLst>
          </p:cNvPr>
          <p:cNvSpPr txBox="1">
            <a:spLocks/>
          </p:cNvSpPr>
          <p:nvPr/>
        </p:nvSpPr>
        <p:spPr>
          <a:xfrm>
            <a:off x="3506999" y="4658992"/>
            <a:ext cx="946073" cy="64410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2021</a:t>
            </a:r>
            <a:endParaRPr lang="ru-RU" sz="28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graphicFrame>
        <p:nvGraphicFramePr>
          <p:cNvPr id="15" name="Диаграмма 14">
            <a:extLst>
              <a:ext uri="{FF2B5EF4-FFF2-40B4-BE49-F238E27FC236}">
                <a16:creationId xmlns:a16="http://schemas.microsoft.com/office/drawing/2014/main" id="{0A8A8166-152A-4D54-B3E0-C65FDA79E7A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6981562"/>
              </p:ext>
            </p:extLst>
          </p:nvPr>
        </p:nvGraphicFramePr>
        <p:xfrm>
          <a:off x="5538632" y="1591246"/>
          <a:ext cx="6156488" cy="3405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F3875FBC-5DA8-4EFF-A843-9C4D4EDB7EA7}"/>
              </a:ext>
            </a:extLst>
          </p:cNvPr>
          <p:cNvSpPr txBox="1">
            <a:spLocks/>
          </p:cNvSpPr>
          <p:nvPr/>
        </p:nvSpPr>
        <p:spPr>
          <a:xfrm>
            <a:off x="2136051" y="2526586"/>
            <a:ext cx="946073" cy="64410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600" b="1" dirty="0">
                <a:solidFill>
                  <a:schemeClr val="tx2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4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,4</a:t>
            </a:r>
            <a:endParaRPr lang="ru-RU" sz="3600" b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7" name="Заголовок 1">
            <a:extLst>
              <a:ext uri="{FF2B5EF4-FFF2-40B4-BE49-F238E27FC236}">
                <a16:creationId xmlns:a16="http://schemas.microsoft.com/office/drawing/2014/main" id="{46D6F702-8897-4A43-8A38-33342DEC4B63}"/>
              </a:ext>
            </a:extLst>
          </p:cNvPr>
          <p:cNvSpPr txBox="1">
            <a:spLocks/>
          </p:cNvSpPr>
          <p:nvPr/>
        </p:nvSpPr>
        <p:spPr>
          <a:xfrm>
            <a:off x="3571664" y="2004531"/>
            <a:ext cx="946073" cy="64410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5,9</a:t>
            </a:r>
            <a:endParaRPr lang="ru-RU" sz="3600" b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0" name="Заголовок 1">
            <a:extLst>
              <a:ext uri="{FF2B5EF4-FFF2-40B4-BE49-F238E27FC236}">
                <a16:creationId xmlns:a16="http://schemas.microsoft.com/office/drawing/2014/main" id="{AFCDDA7B-F91B-410D-A600-C54951163A8C}"/>
              </a:ext>
            </a:extLst>
          </p:cNvPr>
          <p:cNvSpPr txBox="1">
            <a:spLocks/>
          </p:cNvSpPr>
          <p:nvPr/>
        </p:nvSpPr>
        <p:spPr>
          <a:xfrm>
            <a:off x="8212584" y="2430862"/>
            <a:ext cx="862754" cy="64410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600" b="1" dirty="0">
                <a:solidFill>
                  <a:schemeClr val="tx2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3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6</a:t>
            </a:r>
            <a:endParaRPr lang="ru-RU" sz="3600" b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1" name="Заголовок 1">
            <a:extLst>
              <a:ext uri="{FF2B5EF4-FFF2-40B4-BE49-F238E27FC236}">
                <a16:creationId xmlns:a16="http://schemas.microsoft.com/office/drawing/2014/main" id="{D2DEDBF9-4ABE-40A4-8012-EEA3EC86DC74}"/>
              </a:ext>
            </a:extLst>
          </p:cNvPr>
          <p:cNvSpPr txBox="1">
            <a:spLocks/>
          </p:cNvSpPr>
          <p:nvPr/>
        </p:nvSpPr>
        <p:spPr>
          <a:xfrm>
            <a:off x="9592626" y="1887365"/>
            <a:ext cx="711415" cy="58170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48</a:t>
            </a:r>
            <a:endParaRPr lang="ru-RU" sz="3600" b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3" name="Заголовок 1">
            <a:extLst>
              <a:ext uri="{FF2B5EF4-FFF2-40B4-BE49-F238E27FC236}">
                <a16:creationId xmlns:a16="http://schemas.microsoft.com/office/drawing/2014/main" id="{E3455B8D-1E5C-41D7-9257-F72AFBD162CA}"/>
              </a:ext>
            </a:extLst>
          </p:cNvPr>
          <p:cNvSpPr txBox="1">
            <a:spLocks/>
          </p:cNvSpPr>
          <p:nvPr/>
        </p:nvSpPr>
        <p:spPr>
          <a:xfrm>
            <a:off x="1150032" y="1218681"/>
            <a:ext cx="5251018" cy="101113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Субсидии, млн. рублей</a:t>
            </a:r>
          </a:p>
        </p:txBody>
      </p:sp>
      <p:sp>
        <p:nvSpPr>
          <p:cNvPr id="24" name="Заголовок 1">
            <a:extLst>
              <a:ext uri="{FF2B5EF4-FFF2-40B4-BE49-F238E27FC236}">
                <a16:creationId xmlns:a16="http://schemas.microsoft.com/office/drawing/2014/main" id="{5B7B8D08-77E7-4811-A2FF-916A4F58B1CF}"/>
              </a:ext>
            </a:extLst>
          </p:cNvPr>
          <p:cNvSpPr txBox="1">
            <a:spLocks/>
          </p:cNvSpPr>
          <p:nvPr/>
        </p:nvSpPr>
        <p:spPr>
          <a:xfrm>
            <a:off x="9444609" y="4725062"/>
            <a:ext cx="946073" cy="64410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2021</a:t>
            </a:r>
            <a:endParaRPr lang="ru-RU" sz="28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5" name="Заголовок 1">
            <a:extLst>
              <a:ext uri="{FF2B5EF4-FFF2-40B4-BE49-F238E27FC236}">
                <a16:creationId xmlns:a16="http://schemas.microsoft.com/office/drawing/2014/main" id="{5A02F6C0-4DA2-463C-98A0-D5358A53FD5D}"/>
              </a:ext>
            </a:extLst>
          </p:cNvPr>
          <p:cNvSpPr txBox="1">
            <a:spLocks/>
          </p:cNvSpPr>
          <p:nvPr/>
        </p:nvSpPr>
        <p:spPr>
          <a:xfrm>
            <a:off x="8140172" y="4725062"/>
            <a:ext cx="946073" cy="64410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2020</a:t>
            </a:r>
            <a:endParaRPr lang="ru-RU" sz="28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6EAE67A0-CEF2-4097-81B4-48D230C4A74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20" y="157942"/>
            <a:ext cx="1801555" cy="314267"/>
          </a:xfrm>
          <a:prstGeom prst="rect">
            <a:avLst/>
          </a:prstGeom>
        </p:spPr>
      </p:pic>
      <p:sp>
        <p:nvSpPr>
          <p:cNvPr id="31" name="Заголовок 1">
            <a:extLst>
              <a:ext uri="{FF2B5EF4-FFF2-40B4-BE49-F238E27FC236}">
                <a16:creationId xmlns:a16="http://schemas.microsoft.com/office/drawing/2014/main" id="{CF05997C-363E-45DD-B450-EF4F9F164B77}"/>
              </a:ext>
            </a:extLst>
          </p:cNvPr>
          <p:cNvSpPr txBox="1">
            <a:spLocks/>
          </p:cNvSpPr>
          <p:nvPr/>
        </p:nvSpPr>
        <p:spPr>
          <a:xfrm>
            <a:off x="692479" y="371195"/>
            <a:ext cx="10789266" cy="74512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600"/>
              </a:spcBef>
            </a:pPr>
            <a:r>
              <a:rPr lang="ru-RU" sz="40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Субсидии на создание дополнительных мест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CA80DB69-AAA9-43C6-BBD0-BAE45ED209F8}"/>
              </a:ext>
            </a:extLst>
          </p:cNvPr>
          <p:cNvSpPr/>
          <p:nvPr/>
        </p:nvSpPr>
        <p:spPr>
          <a:xfrm flipV="1">
            <a:off x="738196" y="1045491"/>
            <a:ext cx="10105512" cy="4571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Заголовок 1">
            <a:extLst>
              <a:ext uri="{FF2B5EF4-FFF2-40B4-BE49-F238E27FC236}">
                <a16:creationId xmlns:a16="http://schemas.microsoft.com/office/drawing/2014/main" id="{C2BD3923-F077-4E58-B6D6-0F88E8E03C86}"/>
              </a:ext>
            </a:extLst>
          </p:cNvPr>
          <p:cNvSpPr txBox="1">
            <a:spLocks/>
          </p:cNvSpPr>
          <p:nvPr/>
        </p:nvSpPr>
        <p:spPr>
          <a:xfrm>
            <a:off x="1436621" y="5559145"/>
            <a:ext cx="10213911" cy="100573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600"/>
              </a:spcBef>
            </a:pP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В 2020 году ИП Борисова Е.А.</a:t>
            </a:r>
          </a:p>
          <a:p>
            <a:pPr algn="l">
              <a:spcBef>
                <a:spcPts val="600"/>
              </a:spcBef>
            </a:pP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В 2021 году ООО «Забайкальский центр социальных инноваций»</a:t>
            </a:r>
          </a:p>
        </p:txBody>
      </p:sp>
    </p:spTree>
    <p:extLst>
      <p:ext uri="{BB962C8B-B14F-4D97-AF65-F5344CB8AC3E}">
        <p14:creationId xmlns:p14="http://schemas.microsoft.com/office/powerpoint/2010/main" val="1229930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Заголовок 1">
            <a:extLst>
              <a:ext uri="{FF2B5EF4-FFF2-40B4-BE49-F238E27FC236}">
                <a16:creationId xmlns:a16="http://schemas.microsoft.com/office/drawing/2014/main" id="{E3455B8D-1E5C-41D7-9257-F72AFBD162CA}"/>
              </a:ext>
            </a:extLst>
          </p:cNvPr>
          <p:cNvSpPr txBox="1">
            <a:spLocks/>
          </p:cNvSpPr>
          <p:nvPr/>
        </p:nvSpPr>
        <p:spPr>
          <a:xfrm>
            <a:off x="692479" y="1193573"/>
            <a:ext cx="8078189" cy="57193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Недостатки нормативного регулирования</a:t>
            </a: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6EAE67A0-CEF2-4097-81B4-48D230C4A7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20" y="157942"/>
            <a:ext cx="1801555" cy="314267"/>
          </a:xfrm>
          <a:prstGeom prst="rect">
            <a:avLst/>
          </a:prstGeom>
        </p:spPr>
      </p:pic>
      <p:sp>
        <p:nvSpPr>
          <p:cNvPr id="31" name="Заголовок 1">
            <a:extLst>
              <a:ext uri="{FF2B5EF4-FFF2-40B4-BE49-F238E27FC236}">
                <a16:creationId xmlns:a16="http://schemas.microsoft.com/office/drawing/2014/main" id="{CF05997C-363E-45DD-B450-EF4F9F164B77}"/>
              </a:ext>
            </a:extLst>
          </p:cNvPr>
          <p:cNvSpPr txBox="1">
            <a:spLocks/>
          </p:cNvSpPr>
          <p:nvPr/>
        </p:nvSpPr>
        <p:spPr>
          <a:xfrm>
            <a:off x="692479" y="371195"/>
            <a:ext cx="10789266" cy="74512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600"/>
              </a:spcBef>
            </a:pPr>
            <a:r>
              <a:rPr lang="ru-RU" sz="40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Субсидии на создание дополнительных мест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CA80DB69-AAA9-43C6-BBD0-BAE45ED209F8}"/>
              </a:ext>
            </a:extLst>
          </p:cNvPr>
          <p:cNvSpPr/>
          <p:nvPr/>
        </p:nvSpPr>
        <p:spPr>
          <a:xfrm flipV="1">
            <a:off x="738196" y="1045491"/>
            <a:ext cx="10105512" cy="4571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Заголовок 1">
            <a:extLst>
              <a:ext uri="{FF2B5EF4-FFF2-40B4-BE49-F238E27FC236}">
                <a16:creationId xmlns:a16="http://schemas.microsoft.com/office/drawing/2014/main" id="{C2BD3923-F077-4E58-B6D6-0F88E8E03C86}"/>
              </a:ext>
            </a:extLst>
          </p:cNvPr>
          <p:cNvSpPr txBox="1">
            <a:spLocks/>
          </p:cNvSpPr>
          <p:nvPr/>
        </p:nvSpPr>
        <p:spPr>
          <a:xfrm>
            <a:off x="1151280" y="2619342"/>
            <a:ext cx="11040720" cy="98603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10000"/>
              </a:lnSpc>
              <a:spcBef>
                <a:spcPts val="600"/>
              </a:spcBef>
            </a:pPr>
            <a:r>
              <a:rPr lang="ru-RU" sz="32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Порядок предоставления субсидии утвержден Правительством Забайкальского края  в октябре 2020 года - спустя 10 месяцев после предоставления средств из федерального бюджета</a:t>
            </a:r>
          </a:p>
        </p:txBody>
      </p:sp>
      <p:sp>
        <p:nvSpPr>
          <p:cNvPr id="18" name="Заголовок 1">
            <a:extLst>
              <a:ext uri="{FF2B5EF4-FFF2-40B4-BE49-F238E27FC236}">
                <a16:creationId xmlns:a16="http://schemas.microsoft.com/office/drawing/2014/main" id="{FBEE8B58-58AB-4EC4-8614-5D9D54C14640}"/>
              </a:ext>
            </a:extLst>
          </p:cNvPr>
          <p:cNvSpPr txBox="1">
            <a:spLocks/>
          </p:cNvSpPr>
          <p:nvPr/>
        </p:nvSpPr>
        <p:spPr>
          <a:xfrm>
            <a:off x="1151280" y="4459213"/>
            <a:ext cx="11040720" cy="98603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10000"/>
              </a:lnSpc>
              <a:spcBef>
                <a:spcPts val="600"/>
              </a:spcBef>
            </a:pPr>
            <a:r>
              <a:rPr lang="ru-RU" sz="32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Порядок предоставления субсидии содержит дополнительное ограничение - субсидия предоставляется однократно</a:t>
            </a:r>
          </a:p>
        </p:txBody>
      </p:sp>
      <p:sp>
        <p:nvSpPr>
          <p:cNvPr id="22" name="Ромб 21">
            <a:extLst>
              <a:ext uri="{FF2B5EF4-FFF2-40B4-BE49-F238E27FC236}">
                <a16:creationId xmlns:a16="http://schemas.microsoft.com/office/drawing/2014/main" id="{30818C4A-CC26-4F60-9868-C6009DFBBE89}"/>
              </a:ext>
            </a:extLst>
          </p:cNvPr>
          <p:cNvSpPr/>
          <p:nvPr/>
        </p:nvSpPr>
        <p:spPr>
          <a:xfrm>
            <a:off x="692479" y="2962341"/>
            <a:ext cx="342353" cy="300037"/>
          </a:xfrm>
          <a:prstGeom prst="diamond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Ромб 25">
            <a:extLst>
              <a:ext uri="{FF2B5EF4-FFF2-40B4-BE49-F238E27FC236}">
                <a16:creationId xmlns:a16="http://schemas.microsoft.com/office/drawing/2014/main" id="{840791DE-62DA-4C9D-967F-A058C36EA7D2}"/>
              </a:ext>
            </a:extLst>
          </p:cNvPr>
          <p:cNvSpPr/>
          <p:nvPr/>
        </p:nvSpPr>
        <p:spPr>
          <a:xfrm>
            <a:off x="692479" y="4802211"/>
            <a:ext cx="342353" cy="300037"/>
          </a:xfrm>
          <a:prstGeom prst="diamond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56041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Заголовок 1">
            <a:extLst>
              <a:ext uri="{FF2B5EF4-FFF2-40B4-BE49-F238E27FC236}">
                <a16:creationId xmlns:a16="http://schemas.microsoft.com/office/drawing/2014/main" id="{E3455B8D-1E5C-41D7-9257-F72AFBD162CA}"/>
              </a:ext>
            </a:extLst>
          </p:cNvPr>
          <p:cNvSpPr txBox="1">
            <a:spLocks/>
          </p:cNvSpPr>
          <p:nvPr/>
        </p:nvSpPr>
        <p:spPr>
          <a:xfrm>
            <a:off x="692479" y="1193573"/>
            <a:ext cx="8078189" cy="57193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Недостатки нормативного регулирования</a:t>
            </a: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6EAE67A0-CEF2-4097-81B4-48D230C4A7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20" y="157942"/>
            <a:ext cx="1801555" cy="314267"/>
          </a:xfrm>
          <a:prstGeom prst="rect">
            <a:avLst/>
          </a:prstGeom>
        </p:spPr>
      </p:pic>
      <p:sp>
        <p:nvSpPr>
          <p:cNvPr id="31" name="Заголовок 1">
            <a:extLst>
              <a:ext uri="{FF2B5EF4-FFF2-40B4-BE49-F238E27FC236}">
                <a16:creationId xmlns:a16="http://schemas.microsoft.com/office/drawing/2014/main" id="{CF05997C-363E-45DD-B450-EF4F9F164B77}"/>
              </a:ext>
            </a:extLst>
          </p:cNvPr>
          <p:cNvSpPr txBox="1">
            <a:spLocks/>
          </p:cNvSpPr>
          <p:nvPr/>
        </p:nvSpPr>
        <p:spPr>
          <a:xfrm>
            <a:off x="692479" y="371195"/>
            <a:ext cx="10789266" cy="74512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600"/>
              </a:spcBef>
            </a:pPr>
            <a:r>
              <a:rPr lang="ru-RU" sz="40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Субсидии на создание дополнительных мест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CA80DB69-AAA9-43C6-BBD0-BAE45ED209F8}"/>
              </a:ext>
            </a:extLst>
          </p:cNvPr>
          <p:cNvSpPr/>
          <p:nvPr/>
        </p:nvSpPr>
        <p:spPr>
          <a:xfrm flipV="1">
            <a:off x="738196" y="1045491"/>
            <a:ext cx="10105512" cy="4571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Заголовок 1">
            <a:extLst>
              <a:ext uri="{FF2B5EF4-FFF2-40B4-BE49-F238E27FC236}">
                <a16:creationId xmlns:a16="http://schemas.microsoft.com/office/drawing/2014/main" id="{FBEE8B58-58AB-4EC4-8614-5D9D54C14640}"/>
              </a:ext>
            </a:extLst>
          </p:cNvPr>
          <p:cNvSpPr txBox="1">
            <a:spLocks/>
          </p:cNvSpPr>
          <p:nvPr/>
        </p:nvSpPr>
        <p:spPr>
          <a:xfrm>
            <a:off x="1185197" y="3046295"/>
            <a:ext cx="11006803" cy="127151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10000"/>
              </a:lnSpc>
              <a:spcBef>
                <a:spcPts val="600"/>
              </a:spcBef>
            </a:pPr>
            <a:r>
              <a:rPr lang="ru-RU" sz="32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Право на получение субсидии имеют получатели, имеющие необходимую материально-техническую базу. </a:t>
            </a:r>
          </a:p>
          <a:p>
            <a:pPr algn="l">
              <a:lnSpc>
                <a:spcPct val="110000"/>
              </a:lnSpc>
              <a:spcBef>
                <a:spcPts val="1200"/>
              </a:spcBef>
            </a:pPr>
            <a:r>
              <a:rPr lang="ru-RU" sz="32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При этом порядок не предполагает предоставление участниками отбора каких-либо подтверждающих документов, фактически этот критерий не оценивался министерством</a:t>
            </a:r>
          </a:p>
        </p:txBody>
      </p:sp>
      <p:sp>
        <p:nvSpPr>
          <p:cNvPr id="22" name="Ромб 21">
            <a:extLst>
              <a:ext uri="{FF2B5EF4-FFF2-40B4-BE49-F238E27FC236}">
                <a16:creationId xmlns:a16="http://schemas.microsoft.com/office/drawing/2014/main" id="{30818C4A-CC26-4F60-9868-C6009DFBBE89}"/>
              </a:ext>
            </a:extLst>
          </p:cNvPr>
          <p:cNvSpPr/>
          <p:nvPr/>
        </p:nvSpPr>
        <p:spPr>
          <a:xfrm>
            <a:off x="567019" y="3382016"/>
            <a:ext cx="342353" cy="300037"/>
          </a:xfrm>
          <a:prstGeom prst="diamond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86808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Заголовок 1">
            <a:extLst>
              <a:ext uri="{FF2B5EF4-FFF2-40B4-BE49-F238E27FC236}">
                <a16:creationId xmlns:a16="http://schemas.microsoft.com/office/drawing/2014/main" id="{E3455B8D-1E5C-41D7-9257-F72AFBD162CA}"/>
              </a:ext>
            </a:extLst>
          </p:cNvPr>
          <p:cNvSpPr txBox="1">
            <a:spLocks/>
          </p:cNvSpPr>
          <p:nvPr/>
        </p:nvSpPr>
        <p:spPr>
          <a:xfrm>
            <a:off x="692479" y="1193573"/>
            <a:ext cx="8078189" cy="57193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Недостатки нормативного регулирования</a:t>
            </a: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6EAE67A0-CEF2-4097-81B4-48D230C4A7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20" y="157942"/>
            <a:ext cx="1801555" cy="314267"/>
          </a:xfrm>
          <a:prstGeom prst="rect">
            <a:avLst/>
          </a:prstGeom>
        </p:spPr>
      </p:pic>
      <p:sp>
        <p:nvSpPr>
          <p:cNvPr id="31" name="Заголовок 1">
            <a:extLst>
              <a:ext uri="{FF2B5EF4-FFF2-40B4-BE49-F238E27FC236}">
                <a16:creationId xmlns:a16="http://schemas.microsoft.com/office/drawing/2014/main" id="{CF05997C-363E-45DD-B450-EF4F9F164B77}"/>
              </a:ext>
            </a:extLst>
          </p:cNvPr>
          <p:cNvSpPr txBox="1">
            <a:spLocks/>
          </p:cNvSpPr>
          <p:nvPr/>
        </p:nvSpPr>
        <p:spPr>
          <a:xfrm>
            <a:off x="692479" y="371195"/>
            <a:ext cx="10789266" cy="74512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600"/>
              </a:spcBef>
            </a:pPr>
            <a:r>
              <a:rPr lang="ru-RU" sz="40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Субсидии на создание дополнительных мест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CA80DB69-AAA9-43C6-BBD0-BAE45ED209F8}"/>
              </a:ext>
            </a:extLst>
          </p:cNvPr>
          <p:cNvSpPr/>
          <p:nvPr/>
        </p:nvSpPr>
        <p:spPr>
          <a:xfrm flipV="1">
            <a:off x="738196" y="1045491"/>
            <a:ext cx="10105512" cy="4571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Заголовок 1">
            <a:extLst>
              <a:ext uri="{FF2B5EF4-FFF2-40B4-BE49-F238E27FC236}">
                <a16:creationId xmlns:a16="http://schemas.microsoft.com/office/drawing/2014/main" id="{FEA87C24-8DBB-41DC-B05C-BC9156179E26}"/>
              </a:ext>
            </a:extLst>
          </p:cNvPr>
          <p:cNvSpPr txBox="1">
            <a:spLocks/>
          </p:cNvSpPr>
          <p:nvPr/>
        </p:nvSpPr>
        <p:spPr>
          <a:xfrm>
            <a:off x="1017330" y="3086000"/>
            <a:ext cx="11040720" cy="98603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10000"/>
              </a:lnSpc>
              <a:spcBef>
                <a:spcPts val="600"/>
              </a:spcBef>
            </a:pPr>
            <a:r>
              <a:rPr lang="ru-RU" sz="32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Порядок не содержит условия о том, что создаваемые за счет субсидии места должны соответствовать санитарно-эпидемиологическим требованиям, в том числе по площади помещений</a:t>
            </a:r>
          </a:p>
        </p:txBody>
      </p:sp>
      <p:sp>
        <p:nvSpPr>
          <p:cNvPr id="22" name="Ромб 21">
            <a:extLst>
              <a:ext uri="{FF2B5EF4-FFF2-40B4-BE49-F238E27FC236}">
                <a16:creationId xmlns:a16="http://schemas.microsoft.com/office/drawing/2014/main" id="{30818C4A-CC26-4F60-9868-C6009DFBBE89}"/>
              </a:ext>
            </a:extLst>
          </p:cNvPr>
          <p:cNvSpPr/>
          <p:nvPr/>
        </p:nvSpPr>
        <p:spPr>
          <a:xfrm>
            <a:off x="567019" y="3428998"/>
            <a:ext cx="342353" cy="300037"/>
          </a:xfrm>
          <a:prstGeom prst="diamond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19157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11693</TotalTime>
  <Words>632</Words>
  <Application>Microsoft Office PowerPoint</Application>
  <PresentationFormat>Широкоэкранный</PresentationFormat>
  <Paragraphs>98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Проверка  использования средств, выделенных на поддержку частного дошкольного образования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ПРЕДЛОЖЕНИЯ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Дмитрий Владимирович Белоус</dc:creator>
  <cp:lastModifiedBy>Дмитрий Владимирович Белоус</cp:lastModifiedBy>
  <cp:revision>418</cp:revision>
  <dcterms:created xsi:type="dcterms:W3CDTF">2020-03-03T08:58:35Z</dcterms:created>
  <dcterms:modified xsi:type="dcterms:W3CDTF">2022-02-10T08:40:53Z</dcterms:modified>
</cp:coreProperties>
</file>