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79" r:id="rId1"/>
  </p:sldMasterIdLst>
  <p:notesMasterIdLst>
    <p:notesMasterId r:id="rId16"/>
  </p:notesMasterIdLst>
  <p:handoutMasterIdLst>
    <p:handoutMasterId r:id="rId17"/>
  </p:handoutMasterIdLst>
  <p:sldIdLst>
    <p:sldId id="256" r:id="rId2"/>
    <p:sldId id="441" r:id="rId3"/>
    <p:sldId id="442" r:id="rId4"/>
    <p:sldId id="451" r:id="rId5"/>
    <p:sldId id="449" r:id="rId6"/>
    <p:sldId id="462" r:id="rId7"/>
    <p:sldId id="465" r:id="rId8"/>
    <p:sldId id="466" r:id="rId9"/>
    <p:sldId id="468" r:id="rId10"/>
    <p:sldId id="469" r:id="rId11"/>
    <p:sldId id="460" r:id="rId12"/>
    <p:sldId id="470" r:id="rId13"/>
    <p:sldId id="472" r:id="rId14"/>
    <p:sldId id="4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50484B"/>
    <a:srgbClr val="700000"/>
    <a:srgbClr val="FF9900"/>
    <a:srgbClr val="8F48B6"/>
    <a:srgbClr val="5B9BD5"/>
    <a:srgbClr val="1F4E79"/>
    <a:srgbClr val="0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8C77BE1-C40A-44E4-A584-C0F80843F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CDD7BF-A587-4085-9D49-A7FD03FEEB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84055-477D-463B-81A1-A621F01ADD02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C46938-DA38-4CE7-90AE-3C55B3D911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C7AE5-A49D-41BE-A6CD-C939C6BA04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99AE7-BDCE-4226-9626-858C9DBF9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2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458BE-419B-4C99-9D6E-A8330DF5DF0B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942A2-66D6-4BA2-8D97-A1C86349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6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54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0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22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8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5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9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9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0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1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E867-9C85-4953-9561-0435D507CC8C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8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782" y="1104896"/>
            <a:ext cx="10689029" cy="2561249"/>
          </a:xfrm>
        </p:spPr>
        <p:txBody>
          <a:bodyPr anchor="ctr" anchorCtr="0">
            <a:no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Региональный проект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«Культурная среда»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2609712" cy="455244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A03CF21-CB04-24D3-C4D6-443BF7D90FFC}"/>
              </a:ext>
            </a:extLst>
          </p:cNvPr>
          <p:cNvSpPr txBox="1">
            <a:spLocks/>
          </p:cNvSpPr>
          <p:nvPr/>
        </p:nvSpPr>
        <p:spPr>
          <a:xfrm>
            <a:off x="1491547" y="4481797"/>
            <a:ext cx="8974177" cy="119284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Оценка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результатов его реализации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989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5"/>
          <a:stretch/>
        </p:blipFill>
        <p:spPr>
          <a:xfrm>
            <a:off x="5915544" y="611731"/>
            <a:ext cx="5755178" cy="26052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" y="635923"/>
            <a:ext cx="5394960" cy="2581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7" t="12933"/>
          <a:stretch/>
        </p:blipFill>
        <p:spPr>
          <a:xfrm>
            <a:off x="7353007" y="3944566"/>
            <a:ext cx="4480386" cy="25694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/>
          <a:stretch/>
        </p:blipFill>
        <p:spPr>
          <a:xfrm rot="5400000">
            <a:off x="4855701" y="4138671"/>
            <a:ext cx="3245191" cy="15847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19213" y="1424190"/>
            <a:ext cx="3566160" cy="16621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r="36606"/>
          <a:stretch/>
        </p:blipFill>
        <p:spPr>
          <a:xfrm rot="5400000">
            <a:off x="4045446" y="3169195"/>
            <a:ext cx="1471350" cy="17498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1" r="18796"/>
          <a:stretch/>
        </p:blipFill>
        <p:spPr>
          <a:xfrm>
            <a:off x="399011" y="3308468"/>
            <a:ext cx="3424844" cy="208903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99011" y="5845773"/>
            <a:ext cx="51632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ДШИ г. </a:t>
            </a:r>
            <a:r>
              <a:rPr lang="ru-RU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Краснокаменск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21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AB55F19-E547-4D72-87EC-5B7D10A7D052}"/>
              </a:ext>
            </a:extLst>
          </p:cNvPr>
          <p:cNvSpPr txBox="1">
            <a:spLocks/>
          </p:cNvSpPr>
          <p:nvPr/>
        </p:nvSpPr>
        <p:spPr>
          <a:xfrm>
            <a:off x="1108012" y="1353061"/>
            <a:ext cx="10592375" cy="1089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показатели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реализации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Регионального проекта «Обеспечение качественно нового уровня развития инфраструктуры культуры («Культурная среда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»)»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достигнуты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2FA16-5F56-9ABB-2AB2-C18F244BA28B}"/>
              </a:ext>
            </a:extLst>
          </p:cNvPr>
          <p:cNvSpPr txBox="1">
            <a:spLocks/>
          </p:cNvSpPr>
          <p:nvPr/>
        </p:nvSpPr>
        <p:spPr>
          <a:xfrm>
            <a:off x="1299205" y="575677"/>
            <a:ext cx="2647911" cy="3621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Выводы: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0A8339-8C9C-92C4-20CA-399E9F53DD85}"/>
              </a:ext>
            </a:extLst>
          </p:cNvPr>
          <p:cNvSpPr/>
          <p:nvPr/>
        </p:nvSpPr>
        <p:spPr>
          <a:xfrm>
            <a:off x="1234358" y="1060985"/>
            <a:ext cx="9893768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5A74850-29BA-496E-A6DA-11CA4EC17BD8}"/>
              </a:ext>
            </a:extLst>
          </p:cNvPr>
          <p:cNvSpPr txBox="1">
            <a:spLocks/>
          </p:cNvSpPr>
          <p:nvPr/>
        </p:nvSpPr>
        <p:spPr>
          <a:xfrm>
            <a:off x="1108011" y="2514920"/>
            <a:ext cx="10562815" cy="10517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2025 году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проводимые программные мероприятия не позволят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кардинально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модернизировать культурную среду края ввиду ветхости значительного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количества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зданий отрасли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недостаточности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современного оборудования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40D40D1-FAD5-F257-C68C-6A9D2170FAA1}"/>
              </a:ext>
            </a:extLst>
          </p:cNvPr>
          <p:cNvSpPr txBox="1">
            <a:spLocks/>
          </p:cNvSpPr>
          <p:nvPr/>
        </p:nvSpPr>
        <p:spPr>
          <a:xfrm>
            <a:off x="1108010" y="3641182"/>
            <a:ext cx="10562815" cy="847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показатели 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паспорте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Регионального проекта 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госпрограмме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«Развитие культуры в Забайкальском крае»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своевременно не актуализировались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8481BA8-5A95-656C-F62E-76FF84CD8D39}"/>
              </a:ext>
            </a:extLst>
          </p:cNvPr>
          <p:cNvSpPr txBox="1">
            <a:spLocks/>
          </p:cNvSpPr>
          <p:nvPr/>
        </p:nvSpPr>
        <p:spPr>
          <a:xfrm>
            <a:off x="1108010" y="4572509"/>
            <a:ext cx="10592377" cy="8473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финансовые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нарушения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выявлены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 сумму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3,8 млн. рублей, из них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фактам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оплаты невыполненных работ в сумме 0,65 млн.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рублей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10" y="5494197"/>
            <a:ext cx="10562815" cy="82303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18085" y="5534809"/>
            <a:ext cx="105823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искажения отчета о ходе реализации Регионального проекта 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по причине </a:t>
            </a:r>
            <a:r>
              <a:rPr lang="ru-RU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</a:rPr>
              <a:t>недостаточного контроля Министерства за достоверностью отчетности </a:t>
            </a:r>
          </a:p>
        </p:txBody>
      </p:sp>
    </p:spTree>
    <p:extLst>
      <p:ext uri="{BB962C8B-B14F-4D97-AF65-F5344CB8AC3E}">
        <p14:creationId xmlns:p14="http://schemas.microsoft.com/office/powerpoint/2010/main" val="80283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AB55F19-E547-4D72-87EC-5B7D10A7D052}"/>
              </a:ext>
            </a:extLst>
          </p:cNvPr>
          <p:cNvSpPr txBox="1">
            <a:spLocks/>
          </p:cNvSpPr>
          <p:nvPr/>
        </p:nvSpPr>
        <p:spPr>
          <a:xfrm>
            <a:off x="1005840" y="1537778"/>
            <a:ext cx="10390909" cy="1196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 рассмотреть вопрос о поддержке местных бюджетов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случаях сокращения  финансирования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из федерального бюджета на строительные работы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2FA16-5F56-9ABB-2AB2-C18F244BA28B}"/>
              </a:ext>
            </a:extLst>
          </p:cNvPr>
          <p:cNvSpPr txBox="1">
            <a:spLocks/>
          </p:cNvSpPr>
          <p:nvPr/>
        </p:nvSpPr>
        <p:spPr>
          <a:xfrm>
            <a:off x="1108012" y="576386"/>
            <a:ext cx="10020114" cy="2988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Предложения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Правительству и Министерству: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0A8339-8C9C-92C4-20CA-399E9F53DD85}"/>
              </a:ext>
            </a:extLst>
          </p:cNvPr>
          <p:cNvSpPr/>
          <p:nvPr/>
        </p:nvSpPr>
        <p:spPr>
          <a:xfrm>
            <a:off x="1234358" y="1060985"/>
            <a:ext cx="9893768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5A74850-29BA-496E-A6DA-11CA4EC17BD8}"/>
              </a:ext>
            </a:extLst>
          </p:cNvPr>
          <p:cNvSpPr txBox="1">
            <a:spLocks/>
          </p:cNvSpPr>
          <p:nvPr/>
        </p:nvSpPr>
        <p:spPr>
          <a:xfrm>
            <a:off x="1005840" y="2734066"/>
            <a:ext cx="10694548" cy="10517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107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AB55F19-E547-4D72-87EC-5B7D10A7D052}"/>
              </a:ext>
            </a:extLst>
          </p:cNvPr>
          <p:cNvSpPr txBox="1">
            <a:spLocks/>
          </p:cNvSpPr>
          <p:nvPr/>
        </p:nvSpPr>
        <p:spPr>
          <a:xfrm>
            <a:off x="1005840" y="1537778"/>
            <a:ext cx="10122287" cy="1196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принять меры по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своевременной актуализации паспорта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Регионального проекта,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госпрограммы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развитию культуры 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Забайкальском крае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2FA16-5F56-9ABB-2AB2-C18F244BA28B}"/>
              </a:ext>
            </a:extLst>
          </p:cNvPr>
          <p:cNvSpPr txBox="1">
            <a:spLocks/>
          </p:cNvSpPr>
          <p:nvPr/>
        </p:nvSpPr>
        <p:spPr>
          <a:xfrm>
            <a:off x="1108012" y="576386"/>
            <a:ext cx="8075317" cy="2988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Предложения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Министерству: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0A8339-8C9C-92C4-20CA-399E9F53DD85}"/>
              </a:ext>
            </a:extLst>
          </p:cNvPr>
          <p:cNvSpPr/>
          <p:nvPr/>
        </p:nvSpPr>
        <p:spPr>
          <a:xfrm>
            <a:off x="1234358" y="1060985"/>
            <a:ext cx="9893768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5A74850-29BA-496E-A6DA-11CA4EC17BD8}"/>
              </a:ext>
            </a:extLst>
          </p:cNvPr>
          <p:cNvSpPr txBox="1">
            <a:spLocks/>
          </p:cNvSpPr>
          <p:nvPr/>
        </p:nvSpPr>
        <p:spPr>
          <a:xfrm>
            <a:off x="1005840" y="2751175"/>
            <a:ext cx="10694548" cy="10517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формировать отчет о ходе выполнения Регионального проекта в полном объеме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фактических результатов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40D40D1-FAD5-F257-C68C-6A9D2170FAA1}"/>
              </a:ext>
            </a:extLst>
          </p:cNvPr>
          <p:cNvSpPr txBox="1">
            <a:spLocks/>
          </p:cNvSpPr>
          <p:nvPr/>
        </p:nvSpPr>
        <p:spPr>
          <a:xfrm>
            <a:off x="1005840" y="3802928"/>
            <a:ext cx="10122286" cy="1074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усилить контроль за муниципалитетами на всех стадиях ремонтных и строительных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работ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31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AE67A0-CEF2-4097-81B4-48D230C4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2FA16-5F56-9ABB-2AB2-C18F244BA28B}"/>
              </a:ext>
            </a:extLst>
          </p:cNvPr>
          <p:cNvSpPr txBox="1">
            <a:spLocks/>
          </p:cNvSpPr>
          <p:nvPr/>
        </p:nvSpPr>
        <p:spPr>
          <a:xfrm>
            <a:off x="3352951" y="3071523"/>
            <a:ext cx="8075317" cy="2988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Спасибо </a:t>
            </a:r>
            <a:r>
              <a:rPr lang="ru-RU" sz="4400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за </a:t>
            </a:r>
            <a:r>
              <a:rPr lang="ru-RU" sz="4400" b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внимание !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0A8339-8C9C-92C4-20CA-399E9F53DD85}"/>
              </a:ext>
            </a:extLst>
          </p:cNvPr>
          <p:cNvSpPr/>
          <p:nvPr/>
        </p:nvSpPr>
        <p:spPr>
          <a:xfrm>
            <a:off x="3203063" y="3627205"/>
            <a:ext cx="5785874" cy="598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27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730429" y="754221"/>
            <a:ext cx="10340694" cy="1320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Общественно-значимый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результат реализации проекта: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A26D0-F399-3E54-9669-D47549BE0AF5}"/>
              </a:ext>
            </a:extLst>
          </p:cNvPr>
          <p:cNvSpPr txBox="1">
            <a:spLocks/>
          </p:cNvSpPr>
          <p:nvPr/>
        </p:nvSpPr>
        <p:spPr>
          <a:xfrm>
            <a:off x="796932" y="3061041"/>
            <a:ext cx="10413602" cy="17760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Граждане получают дополнительные возможности для творческого развития и самореализации в современных учреждениях культуры, а также более широкий доступ к культурным ценностям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943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5CED8D1-9E84-7213-1DDF-127A5B0F6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40698"/>
              </p:ext>
            </p:extLst>
          </p:nvPr>
        </p:nvGraphicFramePr>
        <p:xfrm>
          <a:off x="634789" y="1468945"/>
          <a:ext cx="11026696" cy="3327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7876">
                  <a:extLst>
                    <a:ext uri="{9D8B030D-6E8A-4147-A177-3AD203B41FA5}">
                      <a16:colId xmlns:a16="http://schemas.microsoft.com/office/drawing/2014/main" val="276039983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160725308"/>
                    </a:ext>
                  </a:extLst>
                </a:gridCol>
                <a:gridCol w="615142">
                  <a:extLst>
                    <a:ext uri="{9D8B030D-6E8A-4147-A177-3AD203B41FA5}">
                      <a16:colId xmlns:a16="http://schemas.microsoft.com/office/drawing/2014/main" val="914207999"/>
                    </a:ext>
                  </a:extLst>
                </a:gridCol>
                <a:gridCol w="648393">
                  <a:extLst>
                    <a:ext uri="{9D8B030D-6E8A-4147-A177-3AD203B41FA5}">
                      <a16:colId xmlns:a16="http://schemas.microsoft.com/office/drawing/2014/main" val="3809429226"/>
                    </a:ext>
                  </a:extLst>
                </a:gridCol>
                <a:gridCol w="623454">
                  <a:extLst>
                    <a:ext uri="{9D8B030D-6E8A-4147-A177-3AD203B41FA5}">
                      <a16:colId xmlns:a16="http://schemas.microsoft.com/office/drawing/2014/main" val="2283834506"/>
                    </a:ext>
                  </a:extLst>
                </a:gridCol>
                <a:gridCol w="594881">
                  <a:extLst>
                    <a:ext uri="{9D8B030D-6E8A-4147-A177-3AD203B41FA5}">
                      <a16:colId xmlns:a16="http://schemas.microsoft.com/office/drawing/2014/main" val="3224015541"/>
                    </a:ext>
                  </a:extLst>
                </a:gridCol>
                <a:gridCol w="582410">
                  <a:extLst>
                    <a:ext uri="{9D8B030D-6E8A-4147-A177-3AD203B41FA5}">
                      <a16:colId xmlns:a16="http://schemas.microsoft.com/office/drawing/2014/main" val="652007908"/>
                    </a:ext>
                  </a:extLst>
                </a:gridCol>
                <a:gridCol w="582410">
                  <a:extLst>
                    <a:ext uri="{9D8B030D-6E8A-4147-A177-3AD203B41FA5}">
                      <a16:colId xmlns:a16="http://schemas.microsoft.com/office/drawing/2014/main" val="3769994226"/>
                    </a:ext>
                  </a:extLst>
                </a:gridCol>
                <a:gridCol w="582410">
                  <a:extLst>
                    <a:ext uri="{9D8B030D-6E8A-4147-A177-3AD203B41FA5}">
                      <a16:colId xmlns:a16="http://schemas.microsoft.com/office/drawing/2014/main" val="94353881"/>
                    </a:ext>
                  </a:extLst>
                </a:gridCol>
                <a:gridCol w="582410">
                  <a:extLst>
                    <a:ext uri="{9D8B030D-6E8A-4147-A177-3AD203B41FA5}">
                      <a16:colId xmlns:a16="http://schemas.microsoft.com/office/drawing/2014/main" val="4144157975"/>
                    </a:ext>
                  </a:extLst>
                </a:gridCol>
                <a:gridCol w="582410">
                  <a:extLst>
                    <a:ext uri="{9D8B030D-6E8A-4147-A177-3AD203B41FA5}">
                      <a16:colId xmlns:a16="http://schemas.microsoft.com/office/drawing/2014/main" val="2082072034"/>
                    </a:ext>
                  </a:extLst>
                </a:gridCol>
                <a:gridCol w="582410">
                  <a:extLst>
                    <a:ext uri="{9D8B030D-6E8A-4147-A177-3AD203B41FA5}">
                      <a16:colId xmlns:a16="http://schemas.microsoft.com/office/drawing/2014/main" val="1719559305"/>
                    </a:ext>
                  </a:extLst>
                </a:gridCol>
                <a:gridCol w="582410">
                  <a:extLst>
                    <a:ext uri="{9D8B030D-6E8A-4147-A177-3AD203B41FA5}">
                      <a16:colId xmlns:a16="http://schemas.microsoft.com/office/drawing/2014/main" val="3083149495"/>
                    </a:ext>
                  </a:extLst>
                </a:gridCol>
              </a:tblGrid>
              <a:tr h="35475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показателя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Базовое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значение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Период,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 роста,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 2021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3460916"/>
                  </a:ext>
                </a:extLst>
              </a:tr>
              <a:tr h="349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</a:rPr>
                        <a:t>2021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</a:rPr>
                        <a:t>2022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</a:rPr>
                        <a:t>2023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</a:rPr>
                        <a:t>2024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0917756"/>
                  </a:ext>
                </a:extLst>
              </a:tr>
              <a:tr h="354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РФ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ЗК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РФ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ЗК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РФ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ЗК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РФ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ЗК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РФ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ЗК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РФ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ЗК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0237624"/>
                  </a:ext>
                </a:extLst>
              </a:tr>
              <a:tr h="1327860">
                <a:tc>
                  <a:txBody>
                    <a:bodyPr/>
                    <a:lstStyle/>
                    <a:p>
                      <a:pPr marL="12065" algn="l"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Количество созданных (</a:t>
                      </a: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реконструированных)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и</a:t>
                      </a:r>
                    </a:p>
                    <a:p>
                      <a:pPr marL="12065" algn="l"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капитально 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отремонтированных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1430" algn="l">
                        <a:tabLst>
                          <a:tab pos="-78740" algn="l"/>
                          <a:tab pos="11430" algn="l"/>
                        </a:tabLs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объектов организаций культуры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931</a:t>
                      </a:r>
                      <a:endParaRPr lang="ru-RU" sz="1600" b="1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1554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2134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2584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3082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2 раза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1,8 раза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1814501"/>
                  </a:ext>
                </a:extLst>
              </a:tr>
              <a:tr h="940906">
                <a:tc>
                  <a:txBody>
                    <a:bodyPr/>
                    <a:lstStyle/>
                    <a:p>
                      <a:pPr marL="9525" algn="l">
                        <a:tabLst>
                          <a:tab pos="9525" algn="l"/>
                        </a:tabLs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Количество организаций 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9525" algn="l">
                        <a:tabLst>
                          <a:tab pos="9525" algn="l"/>
                        </a:tabLs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культуры,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получивших </a:t>
                      </a:r>
                    </a:p>
                    <a:p>
                      <a:pPr marL="9525" algn="l">
                        <a:tabLst>
                          <a:tab pos="9525" algn="l"/>
                        </a:tabLs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современное 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оборудование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3073</a:t>
                      </a:r>
                      <a:endParaRPr lang="ru-RU" sz="1600" b="1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3911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4847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5797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6695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1,7 раза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defTabSz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2,2 раза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12640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ABD74B-9CD8-711E-C58B-40EA3BAF319A}"/>
              </a:ext>
            </a:extLst>
          </p:cNvPr>
          <p:cNvSpPr txBox="1"/>
          <p:nvPr/>
        </p:nvSpPr>
        <p:spPr>
          <a:xfrm>
            <a:off x="702522" y="572604"/>
            <a:ext cx="110266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Показатели </a:t>
            </a:r>
            <a:r>
              <a:rPr lang="ru-RU" sz="2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Регионального проекта</a:t>
            </a:r>
            <a:r>
              <a:rPr lang="ru-RU" sz="28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ru-RU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единицах, нарастающим итогом</a:t>
            </a:r>
            <a:endParaRPr lang="ru-RU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9917084" y="2502132"/>
            <a:ext cx="606829" cy="2294312"/>
          </a:xfrm>
          <a:prstGeom prst="frame">
            <a:avLst>
              <a:gd name="adj1" fmla="val 4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4789" y="5033201"/>
            <a:ext cx="1102669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01.01.2023 в крае 1305 учреждений, из них муниципальных - 1283</a:t>
            </a:r>
          </a:p>
        </p:txBody>
      </p:sp>
    </p:spTree>
    <p:extLst>
      <p:ext uri="{BB962C8B-B14F-4D97-AF65-F5344CB8AC3E}">
        <p14:creationId xmlns:p14="http://schemas.microsoft.com/office/powerpoint/2010/main" val="275975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972589" y="995721"/>
            <a:ext cx="10532226" cy="41896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Региональном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в Федеральном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проектах показатели 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результаты отражены только в количественном выражении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качественные показатели отсутствуют</a:t>
            </a:r>
          </a:p>
          <a:p>
            <a:pPr>
              <a:spcBef>
                <a:spcPts val="600"/>
              </a:spcBef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нет возможности оценить степень достижения качественного уровня  развития инфраструктуры в Забайкальском крае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108AC97-5B89-6FFD-E63B-9DAEA6BD20B4}"/>
              </a:ext>
            </a:extLst>
          </p:cNvPr>
          <p:cNvSpPr txBox="1">
            <a:spLocks/>
          </p:cNvSpPr>
          <p:nvPr/>
        </p:nvSpPr>
        <p:spPr>
          <a:xfrm>
            <a:off x="648214" y="3691816"/>
            <a:ext cx="11543786" cy="2075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B444DA-1F1F-E9E3-9AF2-1089BD4096C5}"/>
              </a:ext>
            </a:extLst>
          </p:cNvPr>
          <p:cNvSpPr txBox="1">
            <a:spLocks/>
          </p:cNvSpPr>
          <p:nvPr/>
        </p:nvSpPr>
        <p:spPr>
          <a:xfrm>
            <a:off x="549891" y="634245"/>
            <a:ext cx="2743915" cy="65813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5400000">
            <a:off x="5952379" y="2212444"/>
            <a:ext cx="439640" cy="1756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3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51E85C1-0F33-8FB5-5068-6EEA13D51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63814"/>
              </p:ext>
            </p:extLst>
          </p:nvPr>
        </p:nvGraphicFramePr>
        <p:xfrm>
          <a:off x="473825" y="1329753"/>
          <a:ext cx="11188931" cy="4894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5257">
                  <a:extLst>
                    <a:ext uri="{9D8B030D-6E8A-4147-A177-3AD203B41FA5}">
                      <a16:colId xmlns:a16="http://schemas.microsoft.com/office/drawing/2014/main" val="742935126"/>
                    </a:ext>
                  </a:extLst>
                </a:gridCol>
                <a:gridCol w="752279">
                  <a:extLst>
                    <a:ext uri="{9D8B030D-6E8A-4147-A177-3AD203B41FA5}">
                      <a16:colId xmlns:a16="http://schemas.microsoft.com/office/drawing/2014/main" val="1353218740"/>
                    </a:ext>
                  </a:extLst>
                </a:gridCol>
                <a:gridCol w="752279">
                  <a:extLst>
                    <a:ext uri="{9D8B030D-6E8A-4147-A177-3AD203B41FA5}">
                      <a16:colId xmlns:a16="http://schemas.microsoft.com/office/drawing/2014/main" val="2476967997"/>
                    </a:ext>
                  </a:extLst>
                </a:gridCol>
                <a:gridCol w="752279">
                  <a:extLst>
                    <a:ext uri="{9D8B030D-6E8A-4147-A177-3AD203B41FA5}">
                      <a16:colId xmlns:a16="http://schemas.microsoft.com/office/drawing/2014/main" val="4223668030"/>
                    </a:ext>
                  </a:extLst>
                </a:gridCol>
                <a:gridCol w="752279">
                  <a:extLst>
                    <a:ext uri="{9D8B030D-6E8A-4147-A177-3AD203B41FA5}">
                      <a16:colId xmlns:a16="http://schemas.microsoft.com/office/drawing/2014/main" val="3902255448"/>
                    </a:ext>
                  </a:extLst>
                </a:gridCol>
                <a:gridCol w="752279">
                  <a:extLst>
                    <a:ext uri="{9D8B030D-6E8A-4147-A177-3AD203B41FA5}">
                      <a16:colId xmlns:a16="http://schemas.microsoft.com/office/drawing/2014/main" val="3508250267"/>
                    </a:ext>
                  </a:extLst>
                </a:gridCol>
                <a:gridCol w="752279">
                  <a:extLst>
                    <a:ext uri="{9D8B030D-6E8A-4147-A177-3AD203B41FA5}">
                      <a16:colId xmlns:a16="http://schemas.microsoft.com/office/drawing/2014/main" val="282533330"/>
                    </a:ext>
                  </a:extLst>
                </a:gridCol>
              </a:tblGrid>
              <a:tr h="358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solidFill>
                            <a:schemeClr val="tx2"/>
                          </a:solidFill>
                          <a:effectLst/>
                        </a:rPr>
                        <a:t>2019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</a:rPr>
                        <a:t>2020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</a:rPr>
                        <a:t>2021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</a:rPr>
                        <a:t>2022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</a:rPr>
                        <a:t>2023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</a:rPr>
                        <a:t>2024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1154465"/>
                  </a:ext>
                </a:extLst>
              </a:tr>
              <a:tr h="48195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Реконструированы и капитально </a:t>
                      </a:r>
                      <a:r>
                        <a:rPr lang="ru-RU" sz="1600" spc="-1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отремонтированы</a:t>
                      </a:r>
                      <a:r>
                        <a:rPr lang="ru-RU" sz="1600" spc="-1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</a:t>
                      </a:r>
                      <a:r>
                        <a:rPr lang="ru-RU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568295892"/>
                  </a:ext>
                </a:extLst>
              </a:tr>
              <a:tr h="48195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Реконструированы и капитально отремонтированы </a:t>
                      </a:r>
                      <a:r>
                        <a:rPr lang="ru-RU" sz="1600" spc="-1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ТЮЗ </a:t>
                      </a:r>
                      <a:r>
                        <a:rPr lang="ru-RU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театры кукол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spc="-1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spc="-1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spc="-1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spc="-1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583986452"/>
                  </a:ext>
                </a:extLst>
              </a:tr>
              <a:tr h="48195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Переоснащены муниципальные библиотеки </a:t>
                      </a:r>
                      <a:r>
                        <a:rPr lang="ru-RU" sz="1600" spc="-1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модельному стандарту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90370214"/>
                  </a:ext>
                </a:extLst>
              </a:tr>
              <a:tr h="298521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 оснащены муниципальные музеи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885916527"/>
                  </a:ext>
                </a:extLst>
              </a:tr>
              <a:tr h="692628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Оснащены образовательные учреждения в сфере культуры (ДШИ и училища) музыкальными инструментами, оборудованием и учебными материалами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7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885048355"/>
                  </a:ext>
                </a:extLst>
              </a:tr>
              <a:tr h="46175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Оснащены театры, находящиеся в городах с численностью населения более 300 т. чел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4184818476"/>
                  </a:ext>
                </a:extLst>
              </a:tr>
              <a:tr h="461752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Построены (реконструированы) и капитально отремонтированы культурно-досуговые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в сельской местности.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22*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35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56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62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69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601056892"/>
                  </a:ext>
                </a:extLst>
              </a:tr>
              <a:tr h="532078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Приобретены передвижные автоклубы для обслуживания сельского населения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5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10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929769623"/>
                  </a:ext>
                </a:extLst>
              </a:tr>
              <a:tr h="489779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Реконструированы и капитально отремонтированы ДШИ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-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11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37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47</a:t>
                      </a:r>
                      <a:endParaRPr lang="ru-RU" sz="16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42054679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3FFDD8-AE63-7472-C475-ECF7EEDA6A1C}"/>
              </a:ext>
            </a:extLst>
          </p:cNvPr>
          <p:cNvSpPr txBox="1"/>
          <p:nvPr/>
        </p:nvSpPr>
        <p:spPr>
          <a:xfrm>
            <a:off x="665018" y="438106"/>
            <a:ext cx="111889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Плановые результаты</a:t>
            </a:r>
            <a:r>
              <a:rPr lang="ru-RU" sz="2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Регионального </a:t>
            </a:r>
            <a:r>
              <a:rPr lang="ru-RU" sz="2800" b="1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проекта: 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</a:t>
            </a:r>
            <a:r>
              <a:rPr lang="ru-RU" dirty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(в единицах, нарастающим итогом)</a:t>
            </a:r>
            <a:endParaRPr lang="ru-RU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3824" y="6223600"/>
            <a:ext cx="839585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установлено Минкультуры России, в соответствии условиями доп. 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соглашения </a:t>
            </a:r>
            <a:endParaRPr lang="ru-RU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85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644688" y="2454546"/>
            <a:ext cx="3190837" cy="10883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B444DA-1F1F-E9E3-9AF2-1089BD4096C5}"/>
              </a:ext>
            </a:extLst>
          </p:cNvPr>
          <p:cNvSpPr txBox="1">
            <a:spLocks/>
          </p:cNvSpPr>
          <p:nvPr/>
        </p:nvSpPr>
        <p:spPr>
          <a:xfrm>
            <a:off x="708252" y="2777070"/>
            <a:ext cx="10826876" cy="4225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 января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2023 года: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43DA770-05B5-3E09-71CD-E71CD1EA9771}"/>
              </a:ext>
            </a:extLst>
          </p:cNvPr>
          <p:cNvSpPr txBox="1">
            <a:spLocks/>
          </p:cNvSpPr>
          <p:nvPr/>
        </p:nvSpPr>
        <p:spPr>
          <a:xfrm>
            <a:off x="822960" y="3916154"/>
            <a:ext cx="10897091" cy="7309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49202"/>
              </p:ext>
            </p:extLst>
          </p:nvPr>
        </p:nvGraphicFramePr>
        <p:xfrm>
          <a:off x="644688" y="909223"/>
          <a:ext cx="10744017" cy="934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602">
                  <a:extLst>
                    <a:ext uri="{9D8B030D-6E8A-4147-A177-3AD203B41FA5}">
                      <a16:colId xmlns:a16="http://schemas.microsoft.com/office/drawing/2014/main" val="4157779033"/>
                    </a:ext>
                  </a:extLst>
                </a:gridCol>
                <a:gridCol w="3489076">
                  <a:extLst>
                    <a:ext uri="{9D8B030D-6E8A-4147-A177-3AD203B41FA5}">
                      <a16:colId xmlns:a16="http://schemas.microsoft.com/office/drawing/2014/main" val="4027063690"/>
                    </a:ext>
                  </a:extLst>
                </a:gridCol>
                <a:gridCol w="3581339">
                  <a:extLst>
                    <a:ext uri="{9D8B030D-6E8A-4147-A177-3AD203B41FA5}">
                      <a16:colId xmlns:a16="http://schemas.microsoft.com/office/drawing/2014/main" val="2177644856"/>
                    </a:ext>
                  </a:extLst>
                </a:gridCol>
              </a:tblGrid>
              <a:tr h="934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Региональный проект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План ЦЭР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 w="0"/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Госпрограмма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13480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2332"/>
              </p:ext>
            </p:extLst>
          </p:nvPr>
        </p:nvGraphicFramePr>
        <p:xfrm>
          <a:off x="708252" y="4373605"/>
          <a:ext cx="10795924" cy="1648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7973">
                  <a:extLst>
                    <a:ext uri="{9D8B030D-6E8A-4147-A177-3AD203B41FA5}">
                      <a16:colId xmlns:a16="http://schemas.microsoft.com/office/drawing/2014/main" val="2637464707"/>
                    </a:ext>
                  </a:extLst>
                </a:gridCol>
                <a:gridCol w="3257951">
                  <a:extLst>
                    <a:ext uri="{9D8B030D-6E8A-4147-A177-3AD203B41FA5}">
                      <a16:colId xmlns:a16="http://schemas.microsoft.com/office/drawing/2014/main" val="1361071855"/>
                    </a:ext>
                  </a:extLst>
                </a:gridCol>
              </a:tblGrid>
              <a:tr h="66098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материально-технической базы учреждений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5% от потребности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43258"/>
                  </a:ext>
                </a:extLst>
              </a:tr>
              <a:tr h="82588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Создание и реновация объектов культуры края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15,5% от потребности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401445"/>
                  </a:ext>
                </a:extLst>
              </a:tr>
            </a:tbl>
          </a:graphicData>
        </a:graphic>
      </p:graphicFrame>
      <p:sp>
        <p:nvSpPr>
          <p:cNvPr id="13" name="Стрелка вниз 12"/>
          <p:cNvSpPr/>
          <p:nvPr/>
        </p:nvSpPr>
        <p:spPr>
          <a:xfrm>
            <a:off x="5868731" y="2186799"/>
            <a:ext cx="208740" cy="535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93558">
            <a:off x="3590761" y="2059136"/>
            <a:ext cx="206674" cy="7162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92652">
            <a:off x="8171454" y="2048310"/>
            <a:ext cx="219005" cy="812471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 rot="5400000">
            <a:off x="5841133" y="3283569"/>
            <a:ext cx="263935" cy="1287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B444DA-1F1F-E9E3-9AF2-1089BD4096C5}"/>
              </a:ext>
            </a:extLst>
          </p:cNvPr>
          <p:cNvSpPr txBox="1">
            <a:spLocks/>
          </p:cNvSpPr>
          <p:nvPr/>
        </p:nvSpPr>
        <p:spPr>
          <a:xfrm>
            <a:off x="650558" y="472209"/>
            <a:ext cx="10951416" cy="12235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Расходы на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реализацию Регионального проекта:</a:t>
            </a:r>
          </a:p>
          <a:p>
            <a:pPr algn="l">
              <a:spcBef>
                <a:spcPts val="600"/>
              </a:spcBef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									     в млн. рублей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CA2F05B-B528-53A2-EF26-A75C22CE7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130520"/>
              </p:ext>
            </p:extLst>
          </p:nvPr>
        </p:nvGraphicFramePr>
        <p:xfrm>
          <a:off x="650557" y="1421476"/>
          <a:ext cx="10951417" cy="3533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98883">
                  <a:extLst>
                    <a:ext uri="{9D8B030D-6E8A-4147-A177-3AD203B41FA5}">
                      <a16:colId xmlns:a16="http://schemas.microsoft.com/office/drawing/2014/main" val="3855357895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617385843"/>
                    </a:ext>
                  </a:extLst>
                </a:gridCol>
                <a:gridCol w="1138844">
                  <a:extLst>
                    <a:ext uri="{9D8B030D-6E8A-4147-A177-3AD203B41FA5}">
                      <a16:colId xmlns:a16="http://schemas.microsoft.com/office/drawing/2014/main" val="2386449558"/>
                    </a:ext>
                  </a:extLst>
                </a:gridCol>
                <a:gridCol w="1213658">
                  <a:extLst>
                    <a:ext uri="{9D8B030D-6E8A-4147-A177-3AD203B41FA5}">
                      <a16:colId xmlns:a16="http://schemas.microsoft.com/office/drawing/2014/main" val="1189765279"/>
                    </a:ext>
                  </a:extLst>
                </a:gridCol>
                <a:gridCol w="1177814">
                  <a:extLst>
                    <a:ext uri="{9D8B030D-6E8A-4147-A177-3AD203B41FA5}">
                      <a16:colId xmlns:a16="http://schemas.microsoft.com/office/drawing/2014/main" val="2495516080"/>
                    </a:ext>
                  </a:extLst>
                </a:gridCol>
              </a:tblGrid>
              <a:tr h="448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2985803"/>
                  </a:ext>
                </a:extLst>
              </a:tr>
              <a:tr h="271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поддержка отрасли культуры, в т. ч.: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155,9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228,5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142,4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7464073"/>
                  </a:ext>
                </a:extLst>
              </a:tr>
              <a:tr h="271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капитальный ремонт сельских ДК и ДШИ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228,5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8821322"/>
                  </a:ext>
                </a:extLst>
              </a:tr>
              <a:tr h="271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приобретение автоклубов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5832149"/>
                  </a:ext>
                </a:extLst>
              </a:tr>
              <a:tr h="271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оснащение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962686"/>
                  </a:ext>
                </a:extLst>
              </a:tr>
              <a:tr h="27172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 вложения в объекты кап. строительства  гос. собств.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8545386"/>
                  </a:ext>
                </a:extLst>
              </a:tr>
              <a:tr h="27172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модельных муниципальных библиотек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9301154"/>
                  </a:ext>
                </a:extLst>
              </a:tr>
              <a:tr h="27172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сети учреждений культурно -досугового типа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479860"/>
                  </a:ext>
                </a:extLst>
              </a:tr>
              <a:tr h="27172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оснащение театров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8058005"/>
                  </a:ext>
                </a:extLst>
              </a:tr>
              <a:tr h="27172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оснащение музеев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8774349"/>
                  </a:ext>
                </a:extLst>
              </a:tr>
              <a:tr h="26290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театров юного зрителя и театров кукол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242,6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0000005"/>
                  </a:ext>
                </a:extLst>
              </a:tr>
              <a:tr h="27172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263,5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513,4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8346732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84C7E4A-3D5A-EFE2-D4BA-C3A335588AE9}"/>
              </a:ext>
            </a:extLst>
          </p:cNvPr>
          <p:cNvSpPr txBox="1">
            <a:spLocks/>
          </p:cNvSpPr>
          <p:nvPr/>
        </p:nvSpPr>
        <p:spPr>
          <a:xfrm>
            <a:off x="650558" y="3419996"/>
            <a:ext cx="9021949" cy="47310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8D431F8-DEAA-DC04-A108-5C1F0215B3CC}"/>
              </a:ext>
            </a:extLst>
          </p:cNvPr>
          <p:cNvSpPr txBox="1">
            <a:spLocks/>
          </p:cNvSpPr>
          <p:nvPr/>
        </p:nvSpPr>
        <p:spPr>
          <a:xfrm>
            <a:off x="650557" y="5828369"/>
            <a:ext cx="10951417" cy="7124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557" y="5146095"/>
            <a:ext cx="702024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2023 году ГРБС доведено ассигнований на сумму 408,1 млн. рублей</a:t>
            </a:r>
            <a:endParaRPr lang="ru-RU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32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B444DA-1F1F-E9E3-9AF2-1089BD4096C5}"/>
              </a:ext>
            </a:extLst>
          </p:cNvPr>
          <p:cNvSpPr txBox="1">
            <a:spLocks/>
          </p:cNvSpPr>
          <p:nvPr/>
        </p:nvSpPr>
        <p:spPr>
          <a:xfrm>
            <a:off x="759388" y="656700"/>
            <a:ext cx="11068818" cy="67344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600"/>
              </a:spcBef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Выявлены нарушения: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56B5482-2499-6C36-FE4C-CF2F9BC07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244583"/>
              </p:ext>
            </p:extLst>
          </p:nvPr>
        </p:nvGraphicFramePr>
        <p:xfrm>
          <a:off x="759388" y="1330147"/>
          <a:ext cx="10587038" cy="2283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8352">
                  <a:extLst>
                    <a:ext uri="{9D8B030D-6E8A-4147-A177-3AD203B41FA5}">
                      <a16:colId xmlns:a16="http://schemas.microsoft.com/office/drawing/2014/main" val="708504519"/>
                    </a:ext>
                  </a:extLst>
                </a:gridCol>
                <a:gridCol w="2288686">
                  <a:extLst>
                    <a:ext uri="{9D8B030D-6E8A-4147-A177-3AD203B41FA5}">
                      <a16:colId xmlns:a16="http://schemas.microsoft.com/office/drawing/2014/main" val="2195491128"/>
                    </a:ext>
                  </a:extLst>
                </a:gridCol>
              </a:tblGrid>
              <a:tr h="380534">
                <a:tc gridSpan="2"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бюджетного законодательства:</a:t>
                      </a: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9702805"/>
                  </a:ext>
                </a:extLst>
              </a:tr>
              <a:tr h="3805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приняты и оплачены невыполненные работы, в том числе: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17867"/>
                  </a:ext>
                </a:extLst>
              </a:tr>
              <a:tr h="380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МУ ДО ДШИ п. Первомайский, </a:t>
                      </a:r>
                      <a:r>
                        <a:rPr lang="ru-RU" sz="1800" b="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Шилкинский</a:t>
                      </a:r>
                      <a:r>
                        <a:rPr lang="ru-RU" sz="1800" b="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800" b="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229,2</a:t>
                      </a:r>
                      <a:endParaRPr lang="ru-RU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418728"/>
                  </a:ext>
                </a:extLst>
              </a:tr>
              <a:tr h="380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ДК СП «</a:t>
                      </a:r>
                      <a:r>
                        <a:rPr lang="ru-RU" sz="1800" b="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Кайлайстуйское</a:t>
                      </a:r>
                      <a:r>
                        <a:rPr lang="ru-RU" sz="1800" b="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</a:t>
                      </a:r>
                      <a:r>
                        <a:rPr lang="ru-RU" sz="1800" b="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Краснокаменский</a:t>
                      </a:r>
                      <a:r>
                        <a:rPr lang="ru-RU" sz="1800" b="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800" b="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190,4</a:t>
                      </a:r>
                      <a:endParaRPr lang="ru-RU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896508"/>
                  </a:ext>
                </a:extLst>
              </a:tr>
              <a:tr h="380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    ДУ СП «</a:t>
                      </a:r>
                      <a:r>
                        <a:rPr lang="ru-RU" sz="1800" b="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Маргуцекское</a:t>
                      </a:r>
                      <a:r>
                        <a:rPr lang="ru-RU" sz="1800" b="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», </a:t>
                      </a:r>
                      <a:r>
                        <a:rPr lang="ru-RU" sz="1800" b="0" kern="1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Краснокаменский</a:t>
                      </a:r>
                      <a:r>
                        <a:rPr lang="ru-RU" sz="1800" b="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район </a:t>
                      </a:r>
                      <a:endParaRPr lang="ru-RU" sz="1800" b="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59,4</a:t>
                      </a:r>
                      <a:endParaRPr lang="ru-RU" sz="200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08706"/>
                  </a:ext>
                </a:extLst>
              </a:tr>
              <a:tr h="380534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ДК СП «</a:t>
                      </a:r>
                      <a:r>
                        <a:rPr kumimoji="0" lang="ru-RU" sz="1800" b="0" i="0" u="none" strike="noStrike" kern="1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Богдановское</a:t>
                      </a: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  <a:r>
                        <a:rPr kumimoji="0" lang="ru-RU" sz="1800" b="0" i="0" u="none" strike="noStrike" kern="1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Краснокаменский</a:t>
                      </a:r>
                      <a:r>
                        <a:rPr kumimoji="0" lang="ru-RU" sz="18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район </a:t>
                      </a:r>
                      <a:endParaRPr lang="ru-RU" dirty="0"/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170,1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995958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0D8F50E-B261-36AA-48AE-45A53E7E6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683139"/>
              </p:ext>
            </p:extLst>
          </p:nvPr>
        </p:nvGraphicFramePr>
        <p:xfrm>
          <a:off x="759388" y="4105609"/>
          <a:ext cx="10587038" cy="1653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1732">
                  <a:extLst>
                    <a:ext uri="{9D8B030D-6E8A-4147-A177-3AD203B41FA5}">
                      <a16:colId xmlns:a16="http://schemas.microsoft.com/office/drawing/2014/main" val="8004670"/>
                    </a:ext>
                  </a:extLst>
                </a:gridCol>
                <a:gridCol w="108065">
                  <a:extLst>
                    <a:ext uri="{9D8B030D-6E8A-4147-A177-3AD203B41FA5}">
                      <a16:colId xmlns:a16="http://schemas.microsoft.com/office/drawing/2014/main" val="1401214756"/>
                    </a:ext>
                  </a:extLst>
                </a:gridCol>
                <a:gridCol w="2277241">
                  <a:extLst>
                    <a:ext uri="{9D8B030D-6E8A-4147-A177-3AD203B41FA5}">
                      <a16:colId xmlns:a16="http://schemas.microsoft.com/office/drawing/2014/main" val="3432576647"/>
                    </a:ext>
                  </a:extLst>
                </a:gridCol>
              </a:tblGrid>
              <a:tr h="267947">
                <a:tc gridSpan="3"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kern="100" dirty="0" smtClean="0">
                          <a:effectLst/>
                        </a:rPr>
                        <a:t>законодательства</a:t>
                      </a:r>
                      <a:r>
                        <a:rPr lang="ru-RU" sz="2000" b="1" kern="100" baseline="0" dirty="0" smtClean="0">
                          <a:effectLst/>
                        </a:rPr>
                        <a:t> о контрактной системе закупок</a:t>
                      </a:r>
                      <a:r>
                        <a:rPr lang="ru-RU" sz="2000" b="1" kern="100" dirty="0" smtClean="0">
                          <a:effectLst/>
                        </a:rPr>
                        <a:t>: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11427"/>
                  </a:ext>
                </a:extLst>
              </a:tr>
              <a:tr h="3203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ru-RU" sz="1800" b="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не соблюдены условия исполнения контрактов </a:t>
                      </a:r>
                      <a:endParaRPr lang="ru-RU" sz="1800" b="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3 166,7</a:t>
                      </a:r>
                      <a:endParaRPr lang="ru-RU" sz="1800" b="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244275"/>
                  </a:ext>
                </a:extLst>
              </a:tr>
              <a:tr h="335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ru-RU" sz="1800" b="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не размещена информация в системе ЕИС </a:t>
                      </a:r>
                      <a:endParaRPr lang="ru-RU" sz="1800" b="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052754"/>
                  </a:ext>
                </a:extLst>
              </a:tr>
              <a:tr h="335713">
                <a:tc gridSpan="3"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строительных методик определения сметной стоимости:</a:t>
                      </a:r>
                      <a:r>
                        <a:rPr lang="ru-RU" sz="2000" b="1" kern="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449055"/>
                  </a:ext>
                </a:extLst>
              </a:tr>
              <a:tr h="335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 не составлены сопоставительные ведомости  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077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83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225451-F307-4D40-A63D-4012067C1A69}"/>
              </a:ext>
            </a:extLst>
          </p:cNvPr>
          <p:cNvSpPr txBox="1">
            <a:spLocks/>
          </p:cNvSpPr>
          <p:nvPr/>
        </p:nvSpPr>
        <p:spPr>
          <a:xfrm>
            <a:off x="630596" y="1792350"/>
            <a:ext cx="11099288" cy="8241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6" y="3427058"/>
            <a:ext cx="8071657" cy="3249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b="35491"/>
          <a:stretch/>
        </p:blipFill>
        <p:spPr>
          <a:xfrm>
            <a:off x="8811491" y="2086495"/>
            <a:ext cx="2468880" cy="4590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6" y="729542"/>
            <a:ext cx="6334298" cy="26001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71809" y="472209"/>
            <a:ext cx="39479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ДК с. Кайластуй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222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19421</TotalTime>
  <Words>739</Words>
  <Application>Microsoft Office PowerPoint</Application>
  <PresentationFormat>Широкоэкранный</PresentationFormat>
  <Paragraphs>250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Times New Roman</vt:lpstr>
      <vt:lpstr>Wingdings</vt:lpstr>
      <vt:lpstr>Тема Office</vt:lpstr>
      <vt:lpstr> Региональный проект  «Культурная среда»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Владимирович Белоус</dc:creator>
  <cp:lastModifiedBy>Наталья Болотовна Аюшиева</cp:lastModifiedBy>
  <cp:revision>558</cp:revision>
  <dcterms:created xsi:type="dcterms:W3CDTF">2020-03-03T08:58:35Z</dcterms:created>
  <dcterms:modified xsi:type="dcterms:W3CDTF">2023-07-06T05:21:58Z</dcterms:modified>
</cp:coreProperties>
</file>