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41" r:id="rId3"/>
    <p:sldId id="361" r:id="rId4"/>
    <p:sldId id="442" r:id="rId5"/>
    <p:sldId id="449" r:id="rId6"/>
    <p:sldId id="450" r:id="rId7"/>
    <p:sldId id="451" r:id="rId8"/>
    <p:sldId id="452" r:id="rId9"/>
    <p:sldId id="257" r:id="rId10"/>
    <p:sldId id="453" r:id="rId11"/>
    <p:sldId id="454" r:id="rId12"/>
    <p:sldId id="457" r:id="rId13"/>
    <p:sldId id="461" r:id="rId14"/>
    <p:sldId id="455" r:id="rId15"/>
    <p:sldId id="459" r:id="rId16"/>
    <p:sldId id="460" r:id="rId17"/>
    <p:sldId id="43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FF9900"/>
    <a:srgbClr val="8F48B6"/>
    <a:srgbClr val="5B9BD5"/>
    <a:srgbClr val="1F4E79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C77BE1-C40A-44E4-A584-C0F80843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DD7BF-A587-4085-9D49-A7FD03FEE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4055-477D-463B-81A1-A621F01ADD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46938-DA38-4CE7-90AE-3C55B3D91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C7AE5-A49D-41BE-A6CD-C939C6BA0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9AE7-BDCE-4226-9626-858C9DBF9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8BE-419B-4C99-9D6E-A8330DF5DF0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42A2-66D6-4BA2-8D97-A1C86349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3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8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1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E867-9C85-4953-9561-0435D507CC8C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2543" y="1964515"/>
            <a:ext cx="9886913" cy="2660521"/>
          </a:xfrm>
        </p:spPr>
        <p:txBody>
          <a:bodyPr anchor="ctr" anchorCtr="0"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Оценка результатов реализации мероприятия по реконструкции очистных сооружений города Хилок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2609712" cy="4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1185197" y="1226107"/>
            <a:ext cx="10278738" cy="34957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ГКУ «Служба единого заказчика»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 предъявляло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требований к разработчику ПСД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 устранении за свой счет недостатков и дефектов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ПСД </a:t>
            </a:r>
          </a:p>
          <a:p>
            <a:pPr algn="l">
              <a:lnSpc>
                <a:spcPct val="11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(гарантийный срок до 16.12.2023)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A6EDA-4196-153F-B196-CA6E8F502371}"/>
              </a:ext>
            </a:extLst>
          </p:cNvPr>
          <p:cNvSpPr txBox="1">
            <a:spLocks/>
          </p:cNvSpPr>
          <p:nvPr/>
        </p:nvSpPr>
        <p:spPr>
          <a:xfrm>
            <a:off x="597946" y="2166456"/>
            <a:ext cx="587251" cy="6130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>
                <a:solidFill>
                  <a:schemeClr val="accent2"/>
                </a:solidFill>
                <a:latin typeface="+mn-lt"/>
              </a:rPr>
              <a:t>!</a:t>
            </a:r>
            <a:endParaRPr lang="ru-RU" sz="96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544558" y="472209"/>
            <a:ext cx="11647442" cy="13984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Работы по реконструкции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 завершены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установленный контрактом срок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(15 октября 2022 года)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A6EDA-4196-153F-B196-CA6E8F502371}"/>
              </a:ext>
            </a:extLst>
          </p:cNvPr>
          <p:cNvSpPr txBox="1">
            <a:spLocks/>
          </p:cNvSpPr>
          <p:nvPr/>
        </p:nvSpPr>
        <p:spPr>
          <a:xfrm>
            <a:off x="54462" y="952926"/>
            <a:ext cx="587251" cy="6130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>
                <a:solidFill>
                  <a:schemeClr val="accent2"/>
                </a:solidFill>
                <a:latin typeface="+mn-lt"/>
              </a:rPr>
              <a:t>!</a:t>
            </a:r>
            <a:endParaRPr lang="ru-RU" sz="96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130E7E-B295-06C9-63D5-FC6F7AA6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28" y="2516043"/>
            <a:ext cx="4729480" cy="35471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3B8AF3-6BD9-0E69-E710-3AFBE6E17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7639" y="2516042"/>
            <a:ext cx="4729481" cy="35471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500D44-1718-A421-7A52-A33FAFD7E7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4750" y="2516043"/>
            <a:ext cx="4729480" cy="354711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5CF5EAA-28B9-98E4-0ADA-6E77BD416D37}"/>
              </a:ext>
            </a:extLst>
          </p:cNvPr>
          <p:cNvSpPr txBox="1">
            <a:spLocks/>
          </p:cNvSpPr>
          <p:nvPr/>
        </p:nvSpPr>
        <p:spPr>
          <a:xfrm>
            <a:off x="1185197" y="5640403"/>
            <a:ext cx="10558552" cy="10681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+mn-lt"/>
              </a:rPr>
              <a:t>Дата обследования 6 декабря 2022 года. Заказчик не направлял подрядчику требования об уплате пени за просрочку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9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923940" y="1139022"/>
            <a:ext cx="10719420" cy="34416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 обследовании выявлены факты приемки и оплаты работ, которые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фактически не выполнялись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подрядчиком. </a:t>
            </a:r>
          </a:p>
          <a:p>
            <a:pPr algn="l">
              <a:lnSpc>
                <a:spcPct val="110000"/>
              </a:lnSpc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общую сумму 3,4 млн. рублей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1032997" y="1146094"/>
            <a:ext cx="10719420" cy="34416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период с 22 марта 2021 года по 20 декабря 2022 года между ГКУ «Служба единого заказчика» и ООО «Дом 2000» заключено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15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дополнительных соглашений к контракту. В соглашениях выявлены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множественные несоответствия и противоречия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8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993608" y="1496073"/>
            <a:ext cx="10719420" cy="34416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Пояснения ООО «Дом 2000» о причинах срыва срока реконструкции: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ошибки и недочеты ПСД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изменение части оборудования в связи с</a:t>
            </a:r>
          </a:p>
          <a:p>
            <a:pPr algn="l">
              <a:lnSpc>
                <a:spcPct val="100000"/>
              </a:lnSpc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санкциями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сложности с поставкой бетонной смеси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8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514637" y="2767227"/>
            <a:ext cx="10266575" cy="169907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30 декабря 2022 года заключено доп.соглашение с Минстроем России. Срок достижения результата продлён до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30 июня 2023 года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3A4B9-3D51-C94C-3CAC-5E440F940B31}"/>
              </a:ext>
            </a:extLst>
          </p:cNvPr>
          <p:cNvSpPr txBox="1">
            <a:spLocks/>
          </p:cNvSpPr>
          <p:nvPr/>
        </p:nvSpPr>
        <p:spPr>
          <a:xfrm>
            <a:off x="505927" y="735837"/>
            <a:ext cx="8977707" cy="169907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27 декабря 2022 года цена контракта увеличена до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290,8 млн. рублей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срок выполнения работ продлён до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30 мая 2023 года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4B4BC2B-228C-23F6-2A9D-51068A41E2DF}"/>
              </a:ext>
            </a:extLst>
          </p:cNvPr>
          <p:cNvSpPr txBox="1">
            <a:spLocks/>
          </p:cNvSpPr>
          <p:nvPr/>
        </p:nvSpPr>
        <p:spPr>
          <a:xfrm>
            <a:off x="514637" y="4766024"/>
            <a:ext cx="10032274" cy="166090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31 декабря 2022 года перечислено ООО «Дом 2000»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290,8 млн. рублей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Принято работ на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270,5 млн. рублей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Долг за подрядчиком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20,3 млн. рублей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9993CB-39C4-A715-CAFE-6EF53D0C7103}"/>
              </a:ext>
            </a:extLst>
          </p:cNvPr>
          <p:cNvSpPr/>
          <p:nvPr/>
        </p:nvSpPr>
        <p:spPr>
          <a:xfrm>
            <a:off x="514637" y="2383458"/>
            <a:ext cx="9893768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591255-96C3-58BF-00CE-9CC7B128653D}"/>
              </a:ext>
            </a:extLst>
          </p:cNvPr>
          <p:cNvSpPr/>
          <p:nvPr/>
        </p:nvSpPr>
        <p:spPr>
          <a:xfrm>
            <a:off x="505927" y="4443439"/>
            <a:ext cx="9893768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5131E7-ECE6-9925-87FB-A19D30FB3781}"/>
              </a:ext>
            </a:extLst>
          </p:cNvPr>
          <p:cNvSpPr/>
          <p:nvPr/>
        </p:nvSpPr>
        <p:spPr>
          <a:xfrm>
            <a:off x="505927" y="6404065"/>
            <a:ext cx="9893768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0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1108012" y="2018860"/>
            <a:ext cx="10188625" cy="35207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связи с тем, что до настоящего времени недостатки ПСД не устранены, существует риск недостижения результата использования федеральной субсидии в установленный срок, что повлечет необходимость возврата средств в федеральный бюджет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2FA16-5F56-9ABB-2AB2-C18F244BA28B}"/>
              </a:ext>
            </a:extLst>
          </p:cNvPr>
          <p:cNvSpPr txBox="1">
            <a:spLocks/>
          </p:cNvSpPr>
          <p:nvPr/>
        </p:nvSpPr>
        <p:spPr>
          <a:xfrm>
            <a:off x="1108012" y="753366"/>
            <a:ext cx="2299319" cy="713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Вывод: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0A8339-8C9C-92C4-20CA-399E9F53DD85}"/>
              </a:ext>
            </a:extLst>
          </p:cNvPr>
          <p:cNvSpPr/>
          <p:nvPr/>
        </p:nvSpPr>
        <p:spPr>
          <a:xfrm>
            <a:off x="1190220" y="1467293"/>
            <a:ext cx="9893768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3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883856" y="1561659"/>
            <a:ext cx="10424287" cy="48365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Правительству Забайкальского края поручить Минстрою:</a:t>
            </a:r>
          </a:p>
          <a:p>
            <a:pPr algn="l"/>
            <a:endParaRPr lang="ru-RU" sz="11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усилить контроль за исполнением контракта со стороны ГКУ «Служба единого заказчика»</a:t>
            </a:r>
          </a:p>
          <a:p>
            <a:pPr algn="l"/>
            <a:endParaRPr lang="ru-RU" sz="11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прекратить бездействие ГКУ «Служба единого заказчика» - потребовать от разработчика ПСД устранить ее недостатки</a:t>
            </a:r>
          </a:p>
          <a:p>
            <a:pPr algn="l"/>
            <a:endParaRPr lang="ru-RU" sz="11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принять меры, направленные на повышение качества работы ГАУ «Госэкспертиза Забайкальского края»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231D0-327B-4767-E35C-2A2783689395}"/>
              </a:ext>
            </a:extLst>
          </p:cNvPr>
          <p:cNvSpPr txBox="1">
            <a:spLocks/>
          </p:cNvSpPr>
          <p:nvPr/>
        </p:nvSpPr>
        <p:spPr>
          <a:xfrm>
            <a:off x="883856" y="652524"/>
            <a:ext cx="4846221" cy="4268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Предложение: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4CE127-AB12-5666-2632-66C3C19E2FD9}"/>
              </a:ext>
            </a:extLst>
          </p:cNvPr>
          <p:cNvSpPr/>
          <p:nvPr/>
        </p:nvSpPr>
        <p:spPr>
          <a:xfrm>
            <a:off x="1009467" y="1212641"/>
            <a:ext cx="9893768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6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542421" y="472209"/>
            <a:ext cx="10413602" cy="17760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Федеральный проект 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«Сохранение озера Байкал»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A26D0-F399-3E54-9669-D47549BE0AF5}"/>
              </a:ext>
            </a:extLst>
          </p:cNvPr>
          <p:cNvSpPr txBox="1">
            <a:spLocks/>
          </p:cNvSpPr>
          <p:nvPr/>
        </p:nvSpPr>
        <p:spPr>
          <a:xfrm>
            <a:off x="754203" y="3112316"/>
            <a:ext cx="10413602" cy="17760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ЦЕЛЬ: Улучшить экологическое состояние Байкала за счёт сокращения объёма загрязнённых стоков в озеро</a:t>
            </a:r>
          </a:p>
        </p:txBody>
      </p:sp>
    </p:spTree>
    <p:extLst>
      <p:ext uri="{BB962C8B-B14F-4D97-AF65-F5344CB8AC3E}">
        <p14:creationId xmlns:p14="http://schemas.microsoft.com/office/powerpoint/2010/main" val="53943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9FC57E-49E8-F853-0A90-5D4CED884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7" y="472209"/>
            <a:ext cx="10058924" cy="522222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B42527-5EC2-EBC6-75D3-3BC750FDE366}"/>
              </a:ext>
            </a:extLst>
          </p:cNvPr>
          <p:cNvSpPr txBox="1">
            <a:spLocks/>
          </p:cNvSpPr>
          <p:nvPr/>
        </p:nvSpPr>
        <p:spPr>
          <a:xfrm>
            <a:off x="854503" y="5557615"/>
            <a:ext cx="11337497" cy="12206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Реконструкция существующих очистных сооружений для водоотведения хозяйственно-бытовой канализации города Хилок призвана обеспечить соответствие качества очищенной сточной воды установленным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286714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284420" y="2562371"/>
            <a:ext cx="11907580" cy="1955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Объем расходов на реконструкцию очистных сооружений на 2021-2022 годы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296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,4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млн. рублей</a:t>
            </a:r>
          </a:p>
          <a:p>
            <a:pPr algn="l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(в 2021 году – 99,5 млн. рублей, в 2022 году – 196,9 млн. рублей) </a:t>
            </a:r>
          </a:p>
          <a:p>
            <a:pPr algn="l"/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Финансирование на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98 %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обеспечено за счет субсидий из федерального бюджета</a:t>
            </a:r>
          </a:p>
          <a:p>
            <a:pPr algn="l"/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Срок достижения результата –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31 декабря 2022 года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5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762592" y="1653909"/>
            <a:ext cx="11907580" cy="1955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Разработка проектно-сметной документации</a:t>
            </a:r>
          </a:p>
          <a:p>
            <a:pPr algn="l"/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2019-2020 годы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Заказчик: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ГКУ «Служба единого заказчика»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Исполнитель: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АО «Байкалводпроект»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Цена: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5,5 млн. рублей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A8657-E483-2182-64F4-69482FA93156}"/>
              </a:ext>
            </a:extLst>
          </p:cNvPr>
          <p:cNvSpPr txBox="1">
            <a:spLocks/>
          </p:cNvSpPr>
          <p:nvPr/>
        </p:nvSpPr>
        <p:spPr>
          <a:xfrm>
            <a:off x="762592" y="4381045"/>
            <a:ext cx="9874649" cy="18592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Получено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положительное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заключение 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ГАУ «Госэкспертиза Забайкальского края»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C585DAE-7807-2BB7-3F06-F618F8CA350C}"/>
              </a:ext>
            </a:extLst>
          </p:cNvPr>
          <p:cNvSpPr txBox="1">
            <a:spLocks/>
          </p:cNvSpPr>
          <p:nvPr/>
        </p:nvSpPr>
        <p:spPr>
          <a:xfrm>
            <a:off x="284420" y="4856264"/>
            <a:ext cx="674003" cy="10775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>
                <a:solidFill>
                  <a:schemeClr val="accent2"/>
                </a:solidFill>
                <a:latin typeface="+mn-lt"/>
              </a:rPr>
              <a:t>!</a:t>
            </a:r>
            <a:endParaRPr lang="ru-RU" sz="96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85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984783" y="2294843"/>
            <a:ext cx="11907580" cy="1955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Выполнение работ по реконструкции</a:t>
            </a:r>
          </a:p>
          <a:p>
            <a:pPr algn="l"/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2021-2022 годы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Заказчик: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ГКУ «Служба единого заказчика»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Исполнитель: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ООО «Дом 2000»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Цена: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263,0 млн. рублей</a:t>
            </a:r>
          </a:p>
          <a:p>
            <a:pPr algn="l"/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Срок: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15 октября 2022 года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9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702771" y="2260660"/>
            <a:ext cx="11907580" cy="1955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Низкое качество проектно-сметной документации</a:t>
            </a:r>
          </a:p>
          <a:p>
            <a:pPr algn="l"/>
            <a:endParaRPr lang="ru-RU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ООО «Дом 2000» в течение 2021-2022 годов неоднократно информировало заказчика о выявленных ошибках и недочетах ПСД</a:t>
            </a:r>
          </a:p>
          <a:p>
            <a:pPr algn="l"/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Подтверждено в ходе проверки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A6EDA-4196-153F-B196-CA6E8F502371}"/>
              </a:ext>
            </a:extLst>
          </p:cNvPr>
          <p:cNvSpPr txBox="1">
            <a:spLocks/>
          </p:cNvSpPr>
          <p:nvPr/>
        </p:nvSpPr>
        <p:spPr>
          <a:xfrm>
            <a:off x="284420" y="4796444"/>
            <a:ext cx="587251" cy="6130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dirty="0">
                <a:solidFill>
                  <a:schemeClr val="accent2"/>
                </a:solidFill>
                <a:latin typeface="+mn-lt"/>
              </a:rPr>
              <a:t>!</a:t>
            </a:r>
            <a:endParaRPr lang="ru-RU" sz="96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33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E028E-41D8-8E04-7044-A1C363DC9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098" y="644435"/>
            <a:ext cx="5499901" cy="2611527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локальном сметном расчете в целях благоустройства территории очистных сооружений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предусмотрено устройство асфальтобетонного покрытия площадью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512 000 кв. м.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9233FD-E453-6842-A38A-61E38DC38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4E6CB-5608-D0E2-16B5-8E3D69A6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4435"/>
            <a:ext cx="5315344" cy="2473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BC4656-7A02-0573-F80B-FB285D3B1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3602038"/>
            <a:ext cx="11921489" cy="16557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A0CA0-89B5-CEDA-1DA7-37CF42920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7794D-7EF3-7013-7015-DCF5CF9B48D2}"/>
              </a:ext>
            </a:extLst>
          </p:cNvPr>
          <p:cNvSpPr txBox="1"/>
          <p:nvPr/>
        </p:nvSpPr>
        <p:spPr>
          <a:xfrm>
            <a:off x="648588" y="472165"/>
            <a:ext cx="57689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локальном сметном расчете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здании проходной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предусмотрены работы по установке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унитазов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в материалах, необходимых для производства работ, предусмотрено 2 унитаза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07C79D-119B-75B1-C991-55B3DF72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489"/>
            <a:ext cx="12192000" cy="1297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759BFB-F2CD-554A-C661-6443AE6F21A2}"/>
              </a:ext>
            </a:extLst>
          </p:cNvPr>
          <p:cNvSpPr txBox="1"/>
          <p:nvPr/>
        </p:nvSpPr>
        <p:spPr>
          <a:xfrm>
            <a:off x="6417578" y="165885"/>
            <a:ext cx="53272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локальном сметном расчете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здании производственно-административного корпуса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предусмотрены работы по установке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 смесителей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в материалах, необходимых для производства работ, предусмотрено 9 смесителей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420AD2-8776-A8FB-971B-598E2B102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981"/>
            <a:ext cx="12192000" cy="32916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293AA9-1BFE-D822-7D3E-B7603A324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2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13497</TotalTime>
  <Words>587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Оценка результатов реализации мероприятия по реконструкции очистных сооружений города Хилок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локальном сметном расчете в целях благоустройства территории очистных сооружений предусмотрено устройство асфальтобетонного покрытия площадью 512 000 кв. 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Владимирович Белоус</dc:creator>
  <cp:lastModifiedBy>Дмитрий Владимирович Белоус</cp:lastModifiedBy>
  <cp:revision>469</cp:revision>
  <dcterms:created xsi:type="dcterms:W3CDTF">2020-03-03T08:58:35Z</dcterms:created>
  <dcterms:modified xsi:type="dcterms:W3CDTF">2023-02-16T23:51:30Z</dcterms:modified>
</cp:coreProperties>
</file>