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441" r:id="rId3"/>
    <p:sldId id="361" r:id="rId4"/>
    <p:sldId id="442" r:id="rId5"/>
    <p:sldId id="440" r:id="rId6"/>
    <p:sldId id="443" r:id="rId7"/>
    <p:sldId id="444" r:id="rId8"/>
    <p:sldId id="445" r:id="rId9"/>
    <p:sldId id="446" r:id="rId10"/>
    <p:sldId id="447" r:id="rId11"/>
    <p:sldId id="448" r:id="rId12"/>
    <p:sldId id="43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FF9900"/>
    <a:srgbClr val="8F48B6"/>
    <a:srgbClr val="5B9BD5"/>
    <a:srgbClr val="1F4E79"/>
    <a:srgbClr val="0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 i="0" u="none" strike="noStrike" baseline="0" dirty="0">
                <a:effectLst/>
              </a:rPr>
              <a:t>Доля дорог</a:t>
            </a:r>
            <a:r>
              <a:rPr lang="en-US" sz="2400" b="1" i="0" u="none" strike="noStrike" baseline="0" dirty="0">
                <a:effectLst/>
              </a:rPr>
              <a:t> </a:t>
            </a:r>
            <a:r>
              <a:rPr lang="ru-RU" sz="2400" b="1" i="0" u="none" strike="noStrike" baseline="0" dirty="0">
                <a:effectLst/>
              </a:rPr>
              <a:t>местного значения в нормативном состоянии в общей протяженности, %</a:t>
            </a:r>
            <a:r>
              <a:rPr lang="en-US" sz="2800" b="1" i="0" u="none" strike="noStrike" baseline="0" dirty="0">
                <a:effectLst/>
              </a:rPr>
              <a:t>*</a:t>
            </a:r>
            <a:endParaRPr lang="ru-RU" sz="2400" b="1" i="0" u="none" strike="noStrike" baseline="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700000">
                <a:alpha val="60000"/>
              </a:srgbClr>
            </a:solidFill>
            <a:ln>
              <a:solidFill>
                <a:schemeClr val="accent6">
                  <a:lumMod val="20000"/>
                  <a:lumOff val="80000"/>
                  <a:alpha val="59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955254794158344E-3"/>
                  <c:y val="-0.263304577951255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87-449C-88F9-AD8DF9DBC742}"/>
                </c:ext>
              </c:extLst>
            </c:dLbl>
            <c:dLbl>
              <c:idx val="1"/>
              <c:layout>
                <c:manualLayout>
                  <c:x val="1.5996169324975665E-3"/>
                  <c:y val="-0.281253543355627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87-449C-88F9-AD8DF9DBC742}"/>
                </c:ext>
              </c:extLst>
            </c:dLbl>
            <c:dLbl>
              <c:idx val="2"/>
              <c:layout>
                <c:manualLayout>
                  <c:x val="1.8758596882659667E-3"/>
                  <c:y val="-0.279615481010182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87-449C-88F9-AD8DF9DBC742}"/>
                </c:ext>
              </c:extLst>
            </c:dLbl>
            <c:dLbl>
              <c:idx val="3"/>
              <c:layout>
                <c:manualLayout>
                  <c:x val="5.8033420885013234E-4"/>
                  <c:y val="-0.26348841962577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47.6</c:v>
                </c:pt>
                <c:pt idx="1">
                  <c:v>42.2</c:v>
                </c:pt>
                <c:pt idx="2">
                  <c:v>43.1</c:v>
                </c:pt>
                <c:pt idx="3">
                  <c:v>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7-449C-88F9-AD8DF9DBC7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00000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0185185185185185"/>
                  <c:y val="-3.63752411657714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87-449C-88F9-AD8DF9DBC742}"/>
                </c:ext>
              </c:extLst>
            </c:dLbl>
            <c:dLbl>
              <c:idx val="2"/>
              <c:layout>
                <c:manualLayout>
                  <c:x val="-0.10259490693230583"/>
                  <c:y val="-7.68245368822727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87-449C-88F9-AD8DF9DBC742}"/>
                </c:ext>
              </c:extLst>
            </c:dLbl>
            <c:dLbl>
              <c:idx val="3"/>
              <c:layout>
                <c:manualLayout>
                  <c:x val="-0.1018518669644267"/>
                  <c:y val="-1.30345948933112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7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7-7A87-449C-88F9-AD8DF9DBC7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7560736"/>
        <c:axId val="717550896"/>
      </c:barChart>
      <c:catAx>
        <c:axId val="71756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7550896"/>
        <c:crosses val="autoZero"/>
        <c:auto val="1"/>
        <c:lblAlgn val="ctr"/>
        <c:lblOffset val="100"/>
        <c:noMultiLvlLbl val="0"/>
      </c:catAx>
      <c:valAx>
        <c:axId val="71755089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56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8C77BE1-C40A-44E4-A584-C0F80843FD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CDD7BF-A587-4085-9D49-A7FD03FEEB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84055-477D-463B-81A1-A621F01ADD0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C46938-DA38-4CE7-90AE-3C55B3D911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AC7AE5-A49D-41BE-A6CD-C939C6BA04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9AE7-BDCE-4226-9626-858C9DBF9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2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458BE-419B-4C99-9D6E-A8330DF5DF0B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942A2-66D6-4BA2-8D97-A1C863496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1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3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8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53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3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4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9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1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E867-9C85-4953-9561-0435D507CC8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0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2543" y="1964515"/>
            <a:ext cx="9886913" cy="2660521"/>
          </a:xfrm>
        </p:spPr>
        <p:txBody>
          <a:bodyPr anchor="ctr" anchorCtr="0">
            <a:noAutofit/>
          </a:bodyPr>
          <a:lstStyle/>
          <a:p>
            <a:b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«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Проверка законности, эффективности и целесообразности использования средств Дорожного фонда Забайкальского края, предоставленных в виде межбюджетных трансфертов бюджетам муниципальных образований Забайкальского края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2609712" cy="45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9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922202" y="867041"/>
            <a:ext cx="10126100" cy="29041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Нарушения при предоставлении межбюджетных трансфертов, допущенные как Минстроем Забайкальского края, так и органами местного самоуправления, а также недостатки НПА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29DD5-445B-75E0-3D96-BAB134EDE85C}"/>
              </a:ext>
            </a:extLst>
          </p:cNvPr>
          <p:cNvSpPr txBox="1">
            <a:spLocks/>
          </p:cNvSpPr>
          <p:nvPr/>
        </p:nvSpPr>
        <p:spPr>
          <a:xfrm>
            <a:off x="922202" y="3538057"/>
            <a:ext cx="10126100" cy="29041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Нарушения законодательства о контрактной системе в сфере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347722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1123537" y="1143328"/>
            <a:ext cx="10163039" cy="38017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пяти муниципальных образованиях установлены расхождения принятых и оплаченных работ с фактически выполненными работами на общую сумму </a:t>
            </a:r>
          </a:p>
          <a:p>
            <a:pPr algn="l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18 156,2 тыс. рублей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1028724" y="1232050"/>
            <a:ext cx="10424287" cy="48365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Правительству Забайкальского края поручить Минстрою: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инициировать внесение изменений в государственную программу «Развитие дорожного хозяйства Забайкальского края» в части включения в нее показателей, установленных Указом Президента РФ от 26.06.2020 №427;</a:t>
            </a:r>
          </a:p>
          <a:p>
            <a:pPr algn="l"/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инициировать внесение изменений в НПА, регламентирующие предоставление межбюджетных трансфертов, с целью устранения выявленных недостатков;</a:t>
            </a:r>
          </a:p>
          <a:p>
            <a:pPr algn="l"/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разработать механизмы стимулирования органов местного самоуправления к проведению инструментальной диагностики автомобильных дорог местного значения и оценке технического состояния искусственных дорожных сооружений.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56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945091" y="2398439"/>
            <a:ext cx="10691615" cy="20611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Состояние автомобильных дорог местного значения Забайкальского края, особенно в границах населенных пунктов,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неудовлетворительное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3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634698" y="2700442"/>
            <a:ext cx="11070862" cy="198061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увеличить долю автомобильных дорог местного значения, соответствующих нормативным требованиям, не менее чем до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55 %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от их общей протяженности;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увеличить в населенных пунктах с численностью населения более 20 тыс. человек долю автомобильных дорог, соответствующих нормативным требованиям, до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85 %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 их общей протяженности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56468-66AD-A811-B7D0-F247BAC92B7E}"/>
              </a:ext>
            </a:extLst>
          </p:cNvPr>
          <p:cNvSpPr txBox="1">
            <a:spLocks/>
          </p:cNvSpPr>
          <p:nvPr/>
        </p:nvSpPr>
        <p:spPr>
          <a:xfrm>
            <a:off x="490342" y="779897"/>
            <a:ext cx="11601111" cy="13108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Указ Президента Российской Федерации от 26.06.2020 № 427 «О мерах по социально-экономическому развитию Дальнего Востока»:</a:t>
            </a:r>
          </a:p>
        </p:txBody>
      </p:sp>
    </p:spTree>
    <p:extLst>
      <p:ext uri="{BB962C8B-B14F-4D97-AF65-F5344CB8AC3E}">
        <p14:creationId xmlns:p14="http://schemas.microsoft.com/office/powerpoint/2010/main" val="286714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978647" y="2046101"/>
            <a:ext cx="11070862" cy="198061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Всего автомобильных дорог общего пользования в Забайкальском крае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22 688,1 км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в том числе: </a:t>
            </a:r>
          </a:p>
          <a:p>
            <a:pPr algn="l">
              <a:spcBef>
                <a:spcPts val="600"/>
              </a:spcBef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1 726,5 км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федерального значения</a:t>
            </a:r>
          </a:p>
          <a:p>
            <a:pPr algn="l">
              <a:spcBef>
                <a:spcPts val="600"/>
              </a:spcBef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7 613,4 км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регионального значения</a:t>
            </a:r>
          </a:p>
          <a:p>
            <a:pPr algn="l">
              <a:spcBef>
                <a:spcPts val="600"/>
              </a:spcBef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13 348,2 км (58,8 %)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местного значения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5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880BB87-D3CC-4164-A76E-14DD0E6B4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844226"/>
              </p:ext>
            </p:extLst>
          </p:nvPr>
        </p:nvGraphicFramePr>
        <p:xfrm>
          <a:off x="1417435" y="315075"/>
          <a:ext cx="9802972" cy="545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25EBA5-D396-D51C-4EB1-C413FB2B8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8DCA4D0-4C89-1B6A-B129-8737063541B5}"/>
              </a:ext>
            </a:extLst>
          </p:cNvPr>
          <p:cNvSpPr txBox="1">
            <a:spLocks/>
          </p:cNvSpPr>
          <p:nvPr/>
        </p:nvSpPr>
        <p:spPr>
          <a:xfrm>
            <a:off x="1614468" y="5922550"/>
            <a:ext cx="3603486" cy="5539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*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 данным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399980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773409" y="2314548"/>
            <a:ext cx="11070862" cy="198061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Надежность статистических данных вызывает сомнения в связи с отсутствием системной деятельности органов местного самоуправления по инструментальной диагностике автомобильных дорог и оценке технического состояния искусственных дорожных сооружений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843317" y="1852426"/>
            <a:ext cx="11348683" cy="28614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Государственная программа «Развитие дорожного хозяйства Забайкальского края» </a:t>
            </a:r>
          </a:p>
          <a:p>
            <a:pPr algn="l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не содержит показатели, </a:t>
            </a:r>
          </a:p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установленные Указом Президента Российской Федерации от 26.06.2020 № 427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6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1120154" y="1399421"/>
            <a:ext cx="10121094" cy="292929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2021 году в общей сумме расходов Дорожного фонда Забайкальского края межбюджетные трансферты местным бюджетам составляли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24,1 %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в 2022 году –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26,1%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6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1329879" y="777546"/>
            <a:ext cx="9726811" cy="17883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Межбюджетные трансферты закрывают значительную часть расходов местных бюджетов на дорожную деятельность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3177C88-AB07-8119-784F-A90823FA2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44835"/>
              </p:ext>
            </p:extLst>
          </p:nvPr>
        </p:nvGraphicFramePr>
        <p:xfrm>
          <a:off x="1514437" y="2696456"/>
          <a:ext cx="8765776" cy="3251499"/>
        </p:xfrm>
        <a:graphic>
          <a:graphicData uri="http://schemas.openxmlformats.org/drawingml/2006/table">
            <a:tbl>
              <a:tblPr firstRow="1" firstCol="1" bandRow="1"/>
              <a:tblGrid>
                <a:gridCol w="5088602">
                  <a:extLst>
                    <a:ext uri="{9D8B030D-6E8A-4147-A177-3AD203B41FA5}">
                      <a16:colId xmlns:a16="http://schemas.microsoft.com/office/drawing/2014/main" val="1137414471"/>
                    </a:ext>
                  </a:extLst>
                </a:gridCol>
                <a:gridCol w="1915430">
                  <a:extLst>
                    <a:ext uri="{9D8B030D-6E8A-4147-A177-3AD203B41FA5}">
                      <a16:colId xmlns:a16="http://schemas.microsoft.com/office/drawing/2014/main" val="4290776781"/>
                    </a:ext>
                  </a:extLst>
                </a:gridCol>
                <a:gridCol w="1761744">
                  <a:extLst>
                    <a:ext uri="{9D8B030D-6E8A-4147-A177-3AD203B41FA5}">
                      <a16:colId xmlns:a16="http://schemas.microsoft.com/office/drawing/2014/main" val="2296893059"/>
                    </a:ext>
                  </a:extLst>
                </a:gridCol>
              </a:tblGrid>
              <a:tr h="4238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 год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 год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309078"/>
                  </a:ext>
                </a:extLst>
              </a:tr>
              <a:tr h="121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Расходы местных бюджетов на дорожную деятельность, тыс. руб.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3 065 339,8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3 835 903,0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976608"/>
                  </a:ext>
                </a:extLst>
              </a:tr>
              <a:tr h="799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Предоставлено МБТ, тыс. руб.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2 216 830,4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2 895 997,5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144425"/>
                  </a:ext>
                </a:extLst>
              </a:tr>
              <a:tr h="799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МБТ в расходах местных бюджетов, 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941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80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12942</TotalTime>
  <Words>421</Words>
  <Application>Microsoft Office PowerPoint</Application>
  <PresentationFormat>Широкоэкранный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«Проверка законности, эффективности и целесообразности использования средств Дорожного фонда Забайкальского края, предоставленных в виде межбюджетных трансфертов бюджетам муниципальных образований Забайкальского края»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Владимирович Белоус</dc:creator>
  <cp:lastModifiedBy>Дмитрий Владимирович Белоус</cp:lastModifiedBy>
  <cp:revision>446</cp:revision>
  <dcterms:created xsi:type="dcterms:W3CDTF">2020-03-03T08:58:35Z</dcterms:created>
  <dcterms:modified xsi:type="dcterms:W3CDTF">2023-02-08T09:27:13Z</dcterms:modified>
</cp:coreProperties>
</file>