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0" r:id="rId1"/>
  </p:sldMasterIdLst>
  <p:notesMasterIdLst>
    <p:notesMasterId r:id="rId14"/>
  </p:notesMasterIdLst>
  <p:handoutMasterIdLst>
    <p:handoutMasterId r:id="rId15"/>
  </p:handoutMasterIdLst>
  <p:sldIdLst>
    <p:sldId id="256" r:id="rId2"/>
    <p:sldId id="441" r:id="rId3"/>
    <p:sldId id="361" r:id="rId4"/>
    <p:sldId id="442" r:id="rId5"/>
    <p:sldId id="440" r:id="rId6"/>
    <p:sldId id="443" r:id="rId7"/>
    <p:sldId id="444" r:id="rId8"/>
    <p:sldId id="445" r:id="rId9"/>
    <p:sldId id="446" r:id="rId10"/>
    <p:sldId id="447" r:id="rId11"/>
    <p:sldId id="448" r:id="rId12"/>
    <p:sldId id="43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0000"/>
    <a:srgbClr val="FF9900"/>
    <a:srgbClr val="8F48B6"/>
    <a:srgbClr val="5B9BD5"/>
    <a:srgbClr val="1F4E79"/>
    <a:srgbClr val="0303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2400" b="1" i="0" u="none" strike="noStrike" baseline="0" dirty="0">
                <a:effectLst/>
              </a:rPr>
              <a:t>Доля дорог</a:t>
            </a:r>
            <a:r>
              <a:rPr lang="en-US" sz="2400" b="1" i="0" u="none" strike="noStrike" baseline="0" dirty="0">
                <a:effectLst/>
              </a:rPr>
              <a:t> </a:t>
            </a:r>
            <a:r>
              <a:rPr lang="ru-RU" sz="2400" b="1" i="0" u="none" strike="noStrike" baseline="0" dirty="0">
                <a:effectLst/>
              </a:rPr>
              <a:t>местного значения в нормативном состоянии в общей протяженности, %</a:t>
            </a:r>
            <a:r>
              <a:rPr lang="en-US" sz="2800" b="1" i="0" u="none" strike="noStrike" baseline="0" dirty="0">
                <a:effectLst/>
              </a:rPr>
              <a:t>*</a:t>
            </a:r>
            <a:endParaRPr lang="ru-RU" sz="2400" b="1" i="0" u="none" strike="noStrike" baseline="0" dirty="0">
              <a:solidFill>
                <a:schemeClr val="tx2">
                  <a:lumMod val="50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rgbClr val="700000">
                <a:alpha val="60000"/>
              </a:srgbClr>
            </a:solidFill>
            <a:ln>
              <a:solidFill>
                <a:schemeClr val="accent6">
                  <a:lumMod val="20000"/>
                  <a:lumOff val="80000"/>
                  <a:alpha val="59000"/>
                </a:schemeClr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1.2955254794158344E-3"/>
                  <c:y val="-0.263304577951255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A87-449C-88F9-AD8DF9DBC742}"/>
                </c:ext>
              </c:extLst>
            </c:dLbl>
            <c:dLbl>
              <c:idx val="1"/>
              <c:layout>
                <c:manualLayout>
                  <c:x val="1.5996169324975665E-3"/>
                  <c:y val="-0.2812535433556279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A87-449C-88F9-AD8DF9DBC742}"/>
                </c:ext>
              </c:extLst>
            </c:dLbl>
            <c:dLbl>
              <c:idx val="2"/>
              <c:layout>
                <c:manualLayout>
                  <c:x val="1.8758596882659667E-3"/>
                  <c:y val="-0.2796154810101824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A87-449C-88F9-AD8DF9DBC742}"/>
                </c:ext>
              </c:extLst>
            </c:dLbl>
            <c:dLbl>
              <c:idx val="3"/>
              <c:layout>
                <c:manualLayout>
                  <c:x val="5.8033420885013234E-4"/>
                  <c:y val="-0.2634884196257776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47.6</c:v>
                </c:pt>
                <c:pt idx="1">
                  <c:v>42.2</c:v>
                </c:pt>
                <c:pt idx="2">
                  <c:v>43.1</c:v>
                </c:pt>
                <c:pt idx="3">
                  <c:v>47.1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A87-449C-88F9-AD8DF9DBC74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700000">
                <a:alpha val="60000"/>
              </a:srgbClr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0.10185185185185185"/>
                  <c:y val="-3.637524116577141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A87-449C-88F9-AD8DF9DBC742}"/>
                </c:ext>
              </c:extLst>
            </c:dLbl>
            <c:dLbl>
              <c:idx val="2"/>
              <c:layout>
                <c:manualLayout>
                  <c:x val="-0.10259490693230583"/>
                  <c:y val="-7.682453688227270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A87-449C-88F9-AD8DF9DBC742}"/>
                </c:ext>
              </c:extLst>
            </c:dLbl>
            <c:dLbl>
              <c:idx val="3"/>
              <c:layout>
                <c:manualLayout>
                  <c:x val="-0.1018518669644267"/>
                  <c:y val="-1.303459489331128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rgbClr val="7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7-7A87-449C-88F9-AD8DF9DBC74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717560736"/>
        <c:axId val="717550896"/>
      </c:barChart>
      <c:catAx>
        <c:axId val="717560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717550896"/>
        <c:crosses val="autoZero"/>
        <c:auto val="1"/>
        <c:lblAlgn val="ctr"/>
        <c:lblOffset val="100"/>
        <c:noMultiLvlLbl val="0"/>
      </c:catAx>
      <c:valAx>
        <c:axId val="717550896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17560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98C77BE1-C40A-44E4-A584-C0F80843FD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5CDD7BF-A587-4085-9D49-A7FD03FEEB7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884055-477D-463B-81A1-A621F01ADD02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8C46938-DA38-4CE7-90AE-3C55B3D911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5AC7AE5-A49D-41BE-A6CD-C939C6BA044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699AE7-BDCE-4226-9626-858C9DBF9F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09248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9458BE-419B-4C99-9D6E-A8330DF5DF0B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942A2-66D6-4BA2-8D97-A1C8634962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969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E867-9C85-4953-9561-0435D507CC8C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DCB66-3256-464E-8528-E27629498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310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E867-9C85-4953-9561-0435D507CC8C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DCB66-3256-464E-8528-E27629498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594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E867-9C85-4953-9561-0435D507CC8C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DCB66-3256-464E-8528-E27629498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161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E867-9C85-4953-9561-0435D507CC8C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DCB66-3256-464E-8528-E27629498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534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E867-9C85-4953-9561-0435D507CC8C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DCB66-3256-464E-8528-E27629498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884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E867-9C85-4953-9561-0435D507CC8C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DCB66-3256-464E-8528-E27629498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4531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E867-9C85-4953-9561-0435D507CC8C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DCB66-3256-464E-8528-E27629498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392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E867-9C85-4953-9561-0435D507CC8C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DCB66-3256-464E-8528-E27629498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830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E867-9C85-4953-9561-0435D507CC8C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DCB66-3256-464E-8528-E27629498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7845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E867-9C85-4953-9561-0435D507CC8C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DCB66-3256-464E-8528-E27629498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96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E867-9C85-4953-9561-0435D507CC8C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DCB66-3256-464E-8528-E27629498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510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BE867-9C85-4953-9561-0435D507CC8C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DCB66-3256-464E-8528-E276294980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005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2543" y="1964515"/>
            <a:ext cx="9886913" cy="2660521"/>
          </a:xfrm>
        </p:spPr>
        <p:txBody>
          <a:bodyPr anchor="ctr" anchorCtr="0">
            <a:noAutofit/>
          </a:bodyPr>
          <a:lstStyle/>
          <a:p>
            <a:br>
              <a:rPr lang="ru-RU" sz="3200" b="1" dirty="0">
                <a:solidFill>
                  <a:schemeClr val="tx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</a:br>
            <a:r>
              <a:rPr lang="ru-RU" sz="4000" dirty="0">
                <a:solidFill>
                  <a:schemeClr val="tx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«</a:t>
            </a: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Проверка законности, эффективности и целесообразности использования средств Дорожного фонда Забайкальского края, предоставленных в виде межбюджетных трансфертов бюджетам муниципальных образований Забайкальского края</a:t>
            </a:r>
            <a:r>
              <a:rPr lang="ru-RU" sz="4000" dirty="0">
                <a:solidFill>
                  <a:schemeClr val="tx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»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20" y="157942"/>
            <a:ext cx="2609712" cy="455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892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69225451-F307-4D40-A63D-4012067C1A69}"/>
              </a:ext>
            </a:extLst>
          </p:cNvPr>
          <p:cNvSpPr txBox="1">
            <a:spLocks/>
          </p:cNvSpPr>
          <p:nvPr/>
        </p:nvSpPr>
        <p:spPr>
          <a:xfrm>
            <a:off x="922202" y="867041"/>
            <a:ext cx="10126100" cy="290413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40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Нарушения при предоставлении межбюджетных трансфертов, допущенные как Минстроем Забайкальского края, так и органами местного самоуправления, а также недостатки НПА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0AF1E5CE-51E2-4F5B-894A-B9D06AFF89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20" y="157942"/>
            <a:ext cx="1801555" cy="314267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629DD5-445B-75E0-3D96-BAB134EDE85C}"/>
              </a:ext>
            </a:extLst>
          </p:cNvPr>
          <p:cNvSpPr txBox="1">
            <a:spLocks/>
          </p:cNvSpPr>
          <p:nvPr/>
        </p:nvSpPr>
        <p:spPr>
          <a:xfrm>
            <a:off x="922202" y="3538057"/>
            <a:ext cx="10126100" cy="290413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40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Нарушения законодательства о контрактной системе в сфере закупок</a:t>
            </a:r>
          </a:p>
        </p:txBody>
      </p:sp>
    </p:spTree>
    <p:extLst>
      <p:ext uri="{BB962C8B-B14F-4D97-AF65-F5344CB8AC3E}">
        <p14:creationId xmlns:p14="http://schemas.microsoft.com/office/powerpoint/2010/main" val="3477221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69225451-F307-4D40-A63D-4012067C1A69}"/>
              </a:ext>
            </a:extLst>
          </p:cNvPr>
          <p:cNvSpPr txBox="1">
            <a:spLocks/>
          </p:cNvSpPr>
          <p:nvPr/>
        </p:nvSpPr>
        <p:spPr>
          <a:xfrm>
            <a:off x="1123537" y="1143328"/>
            <a:ext cx="10163039" cy="380175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40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В пяти муниципальных образованиях установлены расхождения принятых и оплаченных работ с фактически выполненными работами на общую сумму </a:t>
            </a:r>
          </a:p>
          <a:p>
            <a:pPr algn="l"/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18 156,2 тыс. рублей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0AF1E5CE-51E2-4F5B-894A-B9D06AFF89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20" y="157942"/>
            <a:ext cx="1801555" cy="314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499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6EAE67A0-CEF2-4097-81B4-48D230C4A7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20" y="157942"/>
            <a:ext cx="1801555" cy="314267"/>
          </a:xfrm>
          <a:prstGeom prst="rect">
            <a:avLst/>
          </a:prstGeom>
        </p:spPr>
      </p:pic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CAB55F19-E547-4D72-87EC-5B7D10A7D052}"/>
              </a:ext>
            </a:extLst>
          </p:cNvPr>
          <p:cNvSpPr txBox="1">
            <a:spLocks/>
          </p:cNvSpPr>
          <p:nvPr/>
        </p:nvSpPr>
        <p:spPr>
          <a:xfrm>
            <a:off x="1028724" y="1232050"/>
            <a:ext cx="10424287" cy="483652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8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Правительству Забайкальского края поручить Минстрою:</a:t>
            </a:r>
          </a:p>
          <a:p>
            <a:pPr algn="l"/>
            <a:endParaRPr lang="ru-RU" sz="2800" dirty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algn="l"/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- инициировать внесение изменений в государственную программу «Развитие дорожного хозяйства Забайкальского края» в части включения в нее показателей, установленных Указом Президента РФ от 26.06.2020 №427;</a:t>
            </a:r>
          </a:p>
          <a:p>
            <a:pPr algn="l"/>
            <a:endParaRPr lang="ru-RU" sz="2400" dirty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algn="l"/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- инициировать внесение изменений в НПА, регламентирующие предоставление межбюджетных трансфертов, с целью устранения выявленных недостатков;</a:t>
            </a:r>
          </a:p>
          <a:p>
            <a:pPr algn="l"/>
            <a:endParaRPr lang="ru-RU" sz="2400" dirty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algn="l"/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- разработать механизмы стимулирования органов местного самоуправления к проведению инструментальной диагностики автомобильных дорог местного значения и оценке технического состояния искусственных дорожных сооружений.</a:t>
            </a:r>
          </a:p>
          <a:p>
            <a:pPr algn="l"/>
            <a:endParaRPr lang="ru-RU" sz="2800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31561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69225451-F307-4D40-A63D-4012067C1A69}"/>
              </a:ext>
            </a:extLst>
          </p:cNvPr>
          <p:cNvSpPr txBox="1">
            <a:spLocks/>
          </p:cNvSpPr>
          <p:nvPr/>
        </p:nvSpPr>
        <p:spPr>
          <a:xfrm>
            <a:off x="945091" y="2398439"/>
            <a:ext cx="10691615" cy="206112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48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Состояние автомобильных дорог местного значения Забайкальского края, особенно в границах населенных пунктов, </a:t>
            </a:r>
            <a:r>
              <a:rPr lang="ru-RU" sz="48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неудовлетворительное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0AF1E5CE-51E2-4F5B-894A-B9D06AFF89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20" y="157942"/>
            <a:ext cx="1801555" cy="314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438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69225451-F307-4D40-A63D-4012067C1A69}"/>
              </a:ext>
            </a:extLst>
          </p:cNvPr>
          <p:cNvSpPr txBox="1">
            <a:spLocks/>
          </p:cNvSpPr>
          <p:nvPr/>
        </p:nvSpPr>
        <p:spPr>
          <a:xfrm>
            <a:off x="634698" y="2700442"/>
            <a:ext cx="11070862" cy="198061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8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- увеличить долю автомобильных дорог местного значения, соответствующих нормативным требованиям, не менее чем до </a:t>
            </a:r>
            <a:r>
              <a:rPr lang="ru-RU" sz="44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55 %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 от их общей протяженности;</a:t>
            </a:r>
          </a:p>
          <a:p>
            <a:pPr algn="l"/>
            <a:endParaRPr lang="ru-RU" sz="2800" dirty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algn="l"/>
            <a:r>
              <a:rPr lang="ru-RU" sz="28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- увеличить в населенных пунктах с численностью населения более 20 тыс. человек долю автомобильных дорог, соответствующих нормативным требованиям, до </a:t>
            </a:r>
            <a:r>
              <a:rPr lang="ru-RU" sz="44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85 % 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от их общей протяженности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0AF1E5CE-51E2-4F5B-894A-B9D06AFF89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20" y="157942"/>
            <a:ext cx="1801555" cy="314267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956468-66AD-A811-B7D0-F247BAC92B7E}"/>
              </a:ext>
            </a:extLst>
          </p:cNvPr>
          <p:cNvSpPr txBox="1">
            <a:spLocks/>
          </p:cNvSpPr>
          <p:nvPr/>
        </p:nvSpPr>
        <p:spPr>
          <a:xfrm>
            <a:off x="490342" y="779897"/>
            <a:ext cx="11601111" cy="131085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Указ Президента Российской Федерации от 26.06.2020 № 427 «О мерах по социально-экономическому развитию Дальнего Востока»:</a:t>
            </a:r>
          </a:p>
        </p:txBody>
      </p:sp>
    </p:spTree>
    <p:extLst>
      <p:ext uri="{BB962C8B-B14F-4D97-AF65-F5344CB8AC3E}">
        <p14:creationId xmlns:p14="http://schemas.microsoft.com/office/powerpoint/2010/main" val="2867149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69225451-F307-4D40-A63D-4012067C1A69}"/>
              </a:ext>
            </a:extLst>
          </p:cNvPr>
          <p:cNvSpPr txBox="1">
            <a:spLocks/>
          </p:cNvSpPr>
          <p:nvPr/>
        </p:nvSpPr>
        <p:spPr>
          <a:xfrm>
            <a:off x="978647" y="2046101"/>
            <a:ext cx="11070862" cy="198061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6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Всего автомобильных дорог общего пользования в Забайкальском крае </a:t>
            </a:r>
            <a:r>
              <a:rPr lang="ru-RU" sz="48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22 688,1 км</a:t>
            </a:r>
            <a:r>
              <a:rPr lang="ru-RU" sz="36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, в том числе: </a:t>
            </a:r>
          </a:p>
          <a:p>
            <a:pPr algn="l">
              <a:spcBef>
                <a:spcPts val="600"/>
              </a:spcBef>
            </a:pPr>
            <a:r>
              <a:rPr lang="ru-RU" sz="48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1 726,5 км </a:t>
            </a:r>
            <a:r>
              <a:rPr lang="ru-RU" sz="36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федерального значения</a:t>
            </a:r>
          </a:p>
          <a:p>
            <a:pPr algn="l">
              <a:spcBef>
                <a:spcPts val="600"/>
              </a:spcBef>
            </a:pPr>
            <a:r>
              <a:rPr lang="ru-RU" sz="48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7 613,4 км </a:t>
            </a:r>
            <a:r>
              <a:rPr lang="ru-RU" sz="36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регионального значения</a:t>
            </a:r>
          </a:p>
          <a:p>
            <a:pPr algn="l">
              <a:spcBef>
                <a:spcPts val="600"/>
              </a:spcBef>
            </a:pPr>
            <a:r>
              <a:rPr lang="ru-RU" sz="48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13 348,2 км (58,8 %)</a:t>
            </a:r>
            <a:r>
              <a:rPr lang="ru-RU" sz="36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 местного значения 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0AF1E5CE-51E2-4F5B-894A-B9D06AFF89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20" y="157942"/>
            <a:ext cx="1801555" cy="314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750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6880BB87-D3CC-4164-A76E-14DD0E6B4B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37844226"/>
              </p:ext>
            </p:extLst>
          </p:nvPr>
        </p:nvGraphicFramePr>
        <p:xfrm>
          <a:off x="1417435" y="315075"/>
          <a:ext cx="9802972" cy="5450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025EBA5-D396-D51C-4EB1-C413FB2B80B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20" y="157942"/>
            <a:ext cx="1801555" cy="314267"/>
          </a:xfrm>
          <a:prstGeom prst="rect">
            <a:avLst/>
          </a:prstGeom>
        </p:spPr>
      </p:pic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48DCA4D0-4C89-1B6A-B129-8737063541B5}"/>
              </a:ext>
            </a:extLst>
          </p:cNvPr>
          <p:cNvSpPr txBox="1">
            <a:spLocks/>
          </p:cNvSpPr>
          <p:nvPr/>
        </p:nvSpPr>
        <p:spPr>
          <a:xfrm>
            <a:off x="1614468" y="5922550"/>
            <a:ext cx="3603486" cy="55395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*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По данным статистики</a:t>
            </a:r>
          </a:p>
        </p:txBody>
      </p:sp>
    </p:spTree>
    <p:extLst>
      <p:ext uri="{BB962C8B-B14F-4D97-AF65-F5344CB8AC3E}">
        <p14:creationId xmlns:p14="http://schemas.microsoft.com/office/powerpoint/2010/main" val="3999803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69225451-F307-4D40-A63D-4012067C1A69}"/>
              </a:ext>
            </a:extLst>
          </p:cNvPr>
          <p:cNvSpPr txBox="1">
            <a:spLocks/>
          </p:cNvSpPr>
          <p:nvPr/>
        </p:nvSpPr>
        <p:spPr>
          <a:xfrm>
            <a:off x="773409" y="2314548"/>
            <a:ext cx="11070862" cy="198061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40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Надежность статистических данных вызывает сомнения в связи с отсутствием системной деятельности органов местного самоуправления по инструментальной диагностике автомобильных дорог и оценке технического состояния искусственных дорожных сооружений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0AF1E5CE-51E2-4F5B-894A-B9D06AFF89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20" y="157942"/>
            <a:ext cx="1801555" cy="314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866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69225451-F307-4D40-A63D-4012067C1A69}"/>
              </a:ext>
            </a:extLst>
          </p:cNvPr>
          <p:cNvSpPr txBox="1">
            <a:spLocks/>
          </p:cNvSpPr>
          <p:nvPr/>
        </p:nvSpPr>
        <p:spPr>
          <a:xfrm>
            <a:off x="843317" y="1852426"/>
            <a:ext cx="11348683" cy="2861459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40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Государственная программа «Развитие дорожного хозяйства Забайкальского края» </a:t>
            </a:r>
          </a:p>
          <a:p>
            <a:pPr algn="l"/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не содержит показатели, </a:t>
            </a:r>
          </a:p>
          <a:p>
            <a:pPr algn="l"/>
            <a:r>
              <a:rPr lang="ru-RU" sz="40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установленные Указом Президента Российской Федерации от 26.06.2020 № 427 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0AF1E5CE-51E2-4F5B-894A-B9D06AFF89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20" y="157942"/>
            <a:ext cx="1801555" cy="314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964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69225451-F307-4D40-A63D-4012067C1A69}"/>
              </a:ext>
            </a:extLst>
          </p:cNvPr>
          <p:cNvSpPr txBox="1">
            <a:spLocks/>
          </p:cNvSpPr>
          <p:nvPr/>
        </p:nvSpPr>
        <p:spPr>
          <a:xfrm>
            <a:off x="1120154" y="1399421"/>
            <a:ext cx="10121094" cy="2929299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40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В 2021 году в общей сумме расходов Дорожного фонда Забайкальского края межбюджетные трансферты местным бюджетам составляли </a:t>
            </a:r>
            <a:r>
              <a:rPr lang="ru-RU" sz="48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24,1 %</a:t>
            </a:r>
            <a:r>
              <a:rPr lang="ru-RU" sz="40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, в 2022 году – </a:t>
            </a:r>
            <a:r>
              <a:rPr lang="ru-RU" sz="48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26,1%</a:t>
            </a:r>
            <a:r>
              <a:rPr lang="ru-RU" sz="40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. 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0AF1E5CE-51E2-4F5B-894A-B9D06AFF89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20" y="157942"/>
            <a:ext cx="1801555" cy="314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062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69225451-F307-4D40-A63D-4012067C1A69}"/>
              </a:ext>
            </a:extLst>
          </p:cNvPr>
          <p:cNvSpPr txBox="1">
            <a:spLocks/>
          </p:cNvSpPr>
          <p:nvPr/>
        </p:nvSpPr>
        <p:spPr>
          <a:xfrm>
            <a:off x="1329879" y="777546"/>
            <a:ext cx="9726811" cy="178839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40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Межбюджетные трансферты закрывают значительную часть расходов местных бюджетов на дорожную деятельность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0AF1E5CE-51E2-4F5B-894A-B9D06AFF89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20" y="157942"/>
            <a:ext cx="1801555" cy="314267"/>
          </a:xfrm>
          <a:prstGeom prst="rect">
            <a:avLst/>
          </a:prstGeom>
        </p:spPr>
      </p:pic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B3177C88-AB07-8119-784F-A90823FA23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044835"/>
              </p:ext>
            </p:extLst>
          </p:nvPr>
        </p:nvGraphicFramePr>
        <p:xfrm>
          <a:off x="1514437" y="2696456"/>
          <a:ext cx="8765776" cy="3251499"/>
        </p:xfrm>
        <a:graphic>
          <a:graphicData uri="http://schemas.openxmlformats.org/drawingml/2006/table">
            <a:tbl>
              <a:tblPr firstRow="1" firstCol="1" bandRow="1"/>
              <a:tblGrid>
                <a:gridCol w="5088602">
                  <a:extLst>
                    <a:ext uri="{9D8B030D-6E8A-4147-A177-3AD203B41FA5}">
                      <a16:colId xmlns:a16="http://schemas.microsoft.com/office/drawing/2014/main" val="1137414471"/>
                    </a:ext>
                  </a:extLst>
                </a:gridCol>
                <a:gridCol w="1915430">
                  <a:extLst>
                    <a:ext uri="{9D8B030D-6E8A-4147-A177-3AD203B41FA5}">
                      <a16:colId xmlns:a16="http://schemas.microsoft.com/office/drawing/2014/main" val="4290776781"/>
                    </a:ext>
                  </a:extLst>
                </a:gridCol>
                <a:gridCol w="1761744">
                  <a:extLst>
                    <a:ext uri="{9D8B030D-6E8A-4147-A177-3AD203B41FA5}">
                      <a16:colId xmlns:a16="http://schemas.microsoft.com/office/drawing/2014/main" val="2296893059"/>
                    </a:ext>
                  </a:extLst>
                </a:gridCol>
              </a:tblGrid>
              <a:tr h="4238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2021 год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2022 год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2309078"/>
                  </a:ext>
                </a:extLst>
              </a:tr>
              <a:tr h="12115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Расходы местных бюджетов на дорожную деятельность, тыс. руб.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3 065 339,8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3 835 903,0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1976608"/>
                  </a:ext>
                </a:extLst>
              </a:tr>
              <a:tr h="7996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Предоставлено МБТ, тыс. руб.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2 216 830,4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2 895 997,5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4144425"/>
                  </a:ext>
                </a:extLst>
              </a:tr>
              <a:tr h="7996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Доля МБТ в расходах местных бюджетов, %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72,3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75,5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69417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2805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2007-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12942</TotalTime>
  <Words>421</Words>
  <Application>Microsoft Office PowerPoint</Application>
  <PresentationFormat>Широкоэкранный</PresentationFormat>
  <Paragraphs>45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 «Проверка законности, эффективности и целесообразности использования средств Дорожного фонда Забайкальского края, предоставленных в виде межбюджетных трансфертов бюджетам муниципальных образований Забайкальского края»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Владимирович Белоус</dc:creator>
  <cp:lastModifiedBy>Дмитрий Владимирович Белоус</cp:lastModifiedBy>
  <cp:revision>446</cp:revision>
  <dcterms:created xsi:type="dcterms:W3CDTF">2020-03-03T08:58:35Z</dcterms:created>
  <dcterms:modified xsi:type="dcterms:W3CDTF">2023-02-08T09:27:13Z</dcterms:modified>
</cp:coreProperties>
</file>