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1" r:id="rId3"/>
    <p:sldId id="440" r:id="rId4"/>
    <p:sldId id="433" r:id="rId5"/>
    <p:sldId id="434" r:id="rId6"/>
    <p:sldId id="437" r:id="rId7"/>
    <p:sldId id="428" r:id="rId8"/>
    <p:sldId id="435" r:id="rId9"/>
    <p:sldId id="438" r:id="rId10"/>
    <p:sldId id="436" r:id="rId11"/>
    <p:sldId id="439" r:id="rId12"/>
    <p:sldId id="43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0000"/>
    <a:srgbClr val="FF9900"/>
    <a:srgbClr val="8F48B6"/>
    <a:srgbClr val="5B9BD5"/>
    <a:srgbClr val="1F4E79"/>
    <a:srgbClr val="03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 на реализацию государственной программы, млрд. рублей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расходы</c:v>
                </c:pt>
              </c:strCache>
            </c:strRef>
          </c:tx>
          <c:spPr>
            <a:solidFill>
              <a:srgbClr val="700000">
                <a:alpha val="60000"/>
              </a:srgbClr>
            </a:solidFill>
            <a:ln>
              <a:solidFill>
                <a:schemeClr val="accent6">
                  <a:lumMod val="20000"/>
                  <a:lumOff val="80000"/>
                  <a:alpha val="59000"/>
                </a:scheme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0.1085200488178483"/>
                  <c:y val="-1.32887073875364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87-449C-88F9-AD8DF9DBC742}"/>
                </c:ext>
              </c:extLst>
            </c:dLbl>
            <c:dLbl>
              <c:idx val="1"/>
              <c:layout>
                <c:manualLayout>
                  <c:x val="-0.11342590797974329"/>
                  <c:y val="-2.330129008418187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87-449C-88F9-AD8DF9DBC742}"/>
                </c:ext>
              </c:extLst>
            </c:dLbl>
            <c:dLbl>
              <c:idx val="2"/>
              <c:layout>
                <c:manualLayout>
                  <c:x val="-0.11342590797974329"/>
                  <c:y val="-1.882487374186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87-449C-88F9-AD8DF9DBC7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12.7</c:v>
                </c:pt>
                <c:pt idx="1">
                  <c:v>15.4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87-449C-88F9-AD8DF9DBC7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на борьбу с COVID19</c:v>
                </c:pt>
              </c:strCache>
            </c:strRef>
          </c:tx>
          <c:spPr>
            <a:solidFill>
              <a:srgbClr val="700000">
                <a:alpha val="6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0185185185185185"/>
                  <c:y val="-3.63752411657714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87-449C-88F9-AD8DF9DBC742}"/>
                </c:ext>
              </c:extLst>
            </c:dLbl>
            <c:dLbl>
              <c:idx val="1"/>
              <c:layout>
                <c:manualLayout>
                  <c:x val="-0.10259490693230583"/>
                  <c:y val="-7.68245368822727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87-449C-88F9-AD8DF9DBC742}"/>
                </c:ext>
              </c:extLst>
            </c:dLbl>
            <c:dLbl>
              <c:idx val="2"/>
              <c:layout>
                <c:manualLayout>
                  <c:x val="-0.1018518669644267"/>
                  <c:y val="-1.30345948933112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87-449C-88F9-AD8DF9DBC7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7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7-7A87-449C-88F9-AD8DF9DBC7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17560736"/>
        <c:axId val="717550896"/>
      </c:barChart>
      <c:catAx>
        <c:axId val="71756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17550896"/>
        <c:crosses val="autoZero"/>
        <c:auto val="1"/>
        <c:lblAlgn val="ctr"/>
        <c:lblOffset val="100"/>
        <c:noMultiLvlLbl val="0"/>
      </c:catAx>
      <c:valAx>
        <c:axId val="717550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756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 на реализацию государственной программы, млрд. рублей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расходы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  <a:alpha val="60000"/>
              </a:schemeClr>
            </a:solidFill>
            <a:ln>
              <a:solidFill>
                <a:schemeClr val="accent6">
                  <a:lumMod val="20000"/>
                  <a:lumOff val="80000"/>
                  <a:alpha val="59000"/>
                </a:scheme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0.1085200488178483"/>
                  <c:y val="-1.32887073875364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87-449C-88F9-AD8DF9DBC742}"/>
                </c:ext>
              </c:extLst>
            </c:dLbl>
            <c:dLbl>
              <c:idx val="1"/>
              <c:layout>
                <c:manualLayout>
                  <c:x val="-0.11342590797974329"/>
                  <c:y val="-2.330129008418187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87-449C-88F9-AD8DF9DBC742}"/>
                </c:ext>
              </c:extLst>
            </c:dLbl>
            <c:dLbl>
              <c:idx val="2"/>
              <c:layout>
                <c:manualLayout>
                  <c:x val="-0.11342590797974329"/>
                  <c:y val="-1.882487374186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87-449C-88F9-AD8DF9DBC7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12.7</c:v>
                </c:pt>
                <c:pt idx="1">
                  <c:v>13.4</c:v>
                </c:pt>
                <c:pt idx="2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87-449C-88F9-AD8DF9DBC7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на борьбу с COVID19</c:v>
                </c:pt>
              </c:strCache>
            </c:strRef>
          </c:tx>
          <c:spPr>
            <a:solidFill>
              <a:srgbClr val="700000">
                <a:alpha val="6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0185185185185185"/>
                  <c:y val="-3.63752411657714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87-449C-88F9-AD8DF9DBC742}"/>
                </c:ext>
              </c:extLst>
            </c:dLbl>
            <c:dLbl>
              <c:idx val="1"/>
              <c:layout>
                <c:manualLayout>
                  <c:x val="-0.10259490693230583"/>
                  <c:y val="-7.68245368822727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87-449C-88F9-AD8DF9DBC742}"/>
                </c:ext>
              </c:extLst>
            </c:dLbl>
            <c:dLbl>
              <c:idx val="2"/>
              <c:layout>
                <c:manualLayout>
                  <c:x val="-0.1018518669644267"/>
                  <c:y val="-1.30345948933112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87-449C-88F9-AD8DF9DBC7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7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2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87-449C-88F9-AD8DF9DBC7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17560736"/>
        <c:axId val="717550896"/>
      </c:barChart>
      <c:catAx>
        <c:axId val="71756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17550896"/>
        <c:crosses val="autoZero"/>
        <c:auto val="1"/>
        <c:lblAlgn val="ctr"/>
        <c:lblOffset val="100"/>
        <c:noMultiLvlLbl val="0"/>
      </c:catAx>
      <c:valAx>
        <c:axId val="717550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756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 на реализацию государственной программы по источникам, млрд. рублей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КБ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  <a:alpha val="60000"/>
              </a:schemeClr>
            </a:solidFill>
            <a:ln>
              <a:solidFill>
                <a:schemeClr val="accent6">
                  <a:lumMod val="20000"/>
                  <a:lumOff val="80000"/>
                  <a:alpha val="59000"/>
                </a:scheme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0.1085200488178483"/>
                  <c:y val="3.02219567139089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87-449C-88F9-AD8DF9DBC742}"/>
                </c:ext>
              </c:extLst>
            </c:dLbl>
            <c:dLbl>
              <c:idx val="1"/>
              <c:layout>
                <c:manualLayout>
                  <c:x val="-0.11342590797974329"/>
                  <c:y val="-2.330129008418187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87-449C-88F9-AD8DF9DBC742}"/>
                </c:ext>
              </c:extLst>
            </c:dLbl>
            <c:dLbl>
              <c:idx val="2"/>
              <c:layout>
                <c:manualLayout>
                  <c:x val="-0.11342590797974329"/>
                  <c:y val="-2.51397068294063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87-449C-88F9-AD8DF9DBC7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10.4</c:v>
                </c:pt>
                <c:pt idx="1">
                  <c:v>10.3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87-449C-88F9-AD8DF9DBC7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ФБ</c:v>
                </c:pt>
              </c:strCache>
            </c:strRef>
          </c:tx>
          <c:spPr>
            <a:solidFill>
              <a:srgbClr val="700000">
                <a:alpha val="6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0185185185185185"/>
                  <c:y val="-3.63752411657714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87-449C-88F9-AD8DF9DBC742}"/>
                </c:ext>
              </c:extLst>
            </c:dLbl>
            <c:dLbl>
              <c:idx val="1"/>
              <c:layout>
                <c:manualLayout>
                  <c:x val="-0.10259490693230583"/>
                  <c:y val="-7.68245368822727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87-449C-88F9-AD8DF9DBC742}"/>
                </c:ext>
              </c:extLst>
            </c:dLbl>
            <c:dLbl>
              <c:idx val="2"/>
              <c:layout>
                <c:manualLayout>
                  <c:x val="-8.760108669085262E-2"/>
                  <c:y val="-6.04420786805676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87-449C-88F9-AD8DF9DBC7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7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5.0999999999999996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87-449C-88F9-AD8DF9DBC7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17560736"/>
        <c:axId val="717550896"/>
      </c:barChart>
      <c:catAx>
        <c:axId val="71756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17550896"/>
        <c:crosses val="autoZero"/>
        <c:auto val="1"/>
        <c:lblAlgn val="ctr"/>
        <c:lblOffset val="100"/>
        <c:noMultiLvlLbl val="0"/>
      </c:catAx>
      <c:valAx>
        <c:axId val="717550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756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8C77BE1-C40A-44E4-A584-C0F80843FD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5CDD7BF-A587-4085-9D49-A7FD03FEEB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84055-477D-463B-81A1-A621F01ADD02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C46938-DA38-4CE7-90AE-3C55B3D911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AC7AE5-A49D-41BE-A6CD-C939C6BA04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9AE7-BDCE-4226-9626-858C9DBF9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924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458BE-419B-4C99-9D6E-A8330DF5DF0B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942A2-66D6-4BA2-8D97-A1C863496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96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31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59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16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3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88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53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39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83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84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9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1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E867-9C85-4953-9561-0435D507CC8C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00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2543" y="1964515"/>
            <a:ext cx="9886913" cy="2660521"/>
          </a:xfrm>
        </p:spPr>
        <p:txBody>
          <a:bodyPr anchor="ctr" anchorCtr="0">
            <a:noAutofit/>
          </a:bodyPr>
          <a:lstStyle/>
          <a:p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Анализ реализации государственной программы Забайкальского края </a:t>
            </a:r>
            <a:b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b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«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Развитие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здравоохранения </a:t>
            </a:r>
            <a:b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Забайкальского края»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2609712" cy="455244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FC46EF01-D52E-1670-BC9A-3F73E008C763}"/>
              </a:ext>
            </a:extLst>
          </p:cNvPr>
          <p:cNvSpPr txBox="1">
            <a:spLocks/>
          </p:cNvSpPr>
          <p:nvPr/>
        </p:nvSpPr>
        <p:spPr>
          <a:xfrm>
            <a:off x="284420" y="662923"/>
            <a:ext cx="4604934" cy="45524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Экспертно-аналитическое мероприятие</a:t>
            </a:r>
          </a:p>
        </p:txBody>
      </p:sp>
    </p:spTree>
    <p:extLst>
      <p:ext uri="{BB962C8B-B14F-4D97-AF65-F5344CB8AC3E}">
        <p14:creationId xmlns:p14="http://schemas.microsoft.com/office/powerpoint/2010/main" val="425989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EAE67A0-CEF2-4097-81B4-48D230C4A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AB55F19-E547-4D72-87EC-5B7D10A7D052}"/>
              </a:ext>
            </a:extLst>
          </p:cNvPr>
          <p:cNvSpPr txBox="1">
            <a:spLocks/>
          </p:cNvSpPr>
          <p:nvPr/>
        </p:nvSpPr>
        <p:spPr>
          <a:xfrm>
            <a:off x="791971" y="1316271"/>
            <a:ext cx="11262376" cy="439590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600" dirty="0">
              <a:solidFill>
                <a:schemeClr val="accent2"/>
              </a:solidFill>
              <a:latin typeface="+mn-lt"/>
            </a:endParaRPr>
          </a:p>
          <a:p>
            <a:pPr algn="l"/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Верхнеуровневые показатели госпрограммы, не отражающие итоговые результаты:</a:t>
            </a:r>
          </a:p>
          <a:p>
            <a:pPr algn="l"/>
            <a:endParaRPr lang="ru-RU" sz="4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Количество среднего медицинского персонала, приходящегося на 1 врача</a:t>
            </a:r>
          </a:p>
          <a:p>
            <a:pPr algn="l"/>
            <a:endParaRPr lang="ru-RU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Распространённость потребления табака среди детей и подростков</a:t>
            </a:r>
          </a:p>
          <a:p>
            <a:pPr algn="l"/>
            <a:endParaRPr lang="ru-RU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Распространённость потребления табака среди взрослого населения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3ACD4-9C10-6432-F3BC-1943D3435CCB}"/>
              </a:ext>
            </a:extLst>
          </p:cNvPr>
          <p:cNvSpPr txBox="1">
            <a:spLocks/>
          </p:cNvSpPr>
          <p:nvPr/>
        </p:nvSpPr>
        <p:spPr>
          <a:xfrm>
            <a:off x="453236" y="419001"/>
            <a:ext cx="1365732" cy="53780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accent2"/>
                </a:solidFill>
                <a:latin typeface="+mn-lt"/>
              </a:rPr>
              <a:t>Пример:</a:t>
            </a:r>
          </a:p>
        </p:txBody>
      </p:sp>
    </p:spTree>
    <p:extLst>
      <p:ext uri="{BB962C8B-B14F-4D97-AF65-F5344CB8AC3E}">
        <p14:creationId xmlns:p14="http://schemas.microsoft.com/office/powerpoint/2010/main" val="4075346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EAE67A0-CEF2-4097-81B4-48D230C4A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7097F5A-5B7F-5D60-3998-75BCD5A6BED3}"/>
              </a:ext>
            </a:extLst>
          </p:cNvPr>
          <p:cNvSpPr txBox="1">
            <a:spLocks/>
          </p:cNvSpPr>
          <p:nvPr/>
        </p:nvSpPr>
        <p:spPr>
          <a:xfrm>
            <a:off x="284420" y="1401877"/>
            <a:ext cx="11907580" cy="34257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По итогам 2021 года из 36 показателей (уровня госпрограммы и подпрограмм) не достигнуты плановые значения по 16 показателям (44,4%)</a:t>
            </a:r>
          </a:p>
          <a:p>
            <a:pPr algn="l"/>
            <a:endParaRPr lang="ru-RU" sz="36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В 2019 году доля показателей, плановые значения которых не достигнуты, составляла 42,8 %, в 2020 году – 50 %</a:t>
            </a:r>
          </a:p>
        </p:txBody>
      </p:sp>
    </p:spTree>
    <p:extLst>
      <p:ext uri="{BB962C8B-B14F-4D97-AF65-F5344CB8AC3E}">
        <p14:creationId xmlns:p14="http://schemas.microsoft.com/office/powerpoint/2010/main" val="2344584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EAE67A0-CEF2-4097-81B4-48D230C4A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AB55F19-E547-4D72-87EC-5B7D10A7D052}"/>
              </a:ext>
            </a:extLst>
          </p:cNvPr>
          <p:cNvSpPr txBox="1">
            <a:spLocks/>
          </p:cNvSpPr>
          <p:nvPr/>
        </p:nvSpPr>
        <p:spPr>
          <a:xfrm>
            <a:off x="1070669" y="678376"/>
            <a:ext cx="10424287" cy="483652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ПРЕДЛОЖЕНИЯ:</a:t>
            </a:r>
          </a:p>
          <a:p>
            <a:pPr algn="l"/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Правительству Забайкальского края - увеличение финансового обеспечения государственной программы</a:t>
            </a:r>
          </a:p>
          <a:p>
            <a:pPr algn="l"/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Минздрав - корректировка государственной программы</a:t>
            </a:r>
          </a:p>
          <a:p>
            <a:pPr algn="l"/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Минплан - изменения в порядок разработки государственных программ</a:t>
            </a:r>
          </a:p>
          <a:p>
            <a:pPr algn="l"/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156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E2CB061C-E157-45EB-ACEA-D3C0226CC3DD}"/>
              </a:ext>
            </a:extLst>
          </p:cNvPr>
          <p:cNvSpPr txBox="1">
            <a:spLocks/>
          </p:cNvSpPr>
          <p:nvPr/>
        </p:nvSpPr>
        <p:spPr>
          <a:xfrm>
            <a:off x="700635" y="825006"/>
            <a:ext cx="8065860" cy="92829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ЦЕЛЬ ГОСУДАРСТВЕННОЙ ПРОГРАММЫ: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2252598" y="2502489"/>
            <a:ext cx="10691615" cy="20611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Обеспечение доступности </a:t>
            </a:r>
            <a:r>
              <a:rPr lang="ru-RU" sz="4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медицинской помощи и </a:t>
            </a:r>
          </a:p>
          <a:p>
            <a:pPr algn="l"/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повышение эффективности</a:t>
            </a:r>
            <a:r>
              <a:rPr lang="ru-RU" sz="4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медицинских услуг населению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4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880BB87-D3CC-4164-A76E-14DD0E6B4B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5297097"/>
              </p:ext>
            </p:extLst>
          </p:nvPr>
        </p:nvGraphicFramePr>
        <p:xfrm>
          <a:off x="1241266" y="879021"/>
          <a:ext cx="9802972" cy="5450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025EBA5-D396-D51C-4EB1-C413FB2B80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0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880BB87-D3CC-4164-A76E-14DD0E6B4B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8999686"/>
              </p:ext>
            </p:extLst>
          </p:nvPr>
        </p:nvGraphicFramePr>
        <p:xfrm>
          <a:off x="1241266" y="879021"/>
          <a:ext cx="9802972" cy="5450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025EBA5-D396-D51C-4EB1-C413FB2B80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6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880BB87-D3CC-4164-A76E-14DD0E6B4B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3292120"/>
              </p:ext>
            </p:extLst>
          </p:nvPr>
        </p:nvGraphicFramePr>
        <p:xfrm>
          <a:off x="1241266" y="879021"/>
          <a:ext cx="9802972" cy="5450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025EBA5-D396-D51C-4EB1-C413FB2B80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14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EAE67A0-CEF2-4097-81B4-48D230C4A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AB55F19-E547-4D72-87EC-5B7D10A7D052}"/>
              </a:ext>
            </a:extLst>
          </p:cNvPr>
          <p:cNvSpPr txBox="1">
            <a:spLocks/>
          </p:cNvSpPr>
          <p:nvPr/>
        </p:nvSpPr>
        <p:spPr>
          <a:xfrm>
            <a:off x="341908" y="1172052"/>
            <a:ext cx="11508183" cy="434384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Установлены случаи, когда:</a:t>
            </a:r>
          </a:p>
          <a:p>
            <a:pPr algn="l"/>
            <a:endParaRPr lang="ru-RU" sz="2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Целевые показатели подпрограммы не в полной мере отражают степень достижения поставленной задачи подпрограммы</a:t>
            </a:r>
          </a:p>
          <a:p>
            <a:pPr algn="l"/>
            <a:endParaRPr lang="ru-RU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Формулировка задач неконкретна и не позволяет обеспечить проверку ее достижения</a:t>
            </a:r>
          </a:p>
          <a:p>
            <a:pPr algn="l"/>
            <a:endParaRPr lang="ru-RU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Показатели основных мероприятий не связаны с направлениями расходования финансовых средств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2984536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EAE67A0-CEF2-4097-81B4-48D230C4A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96E7E0F6-1B79-4555-B6E9-97BC01AEFEA7}"/>
              </a:ext>
            </a:extLst>
          </p:cNvPr>
          <p:cNvSpPr txBox="1">
            <a:spLocks/>
          </p:cNvSpPr>
          <p:nvPr/>
        </p:nvSpPr>
        <p:spPr>
          <a:xfrm>
            <a:off x="453236" y="956803"/>
            <a:ext cx="11601111" cy="131085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Подпрограмма «Совершенствование оказания специализированной, включая высокотехнологичную, медицинской помощи, скорой, в том числе скорой специализированной медицинской помощи, медицинской эвакуации»</a:t>
            </a:r>
          </a:p>
          <a:p>
            <a:pPr algn="l"/>
            <a:endParaRPr lang="ru-RU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AB55F19-E547-4D72-87EC-5B7D10A7D052}"/>
              </a:ext>
            </a:extLst>
          </p:cNvPr>
          <p:cNvSpPr txBox="1">
            <a:spLocks/>
          </p:cNvSpPr>
          <p:nvPr/>
        </p:nvSpPr>
        <p:spPr>
          <a:xfrm>
            <a:off x="453236" y="2224529"/>
            <a:ext cx="9703487" cy="5263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Расходы на подпрограмму в 2021 году составили 3,2 млрд. рублей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7097F5A-5B7F-5D60-3998-75BCD5A6BED3}"/>
              </a:ext>
            </a:extLst>
          </p:cNvPr>
          <p:cNvSpPr txBox="1">
            <a:spLocks/>
          </p:cNvSpPr>
          <p:nvPr/>
        </p:nvSpPr>
        <p:spPr>
          <a:xfrm>
            <a:off x="551559" y="3272183"/>
            <a:ext cx="9506840" cy="5263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Показатели конечных результатов реализации подпрограммы: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0F630E4-DD09-C49F-E70D-FCA3C51F386F}"/>
              </a:ext>
            </a:extLst>
          </p:cNvPr>
          <p:cNvSpPr txBox="1">
            <a:spLocks/>
          </p:cNvSpPr>
          <p:nvPr/>
        </p:nvSpPr>
        <p:spPr>
          <a:xfrm>
            <a:off x="1043171" y="3695375"/>
            <a:ext cx="9998454" cy="178994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число наркологических больных, находящихся в ремиссии более 2 лет </a:t>
            </a:r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число больных алкоголизмом, находящихся в ремиссии более 2 лет </a:t>
            </a:r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смертность от ишемической болезни сердца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260CA57-392B-E6BB-E545-FD0EC675CD91}"/>
              </a:ext>
            </a:extLst>
          </p:cNvPr>
          <p:cNvSpPr/>
          <p:nvPr/>
        </p:nvSpPr>
        <p:spPr>
          <a:xfrm>
            <a:off x="6921910" y="2224529"/>
            <a:ext cx="2359742" cy="526397"/>
          </a:xfrm>
          <a:prstGeom prst="rect">
            <a:avLst/>
          </a:prstGeom>
          <a:noFill/>
          <a:ln w="412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EC2D665-BA08-A723-2C50-596DB298710A}"/>
              </a:ext>
            </a:extLst>
          </p:cNvPr>
          <p:cNvSpPr/>
          <p:nvPr/>
        </p:nvSpPr>
        <p:spPr>
          <a:xfrm>
            <a:off x="415443" y="3189020"/>
            <a:ext cx="10733385" cy="2296295"/>
          </a:xfrm>
          <a:prstGeom prst="rect">
            <a:avLst/>
          </a:prstGeom>
          <a:noFill/>
          <a:ln w="412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D648F06-F7BA-5B4A-2DED-F0D321397BF7}"/>
              </a:ext>
            </a:extLst>
          </p:cNvPr>
          <p:cNvSpPr txBox="1">
            <a:spLocks/>
          </p:cNvSpPr>
          <p:nvPr/>
        </p:nvSpPr>
        <p:spPr>
          <a:xfrm>
            <a:off x="453236" y="419001"/>
            <a:ext cx="1365732" cy="53780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accent2"/>
                </a:solidFill>
                <a:latin typeface="+mn-lt"/>
              </a:rPr>
              <a:t>Пример:</a:t>
            </a:r>
          </a:p>
        </p:txBody>
      </p:sp>
    </p:spTree>
    <p:extLst>
      <p:ext uri="{BB962C8B-B14F-4D97-AF65-F5344CB8AC3E}">
        <p14:creationId xmlns:p14="http://schemas.microsoft.com/office/powerpoint/2010/main" val="17718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EAE67A0-CEF2-4097-81B4-48D230C4A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96E7E0F6-1B79-4555-B6E9-97BC01AEFEA7}"/>
              </a:ext>
            </a:extLst>
          </p:cNvPr>
          <p:cNvSpPr txBox="1">
            <a:spLocks/>
          </p:cNvSpPr>
          <p:nvPr/>
        </p:nvSpPr>
        <p:spPr>
          <a:xfrm>
            <a:off x="453236" y="830793"/>
            <a:ext cx="9703487" cy="62864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Подпрограмма «Кадровое обеспечение системы здравоохранения»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AB55F19-E547-4D72-87EC-5B7D10A7D052}"/>
              </a:ext>
            </a:extLst>
          </p:cNvPr>
          <p:cNvSpPr txBox="1">
            <a:spLocks/>
          </p:cNvSpPr>
          <p:nvPr/>
        </p:nvSpPr>
        <p:spPr>
          <a:xfrm>
            <a:off x="415443" y="1797294"/>
            <a:ext cx="11286480" cy="8922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Основное мероприятие: </a:t>
            </a:r>
          </a:p>
          <a:p>
            <a:pPr algn="l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«Проведение работы по укреплению межсекторального партнерства в области подготовки, постдипломного образования медицинских кадров для Забайкальского края»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7097F5A-5B7F-5D60-3998-75BCD5A6BED3}"/>
              </a:ext>
            </a:extLst>
          </p:cNvPr>
          <p:cNvSpPr txBox="1">
            <a:spLocks/>
          </p:cNvSpPr>
          <p:nvPr/>
        </p:nvSpPr>
        <p:spPr>
          <a:xfrm>
            <a:off x="452760" y="3067068"/>
            <a:ext cx="11286479" cy="8922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Показатель: </a:t>
            </a:r>
          </a:p>
          <a:p>
            <a:pPr algn="l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«Доля специалистов, допущенных к профессиональной деятельности через процедуру аккредитации от общего количества работающих специалистов»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0F630E4-DD09-C49F-E70D-FCA3C51F386F}"/>
              </a:ext>
            </a:extLst>
          </p:cNvPr>
          <p:cNvSpPr txBox="1">
            <a:spLocks/>
          </p:cNvSpPr>
          <p:nvPr/>
        </p:nvSpPr>
        <p:spPr>
          <a:xfrm>
            <a:off x="452760" y="4278334"/>
            <a:ext cx="9880943" cy="129696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Расходы в рамках основного мероприятия:</a:t>
            </a:r>
          </a:p>
          <a:p>
            <a:pPr algn="l">
              <a:lnSpc>
                <a:spcPct val="100000"/>
              </a:lnSpc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Выплата единовременных компенсационных выплат «Земский доктор», «Земский фельдшер»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EC2D665-BA08-A723-2C50-596DB298710A}"/>
              </a:ext>
            </a:extLst>
          </p:cNvPr>
          <p:cNvSpPr/>
          <p:nvPr/>
        </p:nvSpPr>
        <p:spPr>
          <a:xfrm>
            <a:off x="415443" y="4336843"/>
            <a:ext cx="10862157" cy="1238456"/>
          </a:xfrm>
          <a:prstGeom prst="rect">
            <a:avLst/>
          </a:prstGeom>
          <a:noFill/>
          <a:ln w="412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A3D2CA-0C11-175D-912E-5D03E3D1BFE8}"/>
              </a:ext>
            </a:extLst>
          </p:cNvPr>
          <p:cNvSpPr txBox="1">
            <a:spLocks/>
          </p:cNvSpPr>
          <p:nvPr/>
        </p:nvSpPr>
        <p:spPr>
          <a:xfrm>
            <a:off x="453236" y="419001"/>
            <a:ext cx="1365732" cy="53780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accent2"/>
                </a:solidFill>
                <a:latin typeface="+mn-lt"/>
              </a:rPr>
              <a:t>Пример:</a:t>
            </a:r>
          </a:p>
        </p:txBody>
      </p:sp>
    </p:spTree>
    <p:extLst>
      <p:ext uri="{BB962C8B-B14F-4D97-AF65-F5344CB8AC3E}">
        <p14:creationId xmlns:p14="http://schemas.microsoft.com/office/powerpoint/2010/main" val="1378357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EAE67A0-CEF2-4097-81B4-48D230C4A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AB55F19-E547-4D72-87EC-5B7D10A7D052}"/>
              </a:ext>
            </a:extLst>
          </p:cNvPr>
          <p:cNvSpPr txBox="1">
            <a:spLocks/>
          </p:cNvSpPr>
          <p:nvPr/>
        </p:nvSpPr>
        <p:spPr>
          <a:xfrm>
            <a:off x="452760" y="1036826"/>
            <a:ext cx="11286480" cy="8922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Показатель: </a:t>
            </a:r>
          </a:p>
          <a:p>
            <a:pPr algn="l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Охват полноценным питанием беременных женщин, кормящих матерей, а также детей в возрасте до трех лет по заключению врачей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7097F5A-5B7F-5D60-3998-75BCD5A6BED3}"/>
              </a:ext>
            </a:extLst>
          </p:cNvPr>
          <p:cNvSpPr txBox="1">
            <a:spLocks/>
          </p:cNvSpPr>
          <p:nvPr/>
        </p:nvSpPr>
        <p:spPr>
          <a:xfrm>
            <a:off x="452760" y="2217955"/>
            <a:ext cx="11640917" cy="16362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Алгоритм расчета: </a:t>
            </a:r>
          </a:p>
          <a:p>
            <a:pPr algn="l"/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I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=A/B*100, где 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А – число беременных женщин, кормящих матерей, а также детей в возрасте до трех лет по заключению врачей, обеспеченных полноценным питанием 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В – число нуждающихся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3C84207-8DC4-FC79-78A3-B8F94F14FC8F}"/>
              </a:ext>
            </a:extLst>
          </p:cNvPr>
          <p:cNvSpPr txBox="1">
            <a:spLocks/>
          </p:cNvSpPr>
          <p:nvPr/>
        </p:nvSpPr>
        <p:spPr>
          <a:xfrm>
            <a:off x="452759" y="4110733"/>
            <a:ext cx="11640917" cy="16362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Фактический расчет в 2021 году: </a:t>
            </a:r>
          </a:p>
          <a:p>
            <a:pPr algn="l"/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I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=A/B*100, где 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А – сумма произведенных расходов на обеспечение полноценным питанием 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l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В – сумма плановых расходов на обеспечение полноценным питанием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236D277-D0A4-8BB0-ACD8-9AA65D410D10}"/>
              </a:ext>
            </a:extLst>
          </p:cNvPr>
          <p:cNvSpPr/>
          <p:nvPr/>
        </p:nvSpPr>
        <p:spPr>
          <a:xfrm>
            <a:off x="452759" y="4186712"/>
            <a:ext cx="10891654" cy="1484331"/>
          </a:xfrm>
          <a:prstGeom prst="rect">
            <a:avLst/>
          </a:prstGeom>
          <a:noFill/>
          <a:ln w="412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6C76D60F-0039-8069-EAD6-2FA8734ECC9E}"/>
              </a:ext>
            </a:extLst>
          </p:cNvPr>
          <p:cNvSpPr txBox="1">
            <a:spLocks/>
          </p:cNvSpPr>
          <p:nvPr/>
        </p:nvSpPr>
        <p:spPr>
          <a:xfrm>
            <a:off x="453236" y="419001"/>
            <a:ext cx="1365732" cy="53780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accent2"/>
                </a:solidFill>
                <a:latin typeface="+mn-lt"/>
              </a:rPr>
              <a:t>Пример:</a:t>
            </a:r>
          </a:p>
        </p:txBody>
      </p:sp>
    </p:spTree>
    <p:extLst>
      <p:ext uri="{BB962C8B-B14F-4D97-AF65-F5344CB8AC3E}">
        <p14:creationId xmlns:p14="http://schemas.microsoft.com/office/powerpoint/2010/main" val="308755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12430</TotalTime>
  <Words>448</Words>
  <Application>Microsoft Office PowerPoint</Application>
  <PresentationFormat>Широкоэкранный</PresentationFormat>
  <Paragraphs>74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Анализ реализации государственной программы Забайкальского края   «Развитие здравоохранения  Забайкальского края»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Владимирович Белоус</dc:creator>
  <cp:lastModifiedBy>Дмитрий Владимирович Белоус</cp:lastModifiedBy>
  <cp:revision>434</cp:revision>
  <dcterms:created xsi:type="dcterms:W3CDTF">2020-03-03T08:58:35Z</dcterms:created>
  <dcterms:modified xsi:type="dcterms:W3CDTF">2022-11-18T05:37:34Z</dcterms:modified>
</cp:coreProperties>
</file>