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2" r:id="rId3"/>
    <p:sldId id="474" r:id="rId4"/>
    <p:sldId id="475" r:id="rId5"/>
    <p:sldId id="476" r:id="rId6"/>
    <p:sldId id="482" r:id="rId7"/>
    <p:sldId id="478" r:id="rId8"/>
    <p:sldId id="477" r:id="rId9"/>
    <p:sldId id="451" r:id="rId10"/>
    <p:sldId id="483" r:id="rId11"/>
    <p:sldId id="484" r:id="rId12"/>
    <p:sldId id="485" r:id="rId13"/>
    <p:sldId id="486" r:id="rId14"/>
    <p:sldId id="487" r:id="rId15"/>
    <p:sldId id="479" r:id="rId16"/>
    <p:sldId id="480" r:id="rId17"/>
    <p:sldId id="373" r:id="rId18"/>
    <p:sldId id="444" r:id="rId19"/>
    <p:sldId id="3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Алесандровна Изюмова" initials="ОАИ" lastIdx="1" clrIdx="0">
    <p:extLst>
      <p:ext uri="{19B8F6BF-5375-455C-9EA6-DF929625EA0E}">
        <p15:presenceInfo xmlns:p15="http://schemas.microsoft.com/office/powerpoint/2012/main" userId="S-1-5-21-2652936951-4293972441-1385579656-12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0066"/>
    <a:srgbClr val="FFFFFF"/>
    <a:srgbClr val="CC0066"/>
    <a:srgbClr val="A800A8"/>
    <a:srgbClr val="9900CC"/>
    <a:srgbClr val="990099"/>
    <a:srgbClr val="8F48B6"/>
    <a:srgbClr val="03030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2907" autoAdjust="0"/>
  </p:normalViewPr>
  <p:slideViewPr>
    <p:cSldViewPr snapToGrid="0">
      <p:cViewPr varScale="1">
        <p:scale>
          <a:sx n="107" d="100"/>
          <a:sy n="107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C77BE1-C40A-44E4-A584-C0F80843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DD7BF-A587-4085-9D49-A7FD03FEE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4055-477D-463B-81A1-A621F01ADD0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46938-DA38-4CE7-90AE-3C55B3D91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C7AE5-A49D-41BE-A6CD-C939C6BA0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9AE7-BDCE-4226-9626-858C9DBF9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8BE-419B-4C99-9D6E-A8330DF5DF0B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42A2-66D6-4BA2-8D97-A1C86349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3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8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1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E867-9C85-4953-9561-0435D507CC8C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850" y="622013"/>
            <a:ext cx="11404270" cy="4071907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Проверка отдельных вопросов исполнения бюджета, управления и распоряжения имуществом, находящимся в муниципальной собственности муниципального района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alt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Борзинский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район»</a:t>
            </a:r>
            <a:b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Контрольно-счетной палатой </a:t>
            </a:r>
            <a:b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Борзинский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2609712" cy="45524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D4E220-31E6-4570-9A22-5075D335644B}"/>
              </a:ext>
            </a:extLst>
          </p:cNvPr>
          <p:cNvSpPr txBox="1">
            <a:spLocks/>
          </p:cNvSpPr>
          <p:nvPr/>
        </p:nvSpPr>
        <p:spPr>
          <a:xfrm>
            <a:off x="383177" y="4693920"/>
            <a:ext cx="11584705" cy="13999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исполнение бюджета, </a:t>
            </a:r>
          </a:p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проверить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расходов </a:t>
            </a:r>
          </a:p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	и имущественные вопросы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376"/>
          <a:stretch/>
        </p:blipFill>
        <p:spPr>
          <a:xfrm>
            <a:off x="8095202" y="3413256"/>
            <a:ext cx="3640816" cy="2296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02" y="400492"/>
            <a:ext cx="3640816" cy="2359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8" r="16787" b="46087"/>
          <a:stretch/>
        </p:blipFill>
        <p:spPr>
          <a:xfrm>
            <a:off x="1724623" y="1195166"/>
            <a:ext cx="2224156" cy="2096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 r="29912"/>
          <a:stretch/>
        </p:blipFill>
        <p:spPr>
          <a:xfrm>
            <a:off x="4131945" y="1162085"/>
            <a:ext cx="3755998" cy="319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270"/>
          <a:stretch/>
        </p:blipFill>
        <p:spPr>
          <a:xfrm>
            <a:off x="427833" y="3362958"/>
            <a:ext cx="1965352" cy="276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0908" y="5942839"/>
            <a:ext cx="535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Приняты невыполненные работы на сумму 222,3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07277" y="5709929"/>
            <a:ext cx="389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Съезды с тротуарных дорожек имеют высокие продольные наклоны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67479" y="2766925"/>
            <a:ext cx="404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Плиточное покрытие </a:t>
            </a:r>
            <a:r>
              <a:rPr lang="ru-RU" dirty="0" smtClean="0">
                <a:ea typeface="Calibri" panose="020F0502020204030204" pitchFamily="34" charset="0"/>
              </a:rPr>
              <a:t>дорожки </a:t>
            </a:r>
            <a:r>
              <a:rPr lang="ru-RU" dirty="0">
                <a:ea typeface="Calibri" panose="020F0502020204030204" pitchFamily="34" charset="0"/>
              </a:rPr>
              <a:t>не имеет фиксацию крайнего ряда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20908" y="4322625"/>
            <a:ext cx="5646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Полностью отсутствует нижний ярус 3D панелей, </a:t>
            </a:r>
          </a:p>
          <a:p>
            <a:r>
              <a:rPr lang="ru-RU" dirty="0" smtClean="0"/>
              <a:t>имеются следы монтажа, верхний ярус в 50% либо</a:t>
            </a:r>
          </a:p>
          <a:p>
            <a:r>
              <a:rPr lang="ru-RU" dirty="0" smtClean="0"/>
              <a:t> имеет повреждения, либо отсутствует.</a:t>
            </a:r>
          </a:p>
          <a:p>
            <a:r>
              <a:rPr lang="ru-RU" dirty="0" smtClean="0"/>
              <a:t>Баскетбольные кольца с сеткой отсутствуют, </a:t>
            </a:r>
          </a:p>
          <a:p>
            <a:r>
              <a:rPr lang="ru-RU" dirty="0" smtClean="0"/>
              <a:t>имеются следы монтажа.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424" y="59073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  <a:t>г. Борзя, Парк им. Матросова</a:t>
            </a:r>
            <a:br>
              <a:rPr lang="ru-RU" sz="2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r="34433"/>
          <a:stretch/>
        </p:blipFill>
        <p:spPr>
          <a:xfrm>
            <a:off x="481561" y="1756826"/>
            <a:ext cx="4442602" cy="3063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r="16049"/>
          <a:stretch/>
        </p:blipFill>
        <p:spPr>
          <a:xfrm>
            <a:off x="4999684" y="3325348"/>
            <a:ext cx="4088922" cy="2601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9"/>
          <a:stretch/>
        </p:blipFill>
        <p:spPr>
          <a:xfrm>
            <a:off x="6540389" y="315075"/>
            <a:ext cx="4757843" cy="27505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24163" y="5872209"/>
            <a:ext cx="701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Плиточное покрытие дорожки, примыкающей к детской площадке, не имеет фиксацию крайнего ряда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64128" y="3065619"/>
            <a:ext cx="2839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единичных случаях в горизонтальной плоскости плитка относительно друг другу уложена неровно (выступы, впадины)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1561" y="4819945"/>
            <a:ext cx="435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Асфальтовое покрытие имеет следы </a:t>
            </a:r>
            <a:r>
              <a:rPr lang="ru-RU" dirty="0" err="1">
                <a:ea typeface="Calibri" panose="020F0502020204030204" pitchFamily="34" charset="0"/>
              </a:rPr>
              <a:t>выкрашивания</a:t>
            </a:r>
            <a:r>
              <a:rPr lang="ru-RU" dirty="0">
                <a:ea typeface="Calibri" panose="020F0502020204030204" pitchFamily="34" charset="0"/>
              </a:rPr>
              <a:t> инертных материалов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1" y="5748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г. Борзя, </a:t>
            </a:r>
            <a:r>
              <a:rPr lang="ru-RU" sz="2800" b="1" dirty="0" smtClean="0">
                <a:solidFill>
                  <a:prstClr val="black"/>
                </a:solidFill>
              </a:rPr>
              <a:t>городской парк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6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592" y="690914"/>
            <a:ext cx="586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пгт</a:t>
            </a:r>
            <a:r>
              <a:rPr lang="ru-RU" sz="2800" b="1" dirty="0" smtClean="0"/>
              <a:t>. Шерловая Гора, парк ул. Ленина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-306" r="-340" b="26686"/>
          <a:stretch/>
        </p:blipFill>
        <p:spPr>
          <a:xfrm>
            <a:off x="959249" y="1235251"/>
            <a:ext cx="2707316" cy="4143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r="279" b="39245"/>
          <a:stretch/>
        </p:blipFill>
        <p:spPr>
          <a:xfrm>
            <a:off x="4412892" y="1235252"/>
            <a:ext cx="2893343" cy="4143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>
          <a:xfrm>
            <a:off x="8047964" y="1235252"/>
            <a:ext cx="3090846" cy="41431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6322" y="5428690"/>
            <a:ext cx="1025248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>Тротуарная </a:t>
            </a:r>
            <a:r>
              <a:rPr lang="ru-RU" dirty="0" smtClean="0">
                <a:ea typeface="Calibri" panose="020F0502020204030204" pitchFamily="34" charset="0"/>
              </a:rPr>
              <a:t>плитка, бортовые камни имеют </a:t>
            </a:r>
            <a:r>
              <a:rPr lang="ru-RU" dirty="0">
                <a:ea typeface="Calibri" panose="020F0502020204030204" pitchFamily="34" charset="0"/>
              </a:rPr>
              <a:t>дефекты (трещины</a:t>
            </a:r>
            <a:r>
              <a:rPr lang="ru-RU" dirty="0" smtClean="0">
                <a:ea typeface="Calibri" panose="020F0502020204030204" pitchFamily="34" charset="0"/>
              </a:rPr>
              <a:t>)</a:t>
            </a:r>
            <a:endParaRPr lang="ru-RU" sz="1100" dirty="0" smtClean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460" y="5867666"/>
            <a:ext cx="667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Приняты невыполненные работы на сумму </a:t>
            </a:r>
            <a:r>
              <a:rPr lang="ru-RU" b="1" dirty="0" smtClean="0"/>
              <a:t>232,2 тыс. рублей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86" y="720683"/>
            <a:ext cx="80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пгт</a:t>
            </a:r>
            <a:r>
              <a:rPr lang="ru-RU" sz="2800" b="1" dirty="0" smtClean="0"/>
              <a:t>. Шерловая Гора, памятник воинам ВОВ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11157"/>
          <a:stretch/>
        </p:blipFill>
        <p:spPr>
          <a:xfrm>
            <a:off x="485786" y="1726803"/>
            <a:ext cx="7030529" cy="382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 b="31195"/>
          <a:stretch/>
        </p:blipFill>
        <p:spPr>
          <a:xfrm>
            <a:off x="6181732" y="3116909"/>
            <a:ext cx="2476600" cy="3209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4" b="31232"/>
          <a:stretch/>
        </p:blipFill>
        <p:spPr>
          <a:xfrm>
            <a:off x="8658332" y="468370"/>
            <a:ext cx="3090846" cy="3170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86" y="5805292"/>
            <a:ext cx="546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Принято невыполненных работ на сумму 213,2 </a:t>
            </a:r>
            <a:r>
              <a:rPr lang="ru-RU" dirty="0" err="1" smtClean="0"/>
              <a:t>т.р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58332" y="3638417"/>
            <a:ext cx="321635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>В единичных случаях в горизонтальной плоскости плитка относительно друг другу уложена неровно (выступы, впадины</a:t>
            </a:r>
            <a:r>
              <a:rPr lang="ru-RU" dirty="0" smtClean="0">
                <a:ea typeface="Calibri" panose="020F0502020204030204" pitchFamily="34" charset="0"/>
              </a:rPr>
              <a:t>)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</a:rPr>
              <a:t>Между плитками </a:t>
            </a:r>
            <a:r>
              <a:rPr lang="ru-RU" dirty="0">
                <a:ea typeface="Calibri" panose="020F0502020204030204" pitchFamily="34" charset="0"/>
              </a:rPr>
              <a:t>растет </a:t>
            </a:r>
            <a:r>
              <a:rPr lang="ru-RU" dirty="0" smtClean="0">
                <a:ea typeface="Calibri" panose="020F0502020204030204" pitchFamily="34" charset="0"/>
              </a:rPr>
              <a:t>трава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/>
          <a:stretch/>
        </p:blipFill>
        <p:spPr>
          <a:xfrm>
            <a:off x="471345" y="754376"/>
            <a:ext cx="5097216" cy="3119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5" y="3956617"/>
            <a:ext cx="3473614" cy="26052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b="11933"/>
          <a:stretch/>
        </p:blipFill>
        <p:spPr>
          <a:xfrm>
            <a:off x="6067928" y="401930"/>
            <a:ext cx="2587120" cy="2966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82"/>
          <a:stretch/>
        </p:blipFill>
        <p:spPr>
          <a:xfrm>
            <a:off x="9012289" y="401930"/>
            <a:ext cx="2489130" cy="29667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24468" y="5079342"/>
            <a:ext cx="765654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Часть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основания модульной котельной Терморобот-400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установлена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 деревянных брусках,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имеется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риск дальнейшей деформации угла наклона модуля.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12289" y="3368722"/>
            <a:ext cx="248913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Имеется коррозийный след шва основания модуля.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7929" y="3352173"/>
            <a:ext cx="258712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Зонты для дымовых труб сняты, на дымовых трубах имеются следы коррозии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9095" y="858542"/>
            <a:ext cx="3128682" cy="4851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Дорожные работы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1" b="30065"/>
          <a:stretch/>
        </p:blipFill>
        <p:spPr>
          <a:xfrm>
            <a:off x="3810000" y="472209"/>
            <a:ext cx="8032376" cy="2019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3535666"/>
            <a:ext cx="4724400" cy="2279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6"/>
          <a:stretch/>
        </p:blipFill>
        <p:spPr>
          <a:xfrm>
            <a:off x="6867876" y="3561630"/>
            <a:ext cx="4724400" cy="22539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4420" y="2289170"/>
            <a:ext cx="11432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Оплачено не выполненных работ:</a:t>
            </a:r>
          </a:p>
          <a:p>
            <a:r>
              <a:rPr lang="ru-RU" dirty="0"/>
              <a:t>-</a:t>
            </a:r>
            <a:r>
              <a:rPr lang="ru-RU" dirty="0" smtClean="0"/>
              <a:t> по строительству </a:t>
            </a:r>
            <a:r>
              <a:rPr lang="ru-RU" dirty="0"/>
              <a:t>автомобильной </a:t>
            </a:r>
            <a:r>
              <a:rPr lang="ru-RU" dirty="0" smtClean="0"/>
              <a:t>дороги </a:t>
            </a:r>
            <a:r>
              <a:rPr lang="ru-RU" dirty="0" err="1" smtClean="0"/>
              <a:t>пгт.Шерловая</a:t>
            </a:r>
            <a:r>
              <a:rPr lang="ru-RU" dirty="0" smtClean="0"/>
              <a:t> </a:t>
            </a:r>
            <a:r>
              <a:rPr lang="ru-RU" dirty="0"/>
              <a:t>Гора - с. </a:t>
            </a:r>
            <a:r>
              <a:rPr lang="ru-RU" dirty="0" smtClean="0"/>
              <a:t>Приозерное в сумме 6,8 млн. рублей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 ремонту автодорог в г. Борзя:	от </a:t>
            </a:r>
            <a:r>
              <a:rPr lang="ru-RU" dirty="0"/>
              <a:t>ул. Партизанской до ул. Карла </a:t>
            </a:r>
            <a:r>
              <a:rPr lang="ru-RU" dirty="0" smtClean="0"/>
              <a:t>Маркса в сумме  5,0 млн. рублей</a:t>
            </a:r>
          </a:p>
          <a:p>
            <a:r>
              <a:rPr lang="ru-RU" dirty="0" smtClean="0"/>
              <a:t>								по </a:t>
            </a:r>
            <a:r>
              <a:rPr lang="ru-RU" dirty="0"/>
              <a:t>ул. Промышленная </a:t>
            </a:r>
            <a:r>
              <a:rPr lang="ru-RU" dirty="0" smtClean="0"/>
              <a:t>в сумме 0,6 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542" y="5815584"/>
            <a:ext cx="1096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допущены нарушения законодательства </a:t>
            </a:r>
            <a:r>
              <a:rPr lang="ru-RU" dirty="0"/>
              <a:t>о контрактной </a:t>
            </a:r>
            <a:r>
              <a:rPr lang="ru-RU" dirty="0" smtClean="0"/>
              <a:t>системе в </a:t>
            </a:r>
            <a:r>
              <a:rPr lang="ru-RU" dirty="0"/>
              <a:t>сфере </a:t>
            </a:r>
            <a:r>
              <a:rPr lang="ru-RU" dirty="0" smtClean="0"/>
              <a:t>закупок:</a:t>
            </a:r>
            <a:r>
              <a:rPr lang="ru-RU" dirty="0"/>
              <a:t>	</a:t>
            </a:r>
            <a:r>
              <a:rPr lang="ru-RU" dirty="0" smtClean="0"/>
              <a:t>МУ </a:t>
            </a:r>
            <a:r>
              <a:rPr lang="ru-RU" dirty="0"/>
              <a:t>«Служба МТО» </a:t>
            </a:r>
            <a:r>
              <a:rPr lang="ru-RU" dirty="0" smtClean="0"/>
              <a:t>и																			администрацией </a:t>
            </a:r>
            <a:r>
              <a:rPr lang="ru-RU" dirty="0"/>
              <a:t>г. Борзи </a:t>
            </a:r>
          </a:p>
        </p:txBody>
      </p:sp>
    </p:spTree>
    <p:extLst>
      <p:ext uri="{BB962C8B-B14F-4D97-AF65-F5344CB8AC3E}">
        <p14:creationId xmlns:p14="http://schemas.microsoft.com/office/powerpoint/2010/main" val="350729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967" y="791938"/>
            <a:ext cx="10036480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latin typeface="+mn-lt"/>
                <a:cs typeface="Arial" panose="020B0604020202020204" pitchFamily="34" charset="0"/>
              </a:rPr>
              <a:t>Ключевые выводы:</a:t>
            </a:r>
            <a:endParaRPr lang="ru-RU" sz="28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1480542" y="1727631"/>
            <a:ext cx="100234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Исполнение бюджета муниципального района «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Борзинский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район» в 2021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году в целом, характеризуется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удовлетворительной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бюджетной дисциплиной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1093966" y="1896179"/>
            <a:ext cx="182459" cy="150019"/>
          </a:xfrm>
          <a:prstGeom prst="diamond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1093965" y="3883677"/>
            <a:ext cx="182459" cy="150019"/>
          </a:xfrm>
          <a:prstGeom prst="diamond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C56E7-27AF-4F76-88A5-4CA0B7AB8C8F}"/>
              </a:ext>
            </a:extLst>
          </p:cNvPr>
          <p:cNvSpPr txBox="1"/>
          <p:nvPr/>
        </p:nvSpPr>
        <p:spPr>
          <a:xfrm>
            <a:off x="1480542" y="3690827"/>
            <a:ext cx="102673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/>
              <a:t>Установлен </a:t>
            </a:r>
            <a:r>
              <a:rPr lang="ru-RU" sz="2800" dirty="0"/>
              <a:t>ряд </a:t>
            </a:r>
            <a:r>
              <a:rPr lang="ru-RU" sz="2800" b="1" dirty="0" smtClean="0"/>
              <a:t>нарушений </a:t>
            </a:r>
            <a:r>
              <a:rPr lang="ru-RU" sz="2800" b="1" dirty="0"/>
              <a:t>и </a:t>
            </a:r>
            <a:r>
              <a:rPr lang="ru-RU" sz="2800" b="1" dirty="0" smtClean="0"/>
              <a:t>недостатков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свидетельствующих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необходимости принятия мер по исправлению сложившейся ситуации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42A3CA-99F8-D0E3-DD18-2B6C1F08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65" y="1379044"/>
            <a:ext cx="3147109" cy="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6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81" y="797378"/>
            <a:ext cx="10036480" cy="644836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Предложения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для Администрации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Борзинского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района: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1418692" y="1442214"/>
            <a:ext cx="102333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Обязать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ответственных исполнителей муниципальных программ вносить в них изменения в соответствии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 статьей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179 БК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РФ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Рассмотреть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возможность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перевода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бюджета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района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 программно-целевой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метод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Урегулировать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взаимодействие между отделами Администрации района в целях ведения достоверного бухгалтерского учета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Соблюдать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условия и порядки представления межбюджетных трансфертов,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включая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своевременность представления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отчетов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Принять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меры по обеспечению контроля за использованием бюджетных средств, недопущению впредь нарушений и недостатков, отраженных в материалах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проверки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Рассмотреть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вопрос 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недостижении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казенным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учреждением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(СОШ №41) результатов использования средств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резервного фонда Правительства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края </a:t>
            </a: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1110857" y="1617364"/>
            <a:ext cx="182459" cy="150019"/>
          </a:xfrm>
          <a:prstGeom prst="diamond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0066"/>
              </a:solidFill>
            </a:endParaRPr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1093967" y="2324536"/>
            <a:ext cx="182459" cy="150019"/>
          </a:xfrm>
          <a:prstGeom prst="diamond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C56E7-27AF-4F76-88A5-4CA0B7AB8C8F}"/>
              </a:ext>
            </a:extLst>
          </p:cNvPr>
          <p:cNvSpPr txBox="1"/>
          <p:nvPr/>
        </p:nvSpPr>
        <p:spPr>
          <a:xfrm>
            <a:off x="1418692" y="3792128"/>
            <a:ext cx="10501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6" y="1338711"/>
            <a:ext cx="8668869" cy="53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40" y="3084196"/>
            <a:ext cx="182896" cy="1524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40" y="3814688"/>
            <a:ext cx="182896" cy="152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4" y="4511480"/>
            <a:ext cx="182896" cy="1524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15" y="5607772"/>
            <a:ext cx="182896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81" y="612136"/>
            <a:ext cx="10036480" cy="644836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Меры реагирования: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771330" y="1582331"/>
            <a:ext cx="108633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Направить отчет: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Законодательное Собрание и в Правительство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края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для сведения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Совет района для рассмотрения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Главе района для рассмотрения и принятия мер</a:t>
            </a:r>
          </a:p>
          <a:p>
            <a:pPr marL="457200" indent="-457200">
              <a:buFontTx/>
              <a:buChar char="-"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Внести представления КСП района в адрес: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Администрации района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МБУ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Борзинский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районный центр культуры»;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МОУ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СОШ 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47;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МОУ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СОШ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Цаган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Олуй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Администрации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городского поселения 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Борзинское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»;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Администрации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городского поселения 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Шерловогорское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389795" y="1764084"/>
            <a:ext cx="182459" cy="150019"/>
          </a:xfrm>
          <a:prstGeom prst="diamond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34" y="296733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233443-FAF8-EE28-3C10-04B0A27DD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05" y="3603413"/>
            <a:ext cx="182896" cy="1524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72568" y="1182135"/>
            <a:ext cx="3342678" cy="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9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0D8881F-49D6-466D-87E7-D97E0D0912AD}"/>
              </a:ext>
            </a:extLst>
          </p:cNvPr>
          <p:cNvSpPr txBox="1">
            <a:spLocks/>
          </p:cNvSpPr>
          <p:nvPr/>
        </p:nvSpPr>
        <p:spPr>
          <a:xfrm>
            <a:off x="3800806" y="3091308"/>
            <a:ext cx="4777137" cy="3376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Спасибо за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внимание !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3E4B1F-DB16-4E74-9936-511B92F24619}"/>
              </a:ext>
            </a:extLst>
          </p:cNvPr>
          <p:cNvSpPr/>
          <p:nvPr/>
        </p:nvSpPr>
        <p:spPr>
          <a:xfrm>
            <a:off x="3800806" y="3558159"/>
            <a:ext cx="4568131" cy="7331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D8D7A-BB35-46EE-BBEE-CE21D8528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8971" y="975519"/>
            <a:ext cx="11162168" cy="712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Структура и динамика доходов бюджета муниципального района «</a:t>
            </a:r>
            <a:r>
              <a:rPr lang="ru-RU" altLang="ru-RU" sz="2400" b="1" dirty="0" err="1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Борзинский</a:t>
            </a:r>
            <a:r>
              <a:rPr lang="ru-RU" altLang="ru-RU" sz="2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район»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BDE09-3D02-494D-A900-E4D4181E908F}"/>
              </a:ext>
            </a:extLst>
          </p:cNvPr>
          <p:cNvSpPr txBox="1"/>
          <p:nvPr/>
        </p:nvSpPr>
        <p:spPr>
          <a:xfrm>
            <a:off x="2018426" y="5089525"/>
            <a:ext cx="51133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Коэффициент автономии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(налоговые и неналоговые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к общему объему доходов)</a:t>
            </a:r>
            <a:endParaRPr lang="ru-RU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7691438" y="5089525"/>
            <a:ext cx="1933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0,211</a:t>
            </a:r>
            <a:r>
              <a:rPr lang="ru-RU" altLang="ru-RU" sz="1800" dirty="0" smtClean="0">
                <a:solidFill>
                  <a:srgbClr val="C00000"/>
                </a:solidFill>
              </a:rPr>
              <a:t>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2020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</a:rPr>
              <a:t>году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0,190</a:t>
            </a:r>
            <a:r>
              <a:rPr lang="ru-RU" altLang="ru-RU" sz="1800" dirty="0" smtClean="0"/>
              <a:t>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2021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</a:rPr>
              <a:t>году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36DAA489-9F4E-402F-B28E-F25C695F95EB}"/>
              </a:ext>
            </a:extLst>
          </p:cNvPr>
          <p:cNvSpPr/>
          <p:nvPr/>
        </p:nvSpPr>
        <p:spPr>
          <a:xfrm>
            <a:off x="6781891" y="5173235"/>
            <a:ext cx="503238" cy="8207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44D2A68-6497-4829-B488-EA1F4B7F4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7402"/>
              </p:ext>
            </p:extLst>
          </p:nvPr>
        </p:nvGraphicFramePr>
        <p:xfrm>
          <a:off x="582706" y="1967310"/>
          <a:ext cx="11025819" cy="2936383"/>
        </p:xfrm>
        <a:graphic>
          <a:graphicData uri="http://schemas.openxmlformats.org/drawingml/2006/table">
            <a:tbl>
              <a:tblPr/>
              <a:tblGrid>
                <a:gridCol w="348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76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рост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2020,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сумма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сумма </a:t>
                      </a: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доля, 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2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301 230,9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1 640 881,8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126,1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2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налоговые 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239 666,1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264 659,4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16,1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110,4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2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неналоговые 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35 056,7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47 422,5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135,3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493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1 026 508,1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78,9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1 328 799,9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81,0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anose="02020603050405020304" pitchFamily="18" charset="0"/>
                        </a:rPr>
                        <a:t>129,4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952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98813" y="1629173"/>
            <a:ext cx="17129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" y="235216"/>
            <a:ext cx="179847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330363" y="655574"/>
            <a:ext cx="95075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Всего утверждено 19 муниципальных программ,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В 2021 году в бюджете реализовано - 12, на сумму</a:t>
            </a:r>
          </a:p>
        </p:txBody>
      </p:sp>
      <p:sp>
        <p:nvSpPr>
          <p:cNvPr id="5" name="Овал 4"/>
          <p:cNvSpPr/>
          <p:nvPr/>
        </p:nvSpPr>
        <p:spPr>
          <a:xfrm>
            <a:off x="3045777" y="1777027"/>
            <a:ext cx="5834063" cy="17589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66CC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1177" y="1908840"/>
            <a:ext cx="53059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111,6 млн. рублей, </a:t>
            </a:r>
          </a:p>
          <a:p>
            <a:pPr algn="ctr">
              <a:defRPr/>
            </a:pP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что составляет 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</a:endParaRPr>
          </a:p>
          <a:p>
            <a:pPr algn="ctr">
              <a:defRPr/>
            </a:pP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6,8% расходов бюджета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888" y="5037138"/>
            <a:ext cx="11160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Формальный подход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разработке и утверждении муниципальных программ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программно-целевого метода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формирования бюджета </a:t>
            </a:r>
            <a:endParaRPr lang="ru-RU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13" y="212838"/>
            <a:ext cx="1798476" cy="310923"/>
          </a:xfrm>
          <a:prstGeom prst="rect">
            <a:avLst/>
          </a:prstGeom>
        </p:spPr>
      </p:pic>
      <p:pic>
        <p:nvPicPr>
          <p:cNvPr id="10" name="Рисунок 9" descr="Using color with braces employing the TikZ calligraphy library - 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5823" y="-1210491"/>
            <a:ext cx="1236618" cy="118262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1044" y="3707646"/>
            <a:ext cx="10833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</a:t>
            </a:r>
            <a:r>
              <a:rPr lang="ru-RU" sz="2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муниципальных программ – </a:t>
            </a: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имеют </a:t>
            </a:r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ассигнований в бюджете</a:t>
            </a:r>
            <a:endParaRPr lang="ru-RU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06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D36A14AF-97C2-48F9-A44D-ACC4D7A6A11F}"/>
              </a:ext>
            </a:extLst>
          </p:cNvPr>
          <p:cNvSpPr txBox="1">
            <a:spLocks/>
          </p:cNvSpPr>
          <p:nvPr/>
        </p:nvSpPr>
        <p:spPr>
          <a:xfrm>
            <a:off x="550863" y="1628775"/>
            <a:ext cx="6553200" cy="38877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ходе проверки расходов бюджета муниципального района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установлены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и недостатки</a:t>
            </a:r>
          </a:p>
        </p:txBody>
      </p:sp>
      <p:pic>
        <p:nvPicPr>
          <p:cNvPr id="10245" name="Picture 4" descr="https://storage.myseldon.com/news_pict_DB/DB92E7CB63BFF59940F52A34537A8B9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663" y="1916113"/>
            <a:ext cx="4656137" cy="3105150"/>
          </a:xfr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13" y="212838"/>
            <a:ext cx="179847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07988" y="1700213"/>
            <a:ext cx="11376025" cy="4243387"/>
          </a:xfrm>
        </p:spPr>
        <p:txBody>
          <a:bodyPr>
            <a:normAutofit fontScale="25000" lnSpcReduction="20000"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Общий объем нарушений – </a:t>
            </a:r>
            <a:r>
              <a:rPr lang="ru-RU" altLang="ru-RU" sz="11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552,4 </a:t>
            </a:r>
            <a:r>
              <a:rPr lang="ru-RU" altLang="ru-RU" sz="11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млн. рублей</a:t>
            </a: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в том числе: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ru-RU" altLang="ru-RU" sz="11200" b="1" i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финансовые нарушения - </a:t>
            </a:r>
            <a:r>
              <a:rPr lang="ru-RU" altLang="ru-RU" sz="1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542,6</a:t>
            </a:r>
            <a:r>
              <a:rPr lang="ru-RU" altLang="ru-RU" sz="1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200" b="1" i="1" dirty="0" smtClean="0">
                <a:cs typeface="Times New Roman" panose="02020603050405020304" pitchFamily="18" charset="0"/>
              </a:rPr>
              <a:t>млн. рублей</a:t>
            </a: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 из них:</a:t>
            </a:r>
          </a:p>
          <a:p>
            <a:pPr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9600" i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нарушения при оформлении фактов хозяйственной жизни – </a:t>
            </a:r>
            <a:r>
              <a:rPr lang="ru-RU" altLang="ru-RU" sz="9600" i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0,8 </a:t>
            </a:r>
            <a:r>
              <a:rPr lang="ru-RU" altLang="ru-RU" sz="9600" i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млн. рублей</a:t>
            </a:r>
          </a:p>
          <a:p>
            <a:pPr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9600" i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неэффективное использование – 10,1 млн</a:t>
            </a:r>
            <a:r>
              <a:rPr lang="ru-RU" altLang="ru-RU" sz="9600" i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9600" i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рублей</a:t>
            </a:r>
          </a:p>
          <a:p>
            <a:pPr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9600" i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нарушения ведения </a:t>
            </a:r>
            <a:r>
              <a:rPr lang="ru-RU" altLang="ru-RU" sz="9600" i="1" dirty="0" smtClean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бухгалтерского учета – 531,7 </a:t>
            </a:r>
            <a:r>
              <a:rPr lang="ru-RU" altLang="ru-RU" sz="9600" i="1" dirty="0">
                <a:solidFill>
                  <a:srgbClr val="1F497D">
                    <a:lumMod val="75000"/>
                  </a:srgbClr>
                </a:solidFill>
                <a:cs typeface="Times New Roman" panose="02020603050405020304" pitchFamily="18" charset="0"/>
              </a:rPr>
              <a:t>млн. рублей </a:t>
            </a:r>
            <a:endParaRPr lang="ru-RU" altLang="ru-RU" sz="9600" i="1" dirty="0" smtClean="0">
              <a:solidFill>
                <a:srgbClr val="1F497D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нарушения законодательства </a:t>
            </a:r>
            <a:r>
              <a:rPr lang="ru-RU" altLang="ru-RU" sz="112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 сфере контрактной </a:t>
            </a: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системы 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ru-RU" altLang="ru-RU" sz="112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1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9,9</a:t>
            </a: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млн. рублей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ru-RU" sz="112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иные нарушения </a:t>
            </a:r>
            <a:endParaRPr lang="ru-RU" altLang="ru-RU" sz="2400" b="1" i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ru-RU" altLang="ru-RU" sz="2400" b="1" i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2400" i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endParaRPr lang="ru-RU" altLang="ru-RU" sz="2400" i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4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400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2400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800" dirty="0" smtClean="0"/>
              <a:t>-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0713"/>
            <a:ext cx="36687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629" y="791938"/>
            <a:ext cx="5663243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latin typeface="+mn-lt"/>
              </a:rPr>
              <a:t>р</a:t>
            </a:r>
            <a:r>
              <a:rPr lang="ru-RU" sz="2800" b="1" dirty="0" smtClean="0">
                <a:latin typeface="+mn-lt"/>
              </a:rPr>
              <a:t>емонт кровли в МОУ СОШ №41</a:t>
            </a:r>
            <a:endParaRPr lang="ru-RU" sz="2800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2" y="1564789"/>
            <a:ext cx="5515218" cy="2311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3" b="22159"/>
          <a:stretch/>
        </p:blipFill>
        <p:spPr>
          <a:xfrm>
            <a:off x="6757209" y="679127"/>
            <a:ext cx="4860025" cy="55475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0" y="4156055"/>
            <a:ext cx="546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кровли приостановлена </a:t>
            </a:r>
          </a:p>
          <a:p>
            <a:pPr algn="just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образовательная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корпусе №2 </a:t>
            </a:r>
          </a:p>
          <a:p>
            <a:pPr algn="just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причине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образования трещины в стене</a:t>
            </a:r>
          </a:p>
          <a:p>
            <a:pPr algn="just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угрозы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ее обрушения</a:t>
            </a: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Безрезультатные расходы в сумме 10,1 млн. рублей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78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163" y="791938"/>
            <a:ext cx="9296402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latin typeface="+mn-lt"/>
              </a:rPr>
              <a:t>Ремонт спортзала в МОУ СОШ  №47 </a:t>
            </a:r>
            <a:r>
              <a:rPr lang="ru-RU" sz="2800" b="1" dirty="0" err="1" smtClean="0">
                <a:latin typeface="+mn-lt"/>
              </a:rPr>
              <a:t>пгт</a:t>
            </a:r>
            <a:r>
              <a:rPr lang="ru-RU" sz="2800" b="1" dirty="0" smtClean="0">
                <a:latin typeface="+mn-lt"/>
              </a:rPr>
              <a:t>. Шерловая Гора</a:t>
            </a:r>
            <a:endParaRPr lang="ru-RU" sz="2800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2"/>
          <a:stretch/>
        </p:blipFill>
        <p:spPr>
          <a:xfrm>
            <a:off x="466162" y="1561943"/>
            <a:ext cx="6194612" cy="33135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34871" y="5124324"/>
            <a:ext cx="8444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радиаторах </a:t>
            </a:r>
            <a:r>
              <a:rPr lang="ru-RU" dirty="0" smtClean="0"/>
              <a:t>небезопасные конструкции, обтянутые </a:t>
            </a:r>
            <a:r>
              <a:rPr lang="ru-RU" dirty="0"/>
              <a:t>полимерной </a:t>
            </a:r>
            <a:r>
              <a:rPr lang="ru-RU" dirty="0" smtClean="0"/>
              <a:t>сеткой на </a:t>
            </a:r>
            <a:r>
              <a:rPr lang="ru-RU" dirty="0" err="1" smtClean="0"/>
              <a:t>саморезах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жестяными шайбами. Расчета их стоимости нет, замена не согласована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Оплачено не выполненных работ по устройству ограждения радиаторов на 38,9 </a:t>
            </a:r>
            <a:r>
              <a:rPr lang="ru-RU" dirty="0" err="1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18" y="2538760"/>
            <a:ext cx="4688541" cy="25855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/>
          <a:stretch/>
        </p:blipFill>
        <p:spPr>
          <a:xfrm rot="5400000">
            <a:off x="495612" y="3689971"/>
            <a:ext cx="2809808" cy="28687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29718" y="1331550"/>
            <a:ext cx="4751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Линолеум прилегает не </a:t>
            </a:r>
            <a:r>
              <a:rPr lang="ru-RU" dirty="0" smtClean="0"/>
              <a:t>плотно (волнами) </a:t>
            </a:r>
          </a:p>
          <a:p>
            <a:r>
              <a:rPr lang="ru-RU" dirty="0" smtClean="0"/>
              <a:t>ввиду некачественной укладки, что приведет</a:t>
            </a:r>
          </a:p>
          <a:p>
            <a:r>
              <a:rPr lang="ru-RU" dirty="0" smtClean="0"/>
              <a:t>к сокращению срока эксплуатации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89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967" y="791938"/>
            <a:ext cx="5270974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latin typeface="+mn-lt"/>
              </a:rPr>
              <a:t>Ремонт МОУ СОШ с. </a:t>
            </a:r>
            <a:r>
              <a:rPr lang="ru-RU" sz="2800" b="1" dirty="0" err="1" smtClean="0">
                <a:latin typeface="+mn-lt"/>
              </a:rPr>
              <a:t>Цаган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Олуй</a:t>
            </a:r>
            <a:endParaRPr lang="ru-RU" sz="2800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6" y="1436773"/>
            <a:ext cx="6857999" cy="34834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9576" y="4964848"/>
            <a:ext cx="10642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Локальные сметные расчеты не размещены в ЕИС по закупкам</a:t>
            </a:r>
          </a:p>
          <a:p>
            <a:r>
              <a:rPr lang="ru-RU" dirty="0" smtClean="0"/>
              <a:t>Несвоевременно оплачены выполненные работы </a:t>
            </a:r>
          </a:p>
          <a:p>
            <a:endParaRPr lang="ru-RU" dirty="0" smtClean="0"/>
          </a:p>
          <a:p>
            <a:r>
              <a:rPr lang="ru-RU" dirty="0" smtClean="0"/>
              <a:t>Оплачены не выполненные работы по устройству заграждений раздела «Окна» на 39,3 тыс. рублей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0612" y="1140161"/>
            <a:ext cx="4525935" cy="30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8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7" y="791938"/>
            <a:ext cx="5954245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latin typeface="+mn-lt"/>
              </a:rPr>
              <a:t>г. Борзя, </a:t>
            </a:r>
            <a:r>
              <a:rPr lang="ru-RU" sz="2800" b="1" dirty="0">
                <a:latin typeface="+mn-lt"/>
              </a:rPr>
              <a:t>Парк им. Матросова</a:t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7" y="1500312"/>
            <a:ext cx="5633192" cy="3133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985" y="2521502"/>
            <a:ext cx="5602710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32590</TotalTime>
  <Words>805</Words>
  <Application>Microsoft Office PowerPoint</Application>
  <PresentationFormat>Широкоэкранный</PresentationFormat>
  <Paragraphs>148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Проверка отдельных вопросов исполнения бюджета, управления и распоряжения имуществом, находящимся в муниципальной собственности муниципального района «Борзинский район»  совместно с Контрольно-счетной палатой  муниципального района «Борзинский район»</vt:lpstr>
      <vt:lpstr>Структура и динамика доходов бюджета муниципального района «Борзинский район»</vt:lpstr>
      <vt:lpstr>Презентация PowerPoint</vt:lpstr>
      <vt:lpstr>Презентация PowerPoint</vt:lpstr>
      <vt:lpstr>Презентация PowerPoint</vt:lpstr>
      <vt:lpstr>ремонт кровли в МОУ СОШ №41</vt:lpstr>
      <vt:lpstr>Ремонт спортзала в МОУ СОШ  №47 пгт. Шерловая Гора</vt:lpstr>
      <vt:lpstr>Ремонт МОУ СОШ с. Цаган Олуй</vt:lpstr>
      <vt:lpstr>г. Борзя, Парк им. Матросова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Дорожные работы</vt:lpstr>
      <vt:lpstr>Ключевые выводы:</vt:lpstr>
      <vt:lpstr>Предложения для Администрации Борзинского района:</vt:lpstr>
      <vt:lpstr>Меры реагирования: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Владимирович Белоус</dc:creator>
  <cp:lastModifiedBy>Наталья Болотовна Аюшиева</cp:lastModifiedBy>
  <cp:revision>680</cp:revision>
  <dcterms:created xsi:type="dcterms:W3CDTF">2020-03-03T08:58:35Z</dcterms:created>
  <dcterms:modified xsi:type="dcterms:W3CDTF">2022-12-23T05:34:54Z</dcterms:modified>
</cp:coreProperties>
</file>