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20" r:id="rId1"/>
  </p:sldMasterIdLst>
  <p:notesMasterIdLst>
    <p:notesMasterId r:id="rId35"/>
  </p:notesMasterIdLst>
  <p:handoutMasterIdLst>
    <p:handoutMasterId r:id="rId36"/>
  </p:handoutMasterIdLst>
  <p:sldIdLst>
    <p:sldId id="256" r:id="rId2"/>
    <p:sldId id="429" r:id="rId3"/>
    <p:sldId id="432" r:id="rId4"/>
    <p:sldId id="453" r:id="rId5"/>
    <p:sldId id="449" r:id="rId6"/>
    <p:sldId id="456" r:id="rId7"/>
    <p:sldId id="455" r:id="rId8"/>
    <p:sldId id="470" r:id="rId9"/>
    <p:sldId id="454" r:id="rId10"/>
    <p:sldId id="459" r:id="rId11"/>
    <p:sldId id="445" r:id="rId12"/>
    <p:sldId id="474" r:id="rId13"/>
    <p:sldId id="447" r:id="rId14"/>
    <p:sldId id="461" r:id="rId15"/>
    <p:sldId id="473" r:id="rId16"/>
    <p:sldId id="476" r:id="rId17"/>
    <p:sldId id="460" r:id="rId18"/>
    <p:sldId id="471" r:id="rId19"/>
    <p:sldId id="462" r:id="rId20"/>
    <p:sldId id="463" r:id="rId21"/>
    <p:sldId id="465" r:id="rId22"/>
    <p:sldId id="464" r:id="rId23"/>
    <p:sldId id="466" r:id="rId24"/>
    <p:sldId id="467" r:id="rId25"/>
    <p:sldId id="468" r:id="rId26"/>
    <p:sldId id="441" r:id="rId27"/>
    <p:sldId id="373" r:id="rId28"/>
    <p:sldId id="451" r:id="rId29"/>
    <p:sldId id="452" r:id="rId30"/>
    <p:sldId id="444" r:id="rId31"/>
    <p:sldId id="370" r:id="rId32"/>
    <p:sldId id="469" r:id="rId33"/>
    <p:sldId id="45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F48B6"/>
    <a:srgbClr val="5B9BD5"/>
    <a:srgbClr val="1F4E79"/>
    <a:srgbClr val="700000"/>
    <a:srgbClr val="03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8C77BE1-C40A-44E4-A584-C0F80843F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CDD7BF-A587-4085-9D49-A7FD03FEEB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84055-477D-463B-81A1-A621F01ADD02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C46938-DA38-4CE7-90AE-3C55B3D911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C7AE5-A49D-41BE-A6CD-C939C6BA04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99AE7-BDCE-4226-9626-858C9DBF9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2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458BE-419B-4C99-9D6E-A8330DF5DF0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942A2-66D6-4BA2-8D97-A1C863496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6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31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9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6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3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8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53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9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3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E867-9C85-4953-9561-0435D507CC8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1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E867-9C85-4953-9561-0435D507CC8C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DCB66-3256-464E-8528-E27629498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0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102" y="709099"/>
            <a:ext cx="11231029" cy="3385229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Проверка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законности, эффективности, обоснованности и целесообразности использования средств, выделенных из бюджета Забайкальского края на организацию и проведение мероприятий</a:t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при осуществлении деятельности по обращению с животными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без владельцев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2609712" cy="45524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8D4E220-31E6-4570-9A22-5075D335644B}"/>
              </a:ext>
            </a:extLst>
          </p:cNvPr>
          <p:cNvSpPr txBox="1">
            <a:spLocks/>
          </p:cNvSpPr>
          <p:nvPr/>
        </p:nvSpPr>
        <p:spPr>
          <a:xfrm>
            <a:off x="465101" y="4804387"/>
            <a:ext cx="11231029" cy="168718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latin typeface="+mn-lt"/>
              </a:rPr>
              <a:t>ЦЕЛЬ: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оценить реализацию 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мероприятий, проводимых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в крае с 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принятием Федерального закона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№ 498-ФЗ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98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05600" y="472209"/>
            <a:ext cx="51899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Ветеринарный пункт</a:t>
            </a:r>
            <a:endParaRPr lang="ru-RU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46" y="1104397"/>
            <a:ext cx="4366837" cy="53987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22" y="1104397"/>
            <a:ext cx="4263086" cy="539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40" y="156265"/>
            <a:ext cx="1798476" cy="3109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7701" y="843311"/>
            <a:ext cx="110870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Приюты для животных без владельцев </a:t>
            </a:r>
            <a:endParaRPr lang="ru-RU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420963"/>
              </p:ext>
            </p:extLst>
          </p:nvPr>
        </p:nvGraphicFramePr>
        <p:xfrm>
          <a:off x="647701" y="1714501"/>
          <a:ext cx="11087098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7775216">
                  <a:extLst>
                    <a:ext uri="{9D8B030D-6E8A-4147-A177-3AD203B41FA5}">
                      <a16:colId xmlns:a16="http://schemas.microsoft.com/office/drawing/2014/main" val="3211854617"/>
                    </a:ext>
                  </a:extLst>
                </a:gridCol>
                <a:gridCol w="1655941">
                  <a:extLst>
                    <a:ext uri="{9D8B030D-6E8A-4147-A177-3AD203B41FA5}">
                      <a16:colId xmlns:a16="http://schemas.microsoft.com/office/drawing/2014/main" val="1613233002"/>
                    </a:ext>
                  </a:extLst>
                </a:gridCol>
                <a:gridCol w="1655941">
                  <a:extLst>
                    <a:ext uri="{9D8B030D-6E8A-4147-A177-3AD203B41FA5}">
                      <a16:colId xmlns:a16="http://schemas.microsoft.com/office/drawing/2014/main" val="3979245008"/>
                    </a:ext>
                  </a:extLst>
                </a:gridCol>
              </a:tblGrid>
              <a:tr h="35906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местонахождения приютов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мест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826032"/>
                  </a:ext>
                </a:extLst>
              </a:tr>
              <a:tr h="359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551841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Дульдурга, </a:t>
                      </a: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Дульдургинский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098791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Чита (ФКУ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ИК №3 УФСИН)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88666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Чита (ФКУ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ИК №1 УФСИН)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581816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Мирсаново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Шилкинский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647049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 Приаргунск, Приаргунский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713142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Краснокаменск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618958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Южный Аргалей, Агинский район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190239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Чита Забайкальская краевая общественная организация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108384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1409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144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37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D0BE114F-B9D3-4762-9A44-6376D292196A}"/>
              </a:ext>
            </a:extLst>
          </p:cNvPr>
          <p:cNvSpPr txBox="1">
            <a:spLocks/>
          </p:cNvSpPr>
          <p:nvPr/>
        </p:nvSpPr>
        <p:spPr>
          <a:xfrm>
            <a:off x="284420" y="806335"/>
            <a:ext cx="11611093" cy="10415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7102" y="721974"/>
            <a:ext cx="10515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Порядок предоставления субсидии на создание приютов (постановление Правительства края №278) </a:t>
            </a:r>
            <a:endParaRPr lang="ru-RU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616" y="2034956"/>
            <a:ext cx="111887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/>
              <a:t>	</a:t>
            </a:r>
            <a:r>
              <a:rPr lang="ru-RU" sz="2800" dirty="0"/>
              <a:t>	</a:t>
            </a:r>
            <a:r>
              <a:rPr lang="ru-RU" sz="2800" dirty="0" smtClean="0"/>
              <a:t>значительно ограничивает </a:t>
            </a:r>
            <a:r>
              <a:rPr lang="ru-RU" sz="2800" dirty="0"/>
              <a:t>круг получателей </a:t>
            </a:r>
            <a:r>
              <a:rPr lang="ru-RU" sz="2800" dirty="0" smtClean="0"/>
              <a:t>субсидии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/>
              <a:t>		не устанавливает форму </a:t>
            </a:r>
            <a:r>
              <a:rPr lang="ru-RU" sz="2800" dirty="0"/>
              <a:t>гарантийного обязательства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/>
              <a:t>		не предусматривает </a:t>
            </a:r>
            <a:r>
              <a:rPr lang="ru-RU" sz="2800" dirty="0"/>
              <a:t>подтверждение наличия собственных (заемных) средств на создание </a:t>
            </a:r>
            <a:r>
              <a:rPr lang="ru-RU" sz="2800" dirty="0" smtClean="0"/>
              <a:t>приюта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4000" dirty="0" smtClean="0"/>
              <a:t>								</a:t>
            </a:r>
            <a:endParaRPr lang="ru-RU" sz="3200" b="1" dirty="0" smtClean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6" y="2169682"/>
            <a:ext cx="755970" cy="3962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6" y="2700682"/>
            <a:ext cx="755970" cy="3962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17" y="3286682"/>
            <a:ext cx="755970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40" y="156265"/>
            <a:ext cx="1798476" cy="3109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8900" y="525185"/>
            <a:ext cx="120015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Госпрограмма по развитию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сельского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хозяйства и продовольствия </a:t>
            </a:r>
          </a:p>
          <a:p>
            <a:pPr algn="just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подпрограмма</a:t>
            </a:r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Обеспечение </a:t>
            </a:r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условий развития </a:t>
            </a:r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АПК</a:t>
            </a:r>
          </a:p>
          <a:p>
            <a:pPr algn="just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основное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мероприятие </a:t>
            </a:r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</a:t>
            </a:r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деятельности </a:t>
            </a:r>
            <a:r>
              <a:rPr lang="ru-RU" sz="2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Госветслужбы</a:t>
            </a:r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</a:t>
            </a:r>
            <a:r>
              <a:rPr lang="ru-RU" sz="24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подвед</a:t>
            </a:r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учреждений</a:t>
            </a:r>
            <a:endParaRPr lang="ru-RU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369773"/>
              </p:ext>
            </p:extLst>
          </p:nvPr>
        </p:nvGraphicFramePr>
        <p:xfrm>
          <a:off x="393700" y="2002833"/>
          <a:ext cx="11067622" cy="2780919"/>
        </p:xfrm>
        <a:graphic>
          <a:graphicData uri="http://schemas.openxmlformats.org/drawingml/2006/table">
            <a:tbl>
              <a:tblPr firstRow="1" firstCol="1" bandRow="1"/>
              <a:tblGrid>
                <a:gridCol w="2198865">
                  <a:extLst>
                    <a:ext uri="{9D8B030D-6E8A-4147-A177-3AD203B41FA5}">
                      <a16:colId xmlns:a16="http://schemas.microsoft.com/office/drawing/2014/main" val="3063114851"/>
                    </a:ext>
                  </a:extLst>
                </a:gridCol>
                <a:gridCol w="8868757">
                  <a:extLst>
                    <a:ext uri="{9D8B030D-6E8A-4147-A177-3AD203B41FA5}">
                      <a16:colId xmlns:a16="http://schemas.microsoft.com/office/drawing/2014/main" val="1781542703"/>
                    </a:ext>
                  </a:extLst>
                </a:gridCol>
              </a:tblGrid>
              <a:tr h="342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сельского хозяйства Забайкальского края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552538"/>
                  </a:ext>
                </a:extLst>
              </a:tr>
              <a:tr h="338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Соисполнитель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ветеринарная служба Забайкальского края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414097"/>
                  </a:ext>
                </a:extLst>
              </a:tr>
              <a:tr h="6540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органов исполнительной власти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Забайкальского края в сферах развития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обеспечения ветеринарного благополучия, а также подведомственных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бюджетных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062988"/>
                  </a:ext>
                </a:extLst>
              </a:tr>
              <a:tr h="1131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осуществления полномочий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исполнительных органов</a:t>
                      </a:r>
                      <a:r>
                        <a:rPr lang="ru-RU" sz="14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гос. власти края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сферах развития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 хозяйства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обеспечения ветеринарного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благополучия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оказания государственных услуг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выполнения работ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подведомственными учреждениями,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прочих мероприятий в области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сельского хозяйства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08464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3700" y="5487183"/>
            <a:ext cx="1150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мероприятия по отлову, </a:t>
            </a:r>
            <a:r>
              <a:rPr lang="ru-RU" sz="2400" dirty="0" smtClean="0"/>
              <a:t>обработке и </a:t>
            </a:r>
            <a:r>
              <a:rPr lang="ru-RU" sz="2400" dirty="0"/>
              <a:t>выборочному возврату животных без владельцев </a:t>
            </a:r>
            <a:r>
              <a:rPr lang="ru-RU" sz="2400" b="1" dirty="0">
                <a:solidFill>
                  <a:srgbClr val="C00000"/>
                </a:solidFill>
              </a:rPr>
              <a:t>не взаимоувязаны с решением задач и достижением целей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подпрограммы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092550" y="4973018"/>
            <a:ext cx="2108499" cy="5141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40" y="156265"/>
            <a:ext cx="1798476" cy="3109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5573" y="1097667"/>
            <a:ext cx="11589261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соответствии со ст.18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Федерального закона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498-ФЗ мероприятия по обращению с животными в приютах включают:</a:t>
            </a:r>
          </a:p>
          <a:p>
            <a:pPr algn="ctr">
              <a:spcAft>
                <a:spcPts val="600"/>
              </a:spcAft>
            </a:pPr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осмотр, маркирование, лечение, стерилизацию, вакцинацию, возврат</a:t>
            </a:r>
          </a:p>
          <a:p>
            <a:pPr algn="ctr">
              <a:spcAft>
                <a:spcPts val="600"/>
              </a:spcAft>
            </a:pPr>
            <a:endParaRPr lang="ru-RU" sz="24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9471" y="3015528"/>
            <a:ext cx="1126262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 smtClean="0"/>
              <a:t>		Методикой расходы на </a:t>
            </a:r>
            <a:r>
              <a:rPr lang="ru-RU" sz="2400" dirty="0" smtClean="0">
                <a:solidFill>
                  <a:srgbClr val="C00000"/>
                </a:solidFill>
              </a:rPr>
              <a:t>возврат </a:t>
            </a:r>
            <a:r>
              <a:rPr lang="ru-RU" sz="2400" dirty="0" smtClean="0"/>
              <a:t>животных на прежние </a:t>
            </a:r>
            <a:r>
              <a:rPr lang="ru-RU" sz="2400" dirty="0"/>
              <a:t>места </a:t>
            </a:r>
            <a:r>
              <a:rPr lang="ru-RU" sz="2400" dirty="0" smtClean="0"/>
              <a:t>обитания </a:t>
            </a:r>
            <a:r>
              <a:rPr lang="ru-RU" sz="2400" dirty="0" smtClean="0">
                <a:solidFill>
                  <a:srgbClr val="C00000"/>
                </a:solidFill>
              </a:rPr>
              <a:t>не предусмотрены. </a:t>
            </a:r>
            <a:r>
              <a:rPr lang="ru-RU" sz="2400" dirty="0" smtClean="0"/>
              <a:t>В результате применение данного мероприятия </a:t>
            </a:r>
            <a:r>
              <a:rPr lang="ru-RU" sz="2400" dirty="0" smtClean="0">
                <a:solidFill>
                  <a:srgbClr val="C00000"/>
                </a:solidFill>
              </a:rPr>
              <a:t>невозможно</a:t>
            </a:r>
            <a:r>
              <a:rPr lang="ru-RU" sz="2400" dirty="0" smtClean="0"/>
              <a:t>  </a:t>
            </a:r>
          </a:p>
          <a:p>
            <a:pPr algn="just">
              <a:spcAft>
                <a:spcPts val="600"/>
              </a:spcAft>
            </a:pPr>
            <a:endParaRPr lang="ru-RU" sz="2400" dirty="0" smtClean="0"/>
          </a:p>
          <a:p>
            <a:pPr algn="just">
              <a:spcAft>
                <a:spcPts val="600"/>
              </a:spcAft>
            </a:pPr>
            <a:r>
              <a:rPr lang="ru-RU" sz="2400" dirty="0" smtClean="0"/>
              <a:t>		В нарушение Методики затраты на возврат включены в норматив на отлов</a:t>
            </a:r>
            <a:endParaRPr lang="ru-RU" sz="2400" dirty="0"/>
          </a:p>
          <a:p>
            <a:pPr algn="just">
              <a:spcAft>
                <a:spcPts val="600"/>
              </a:spcAft>
            </a:pPr>
            <a:endParaRPr lang="ru-RU" sz="2400" dirty="0" smtClean="0"/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норматив на отлов </a:t>
            </a:r>
            <a:r>
              <a:rPr lang="ru-RU" sz="2400" dirty="0" smtClean="0"/>
              <a:t>– это затраты на оплату труда работников, проводящих отлов, на приобретение лекарственных препаратов и расходных материалов для отлова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71" y="4310107"/>
            <a:ext cx="755970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40" y="156265"/>
            <a:ext cx="1798476" cy="3109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5573" y="914208"/>
            <a:ext cx="1158926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Методики, утвержденные Законом края №1915-ЗЗК 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ln w="0"/>
              </a:rPr>
              <a:t>	Формула определения количества планируемых к отлову животных без владельцев не корректна </a:t>
            </a:r>
          </a:p>
          <a:p>
            <a:pPr algn="just">
              <a:spcAft>
                <a:spcPts val="600"/>
              </a:spcAft>
            </a:pPr>
            <a:r>
              <a:rPr lang="ru-RU" sz="2400" dirty="0">
                <a:ln w="0"/>
              </a:rPr>
              <a:t>	При применении коэффициента выравнивания количество животных к отлову произвольное, </a:t>
            </a:r>
            <a:r>
              <a:rPr lang="ru-RU" sz="2400" dirty="0" smtClean="0">
                <a:ln w="0"/>
              </a:rPr>
              <a:t>позволяет </a:t>
            </a:r>
            <a:r>
              <a:rPr lang="ru-RU" sz="2400" dirty="0">
                <a:ln w="0"/>
              </a:rPr>
              <a:t>распределить любой объем субвенции. </a:t>
            </a:r>
            <a:endParaRPr lang="ru-RU" sz="2400" dirty="0" smtClean="0">
              <a:ln w="0"/>
            </a:endParaRPr>
          </a:p>
          <a:p>
            <a:pPr algn="just">
              <a:spcAft>
                <a:spcPts val="600"/>
              </a:spcAft>
            </a:pPr>
            <a:r>
              <a:rPr lang="ru-RU" sz="2400" dirty="0">
                <a:ln w="0"/>
              </a:rPr>
              <a:t>	</a:t>
            </a:r>
            <a:r>
              <a:rPr lang="ru-RU" sz="2400" dirty="0" smtClean="0">
                <a:ln w="0"/>
              </a:rPr>
              <a:t>Объем </a:t>
            </a:r>
            <a:r>
              <a:rPr lang="ru-RU" sz="2400" dirty="0">
                <a:ln w="0"/>
              </a:rPr>
              <a:t>субвенции зависит не от расчетной потребности, а от бюджетных </a:t>
            </a:r>
            <a:r>
              <a:rPr lang="ru-RU" sz="2400" dirty="0" smtClean="0">
                <a:ln w="0"/>
              </a:rPr>
              <a:t>возможностей</a:t>
            </a:r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spcAft>
                <a:spcPts val="600"/>
              </a:spcAft>
            </a:pP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05" y="4891047"/>
            <a:ext cx="11732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/>
              <a:t>	</a:t>
            </a:r>
            <a:r>
              <a:rPr lang="ru-RU" sz="2400" dirty="0" smtClean="0">
                <a:solidFill>
                  <a:srgbClr val="C00000"/>
                </a:solidFill>
              </a:rPr>
              <a:t>Методики </a:t>
            </a:r>
            <a:r>
              <a:rPr lang="ru-RU" sz="2400" b="1" dirty="0" smtClean="0">
                <a:solidFill>
                  <a:srgbClr val="C00000"/>
                </a:solidFill>
              </a:rPr>
              <a:t>не позволяют достоверно определить общий объем субвенции</a:t>
            </a:r>
            <a:r>
              <a:rPr lang="ru-RU" sz="2400" b="1" dirty="0" smtClean="0"/>
              <a:t>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097" y="4004518"/>
            <a:ext cx="2206943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40" y="156265"/>
            <a:ext cx="1798476" cy="3109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5571" y="599621"/>
            <a:ext cx="11589261" cy="38625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Н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ормативы финансовых затрат </a:t>
            </a:r>
          </a:p>
          <a:p>
            <a:pPr algn="ctr">
              <a:spcAft>
                <a:spcPts val="600"/>
              </a:spcAft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установлены </a:t>
            </a:r>
            <a:r>
              <a:rPr lang="ru-RU" sz="2400" dirty="0" smtClean="0">
                <a:ln w="0"/>
              </a:rPr>
              <a:t>приказами </a:t>
            </a:r>
            <a:r>
              <a:rPr lang="ru-RU" sz="2400" dirty="0" err="1" smtClean="0">
                <a:ln w="0"/>
              </a:rPr>
              <a:t>Госветслужбы</a:t>
            </a:r>
            <a:r>
              <a:rPr lang="ru-RU" sz="2400" dirty="0" smtClean="0">
                <a:ln w="0"/>
              </a:rPr>
              <a:t> от 13.07.2021 №123 на 2021 год и </a:t>
            </a:r>
          </a:p>
          <a:p>
            <a:pPr algn="ctr">
              <a:spcAft>
                <a:spcPts val="600"/>
              </a:spcAft>
            </a:pPr>
            <a:r>
              <a:rPr lang="ru-RU" sz="2400" dirty="0">
                <a:ln w="0"/>
              </a:rPr>
              <a:t>	</a:t>
            </a:r>
            <a:r>
              <a:rPr lang="ru-RU" sz="2400" dirty="0" smtClean="0">
                <a:ln w="0"/>
              </a:rPr>
              <a:t>											от 16.02.2022 №18 </a:t>
            </a:r>
            <a:r>
              <a:rPr lang="ru-RU" sz="2400" b="1" dirty="0" smtClean="0">
                <a:ln w="0"/>
                <a:solidFill>
                  <a:srgbClr val="C00000"/>
                </a:solidFill>
              </a:rPr>
              <a:t>несвоевременно.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ln w="0"/>
              </a:rPr>
              <a:t>	Приказом от 27.12.2022 №241 период действия нормативов не установлен, действие предыдущего приказа не прекращено, несоответствие правилам юридической техники</a:t>
            </a:r>
          </a:p>
          <a:p>
            <a:pPr algn="just">
              <a:spcAft>
                <a:spcPts val="600"/>
              </a:spcAft>
            </a:pPr>
            <a:endParaRPr lang="ru-RU" sz="2400" dirty="0" smtClean="0">
              <a:ln w="0"/>
            </a:endParaRP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ln w="0"/>
              </a:rPr>
              <a:t>		Не определены нормативы затрат на стерилизацию, вакцинацию, возврат 			Отсутствует градация животных по весу, полу  </a:t>
            </a:r>
            <a:endParaRPr lang="ru-RU" sz="2400" dirty="0">
              <a:ln w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03" y="5564147"/>
            <a:ext cx="11732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Правильное применение нормативов невозможно</a:t>
            </a:r>
            <a:endParaRPr lang="ru-RU" sz="2400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095" y="5033749"/>
            <a:ext cx="2206943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40" y="156265"/>
            <a:ext cx="1798476" cy="3109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39988" y="467188"/>
            <a:ext cx="107950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rgbClr val="C00000"/>
                </a:solidFill>
              </a:rPr>
              <a:t>Расходы на отлов, содержание, обработку </a:t>
            </a:r>
            <a:r>
              <a:rPr lang="ru-RU" sz="3200" b="0" cap="none" spc="0" dirty="0" smtClean="0">
                <a:ln w="0"/>
              </a:rPr>
              <a:t>составили</a:t>
            </a:r>
          </a:p>
          <a:p>
            <a:pPr algn="ctr"/>
            <a:r>
              <a:rPr lang="ru-RU" sz="2800" b="0" cap="none" spc="0" dirty="0" smtClean="0">
                <a:ln w="0"/>
              </a:rPr>
              <a:t>в 2021 году - 26,8 млн. рублей, в</a:t>
            </a:r>
            <a:r>
              <a:rPr lang="ru-RU" sz="2800" dirty="0" smtClean="0">
                <a:ln w="0"/>
              </a:rPr>
              <a:t> 2022 году – 93,2 млн. рублей</a:t>
            </a:r>
            <a:endParaRPr lang="ru-RU" sz="2800" b="0" cap="none" spc="0" dirty="0">
              <a:ln w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61615"/>
              </p:ext>
            </p:extLst>
          </p:nvPr>
        </p:nvGraphicFramePr>
        <p:xfrm>
          <a:off x="832278" y="1858306"/>
          <a:ext cx="10702711" cy="2148240"/>
        </p:xfrm>
        <a:graphic>
          <a:graphicData uri="http://schemas.openxmlformats.org/drawingml/2006/table">
            <a:tbl>
              <a:tblPr firstRow="1" firstCol="1" bandRow="1"/>
              <a:tblGrid>
                <a:gridCol w="1821930">
                  <a:extLst>
                    <a:ext uri="{9D8B030D-6E8A-4147-A177-3AD203B41FA5}">
                      <a16:colId xmlns:a16="http://schemas.microsoft.com/office/drawing/2014/main" val="2440738725"/>
                    </a:ext>
                  </a:extLst>
                </a:gridCol>
                <a:gridCol w="1821930">
                  <a:extLst>
                    <a:ext uri="{9D8B030D-6E8A-4147-A177-3AD203B41FA5}">
                      <a16:colId xmlns:a16="http://schemas.microsoft.com/office/drawing/2014/main" val="619303794"/>
                    </a:ext>
                  </a:extLst>
                </a:gridCol>
                <a:gridCol w="2484119">
                  <a:extLst>
                    <a:ext uri="{9D8B030D-6E8A-4147-A177-3AD203B41FA5}">
                      <a16:colId xmlns:a16="http://schemas.microsoft.com/office/drawing/2014/main" val="1540149430"/>
                    </a:ext>
                  </a:extLst>
                </a:gridCol>
                <a:gridCol w="2484119">
                  <a:extLst>
                    <a:ext uri="{9D8B030D-6E8A-4147-A177-3AD203B41FA5}">
                      <a16:colId xmlns:a16="http://schemas.microsoft.com/office/drawing/2014/main" val="4203071895"/>
                    </a:ext>
                  </a:extLst>
                </a:gridCol>
                <a:gridCol w="2090613">
                  <a:extLst>
                    <a:ext uri="{9D8B030D-6E8A-4147-A177-3AD203B41FA5}">
                      <a16:colId xmlns:a16="http://schemas.microsoft.com/office/drawing/2014/main" val="3968187291"/>
                    </a:ext>
                  </a:extLst>
                </a:gridCol>
              </a:tblGrid>
              <a:tr h="42964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2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кассовое исполнение </a:t>
                      </a:r>
                      <a:endParaRPr lang="ru-RU" sz="2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441173"/>
                  </a:ext>
                </a:extLst>
              </a:tr>
              <a:tr h="42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2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администр</a:t>
                      </a:r>
                      <a:r>
                        <a:rPr lang="ru-RU" sz="2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817740"/>
                  </a:ext>
                </a:extLst>
              </a:tr>
              <a:tr h="429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30,1</a:t>
                      </a:r>
                      <a:endParaRPr lang="ru-RU" sz="2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26,8</a:t>
                      </a:r>
                      <a:endParaRPr lang="ru-RU" sz="2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23,4</a:t>
                      </a:r>
                      <a:endParaRPr lang="ru-RU" sz="2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2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996507"/>
                  </a:ext>
                </a:extLst>
              </a:tr>
              <a:tr h="429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2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93,2</a:t>
                      </a:r>
                      <a:endParaRPr lang="ru-RU" sz="2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89,8</a:t>
                      </a:r>
                      <a:endParaRPr lang="ru-RU" sz="2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2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581359"/>
                  </a:ext>
                </a:extLst>
              </a:tr>
              <a:tr h="429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93,1</a:t>
                      </a:r>
                      <a:endParaRPr lang="ru-RU" sz="24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5345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2278" y="4443557"/>
            <a:ext cx="107027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0"/>
                <a:solidFill>
                  <a:srgbClr val="C00000"/>
                </a:solidFill>
              </a:rPr>
              <a:t>Расходы на </a:t>
            </a:r>
            <a:r>
              <a:rPr lang="ru-RU" sz="3200" b="1" dirty="0" smtClean="0">
                <a:ln w="0"/>
                <a:solidFill>
                  <a:srgbClr val="C00000"/>
                </a:solidFill>
              </a:rPr>
              <a:t>создание приютов</a:t>
            </a:r>
            <a:r>
              <a:rPr lang="ru-RU" sz="2800" dirty="0" smtClean="0">
                <a:ln w="0"/>
              </a:rPr>
              <a:t> </a:t>
            </a:r>
          </a:p>
          <a:p>
            <a:pPr lvl="0"/>
            <a:r>
              <a:rPr lang="ru-RU" sz="2800" dirty="0" smtClean="0">
                <a:ln w="0"/>
              </a:rPr>
              <a:t>в 2022 году составили 18,0 </a:t>
            </a:r>
            <a:r>
              <a:rPr lang="ru-RU" sz="2800" dirty="0">
                <a:ln w="0"/>
              </a:rPr>
              <a:t>млн. </a:t>
            </a:r>
            <a:r>
              <a:rPr lang="ru-RU" sz="2800" dirty="0" smtClean="0">
                <a:ln w="0"/>
              </a:rPr>
              <a:t>рублей </a:t>
            </a:r>
          </a:p>
          <a:p>
            <a:pPr lvl="0"/>
            <a:r>
              <a:rPr lang="ru-RU" sz="2800" dirty="0" smtClean="0">
                <a:ln w="0"/>
              </a:rPr>
              <a:t>в 2023 году запланировано 23,5 млн. рублей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2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40" y="156265"/>
            <a:ext cx="1798476" cy="3109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21610" y="636876"/>
            <a:ext cx="11067621" cy="21390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соглашение </a:t>
            </a:r>
            <a:r>
              <a:rPr lang="ru-RU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 14.09.2021 №10/34 </a:t>
            </a:r>
            <a:endParaRPr lang="ru-RU" sz="32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Минфина и администрации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 «Город Чита»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финансовое </a:t>
            </a:r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</a:t>
            </a:r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</a:t>
            </a:r>
            <a:r>
              <a:rPr lang="ru-RU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полномочий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(отлов, транспортировку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животных без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владельцев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приют,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вакцинацию, стерилизацию, маркирование, содержание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возврат) </a:t>
            </a:r>
            <a:r>
              <a:rPr lang="ru-RU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форме дотаций (не субвенций)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сумму 2,7 млн. рублей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2599" y="3160643"/>
            <a:ext cx="1154430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 smtClean="0"/>
              <a:t>нарушение: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		п.5 ст.19</a:t>
            </a:r>
            <a:r>
              <a:rPr lang="ru-RU" sz="2400" dirty="0"/>
              <a:t>, п.2 </a:t>
            </a:r>
            <a:r>
              <a:rPr lang="ru-RU" sz="2400" dirty="0" smtClean="0"/>
              <a:t>ст.63 </a:t>
            </a:r>
            <a:r>
              <a:rPr lang="ru-RU" sz="2400" dirty="0"/>
              <a:t>Федерального закона от 06.10.2003 № 131-ФЗ </a:t>
            </a:r>
            <a:endParaRPr lang="ru-RU" sz="2400" dirty="0" smtClean="0"/>
          </a:p>
          <a:p>
            <a:pPr>
              <a:spcAft>
                <a:spcPts val="600"/>
              </a:spcAft>
            </a:pPr>
            <a:r>
              <a:rPr lang="ru-RU" sz="2400" dirty="0" smtClean="0"/>
              <a:t>Закона </a:t>
            </a:r>
            <a:r>
              <a:rPr lang="ru-RU" sz="2400" dirty="0"/>
              <a:t>Забайкальского края от 24.02.2021 №1915-ЗЗК </a:t>
            </a:r>
            <a:endParaRPr lang="ru-RU" sz="2400" dirty="0" smtClean="0"/>
          </a:p>
          <a:p>
            <a:pPr>
              <a:spcAft>
                <a:spcPts val="600"/>
              </a:spcAft>
            </a:pPr>
            <a:r>
              <a:rPr lang="ru-RU" sz="2400" dirty="0" smtClean="0"/>
              <a:t>		ст.6 Бюджетного кодекса РФ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 		п. 2 Порядка, утвержденного постановлением Правительства Забайкальского края от 30.12.2023 №600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101170" y="2940110"/>
            <a:ext cx="2108499" cy="5141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9120" y="5752710"/>
            <a:ext cx="1191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признаки </a:t>
            </a:r>
            <a:r>
              <a:rPr lang="ru-RU" sz="2400" b="1" dirty="0">
                <a:solidFill>
                  <a:srgbClr val="C00000"/>
                </a:solidFill>
              </a:rPr>
              <a:t>незаконного предоставления выгоды </a:t>
            </a:r>
            <a:r>
              <a:rPr lang="ru-RU" sz="2400" dirty="0" smtClean="0"/>
              <a:t>отдельному муниципалитету/</a:t>
            </a:r>
            <a:r>
              <a:rPr lang="ru-RU" sz="2400" dirty="0" err="1" smtClean="0"/>
              <a:t>юрлицу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67" y="3701044"/>
            <a:ext cx="755970" cy="3962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83" y="4534949"/>
            <a:ext cx="755970" cy="3962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83" y="5040408"/>
            <a:ext cx="755970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40" y="156265"/>
            <a:ext cx="1798476" cy="3109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40913" y="710831"/>
            <a:ext cx="108077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Форма годового отчета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осуществлению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полномочия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6501" y="1908238"/>
            <a:ext cx="1021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dirty="0" smtClean="0"/>
              <a:t>	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0913" y="1363422"/>
            <a:ext cx="1098359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/>
              <a:t>не </a:t>
            </a:r>
            <a:r>
              <a:rPr lang="ru-RU" sz="2400" dirty="0" smtClean="0"/>
              <a:t>содержит показателей: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	</a:t>
            </a:r>
            <a:r>
              <a:rPr lang="ru-RU" sz="2400" dirty="0" smtClean="0"/>
              <a:t>	- о количестве </a:t>
            </a:r>
            <a:r>
              <a:rPr lang="ru-RU" sz="2400" dirty="0"/>
              <a:t>животных, находящихся в приюте пожизненно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 	</a:t>
            </a:r>
            <a:r>
              <a:rPr lang="ru-RU" sz="2400" dirty="0" smtClean="0"/>
              <a:t>	- о количестве </a:t>
            </a:r>
            <a:r>
              <a:rPr lang="ru-RU" sz="2400" dirty="0"/>
              <a:t>животных, </a:t>
            </a:r>
            <a:r>
              <a:rPr lang="ru-RU" sz="2400" dirty="0" smtClean="0"/>
              <a:t>находившихся </a:t>
            </a:r>
            <a:r>
              <a:rPr lang="ru-RU" sz="2400" dirty="0"/>
              <a:t>в приюте и умерших естественной </a:t>
            </a:r>
            <a:r>
              <a:rPr lang="ru-RU" sz="2400" dirty="0" smtClean="0"/>
              <a:t>смертью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0913" y="3408202"/>
            <a:ext cx="10807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2021 году ежемесячная </a:t>
            </a:r>
            <a:r>
              <a:rPr lang="ru-RU" sz="2400" dirty="0"/>
              <a:t>отчетность </a:t>
            </a:r>
            <a:r>
              <a:rPr lang="ru-RU" sz="2400" dirty="0" smtClean="0"/>
              <a:t>ОМСУ не представлялась </a:t>
            </a:r>
          </a:p>
          <a:p>
            <a:r>
              <a:rPr lang="ru-RU" sz="2400" dirty="0" smtClean="0"/>
              <a:t>В 2022 году ежеквартальная отчетность принималась с отклонениями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7986" y="5115820"/>
            <a:ext cx="111365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sz="2400" b="1" dirty="0">
                <a:solidFill>
                  <a:srgbClr val="C00000"/>
                </a:solidFill>
              </a:rPr>
              <a:t>нарушение пп.1 п.7 Порядка </a:t>
            </a:r>
            <a:r>
              <a:rPr lang="ru-RU" sz="2400" dirty="0"/>
              <a:t>представления </a:t>
            </a:r>
            <a:r>
              <a:rPr lang="ru-RU" sz="2400" dirty="0" smtClean="0"/>
              <a:t>отчетности контроль за целевым использованием субвенций </a:t>
            </a:r>
            <a:r>
              <a:rPr lang="ru-RU" sz="2400" dirty="0" err="1" smtClean="0"/>
              <a:t>Госветслужбой</a:t>
            </a:r>
            <a:r>
              <a:rPr lang="ru-RU" sz="2400" dirty="0" smtClean="0"/>
              <a:t> осуществлялся </a:t>
            </a:r>
            <a:r>
              <a:rPr lang="ru-RU" sz="2400" b="1" dirty="0">
                <a:solidFill>
                  <a:srgbClr val="C00000"/>
                </a:solidFill>
              </a:rPr>
              <a:t>не должным </a:t>
            </a:r>
            <a:r>
              <a:rPr lang="ru-RU" sz="2400" b="1" dirty="0" smtClean="0">
                <a:solidFill>
                  <a:srgbClr val="C00000"/>
                </a:solidFill>
              </a:rPr>
              <a:t>образом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831624" y="4437695"/>
            <a:ext cx="2108499" cy="51416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5A3CF076-4AA2-4CAB-9BE9-3D7D0464F538}"/>
              </a:ext>
            </a:extLst>
          </p:cNvPr>
          <p:cNvSpPr txBox="1">
            <a:spLocks/>
          </p:cNvSpPr>
          <p:nvPr/>
        </p:nvSpPr>
        <p:spPr>
          <a:xfrm>
            <a:off x="816356" y="692359"/>
            <a:ext cx="11010747" cy="71354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421" y="682625"/>
            <a:ext cx="116535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0"/>
                <a:solidFill>
                  <a:schemeClr val="tx1"/>
                </a:solidFill>
              </a:rPr>
              <a:t>Федеральный закон №</a:t>
            </a:r>
            <a:r>
              <a:rPr lang="ru-RU" sz="3200" b="1" dirty="0" smtClean="0">
                <a:ln w="0"/>
              </a:rPr>
              <a:t>498-ФЗ 	от</a:t>
            </a:r>
            <a:r>
              <a:rPr lang="ru-RU" sz="2800" dirty="0" smtClean="0">
                <a:ln w="0"/>
              </a:rPr>
              <a:t> </a:t>
            </a:r>
            <a:r>
              <a:rPr lang="ru-RU" sz="2800" b="1" dirty="0" smtClean="0">
                <a:ln w="0"/>
              </a:rPr>
              <a:t>27.12.2018</a:t>
            </a:r>
          </a:p>
          <a:p>
            <a:r>
              <a:rPr lang="ru-RU" sz="2800" dirty="0" smtClean="0">
                <a:ln w="0"/>
              </a:rPr>
              <a:t>		положения о стерилизации и возврате вступили в силу</a:t>
            </a:r>
            <a:r>
              <a:rPr lang="ru-RU" sz="2800" dirty="0">
                <a:ln w="0"/>
              </a:rPr>
              <a:t> </a:t>
            </a:r>
            <a:r>
              <a:rPr lang="ru-RU" sz="2800" dirty="0" smtClean="0">
                <a:ln w="0"/>
              </a:rPr>
              <a:t>с </a:t>
            </a:r>
            <a:r>
              <a:rPr lang="ru-RU" sz="2800" b="1" dirty="0" smtClean="0">
                <a:ln w="0"/>
              </a:rPr>
              <a:t>01.01.2020</a:t>
            </a:r>
            <a:r>
              <a:rPr lang="ru-RU" sz="2800" b="1" dirty="0" smtClean="0">
                <a:ln w="0"/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ln w="0"/>
                <a:solidFill>
                  <a:srgbClr val="C00000"/>
                </a:solidFill>
              </a:rPr>
              <a:t> </a:t>
            </a:r>
            <a:endParaRPr lang="ru-RU" sz="2800" b="0" cap="none" spc="0" dirty="0" smtClean="0">
              <a:ln w="0"/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4103" y="1888706"/>
            <a:ext cx="1130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>спустя </a:t>
            </a:r>
            <a:r>
              <a:rPr lang="ru-RU" sz="2800" b="1" dirty="0">
                <a:solidFill>
                  <a:srgbClr val="C00000"/>
                </a:solidFill>
              </a:rPr>
              <a:t>8 месяцев </a:t>
            </a:r>
            <a:r>
              <a:rPr lang="ru-RU" sz="2800" b="1" dirty="0" smtClean="0">
                <a:solidFill>
                  <a:srgbClr val="C00000"/>
                </a:solidFill>
              </a:rPr>
              <a:t>приняты: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Порядок </a:t>
            </a:r>
            <a:r>
              <a:rPr lang="ru-RU" sz="2800" dirty="0"/>
              <a:t>по </a:t>
            </a:r>
            <a:r>
              <a:rPr lang="ru-RU" sz="2800" dirty="0" smtClean="0"/>
              <a:t>обращению </a:t>
            </a:r>
            <a:r>
              <a:rPr lang="ru-RU" sz="2800" dirty="0"/>
              <a:t>с животными </a:t>
            </a:r>
            <a:r>
              <a:rPr lang="ru-RU" sz="2800" dirty="0" smtClean="0"/>
              <a:t>без владельцев №167 </a:t>
            </a:r>
            <a:r>
              <a:rPr lang="ru-RU" sz="2800" b="1" dirty="0" smtClean="0">
                <a:solidFill>
                  <a:srgbClr val="C00000"/>
                </a:solidFill>
              </a:rPr>
              <a:t>10.08.2020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Порядок </a:t>
            </a:r>
            <a:r>
              <a:rPr lang="ru-RU" sz="2800" dirty="0"/>
              <a:t>организации приютов </a:t>
            </a:r>
            <a:r>
              <a:rPr lang="ru-RU" sz="2800" dirty="0" smtClean="0"/>
              <a:t>и </a:t>
            </a:r>
            <a:r>
              <a:rPr lang="ru-RU" sz="2800" dirty="0"/>
              <a:t>норм </a:t>
            </a:r>
            <a:r>
              <a:rPr lang="ru-RU" sz="2800" dirty="0" smtClean="0"/>
              <a:t>содержания №181  	  </a:t>
            </a:r>
            <a:r>
              <a:rPr lang="ru-RU" sz="2800" b="1" dirty="0" smtClean="0">
                <a:solidFill>
                  <a:srgbClr val="C00000"/>
                </a:solidFill>
              </a:rPr>
              <a:t>01.09.2020</a:t>
            </a:r>
          </a:p>
          <a:p>
            <a:pPr algn="ctr">
              <a:spcAft>
                <a:spcPts val="60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>спустя 1 год и 3 месяца принят: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Закон </a:t>
            </a:r>
            <a:r>
              <a:rPr lang="ru-RU" sz="2800" dirty="0"/>
              <a:t>Забайкальского края №1915-ЗЗК </a:t>
            </a:r>
            <a:r>
              <a:rPr lang="ru-RU" sz="2800" dirty="0" smtClean="0"/>
              <a:t>		  </a:t>
            </a:r>
            <a:r>
              <a:rPr lang="ru-RU" sz="2800" b="1" dirty="0">
                <a:solidFill>
                  <a:srgbClr val="C00000"/>
                </a:solidFill>
              </a:rPr>
              <a:t>			</a:t>
            </a:r>
            <a:r>
              <a:rPr lang="ru-RU" sz="2800" b="1" dirty="0" smtClean="0">
                <a:solidFill>
                  <a:srgbClr val="C00000"/>
                </a:solidFill>
              </a:rPr>
              <a:t>	  	  08.03.2021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3803" y="5475386"/>
            <a:ext cx="1102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нормативные </a:t>
            </a:r>
            <a:r>
              <a:rPr lang="ru-RU" sz="2400" b="1" dirty="0"/>
              <a:t>правовые акты </a:t>
            </a:r>
            <a:r>
              <a:rPr lang="ru-RU" sz="2400" b="1" dirty="0" smtClean="0"/>
              <a:t>в крае приняты </a:t>
            </a:r>
            <a:r>
              <a:rPr lang="ru-RU" sz="2400" b="1" dirty="0" smtClean="0">
                <a:solidFill>
                  <a:srgbClr val="C00000"/>
                </a:solidFill>
              </a:rPr>
              <a:t>несвоевременно,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длительное </a:t>
            </a:r>
            <a:r>
              <a:rPr lang="ru-RU" sz="2400" b="1" dirty="0">
                <a:solidFill>
                  <a:srgbClr val="C00000"/>
                </a:solidFill>
              </a:rPr>
              <a:t>время </a:t>
            </a:r>
            <a:r>
              <a:rPr lang="ru-RU" sz="2400" b="1" dirty="0" smtClean="0">
                <a:solidFill>
                  <a:srgbClr val="C00000"/>
                </a:solidFill>
              </a:rPr>
              <a:t>правоотношения</a:t>
            </a:r>
            <a:r>
              <a:rPr lang="ru-RU" sz="2400" b="1" dirty="0" smtClean="0"/>
              <a:t> оставались </a:t>
            </a:r>
            <a:r>
              <a:rPr lang="ru-RU" sz="2400" b="1" dirty="0" smtClean="0">
                <a:solidFill>
                  <a:srgbClr val="C00000"/>
                </a:solidFill>
              </a:rPr>
              <a:t>не урегулированными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121353" y="4735639"/>
            <a:ext cx="2108499" cy="549181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6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43100" y="1703925"/>
            <a:ext cx="8280400" cy="14517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967" y="791938"/>
            <a:ext cx="10036480" cy="644835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ГО «Город Чита»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3FE02-E7F2-4FF2-98C7-28C2098E5881}"/>
              </a:ext>
            </a:extLst>
          </p:cNvPr>
          <p:cNvSpPr txBox="1"/>
          <p:nvPr/>
        </p:nvSpPr>
        <p:spPr>
          <a:xfrm>
            <a:off x="723900" y="4387402"/>
            <a:ext cx="107743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dirty="0" smtClean="0"/>
              <a:t>в нарушение </a:t>
            </a:r>
            <a:r>
              <a:rPr lang="ru-RU" sz="2800" dirty="0"/>
              <a:t>п.31 Порядка организации деятельности </a:t>
            </a:r>
            <a:r>
              <a:rPr lang="ru-RU" sz="2800" dirty="0" smtClean="0"/>
              <a:t>приютов №</a:t>
            </a:r>
            <a:r>
              <a:rPr lang="ru-RU" sz="2800" dirty="0"/>
              <a:t>181  </a:t>
            </a:r>
            <a:r>
              <a:rPr lang="ru-RU" sz="2800" b="1" dirty="0">
                <a:solidFill>
                  <a:srgbClr val="C00000"/>
                </a:solidFill>
              </a:rPr>
              <a:t>неправомерные расходы составили 2,9 млн. </a:t>
            </a:r>
            <a:r>
              <a:rPr lang="ru-RU" sz="2800" b="1" dirty="0" smtClean="0">
                <a:solidFill>
                  <a:srgbClr val="C00000"/>
                </a:solidFill>
              </a:rPr>
              <a:t>рублей 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2C56E7-27AF-4F76-88A5-4CA0B7AB8C8F}"/>
              </a:ext>
            </a:extLst>
          </p:cNvPr>
          <p:cNvSpPr txBox="1"/>
          <p:nvPr/>
        </p:nvSpPr>
        <p:spPr>
          <a:xfrm>
            <a:off x="1108572" y="1685391"/>
            <a:ext cx="99494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приюте ФКУ ИК-3 УФСИН России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 марта по ноябрь 2021 года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содержались 262 собаки без стерилизации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783" y="3422838"/>
            <a:ext cx="220084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197" y="688341"/>
            <a:ext cx="10036480" cy="644835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ГО «Город Чита»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3FE02-E7F2-4FF2-98C7-28C2098E5881}"/>
              </a:ext>
            </a:extLst>
          </p:cNvPr>
          <p:cNvSpPr txBox="1"/>
          <p:nvPr/>
        </p:nvSpPr>
        <p:spPr>
          <a:xfrm>
            <a:off x="284420" y="5212189"/>
            <a:ext cx="11239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dirty="0" smtClean="0">
                <a:solidFill>
                  <a:srgbClr val="C00000"/>
                </a:solidFill>
              </a:rPr>
              <a:t>	</a:t>
            </a:r>
            <a:r>
              <a:rPr lang="ru-RU" sz="2800" dirty="0">
                <a:solidFill>
                  <a:srgbClr val="C00000"/>
                </a:solidFill>
              </a:rPr>
              <a:t>	</a:t>
            </a:r>
            <a:r>
              <a:rPr lang="ru-RU" sz="2800" dirty="0" smtClean="0"/>
              <a:t>Комитетом </a:t>
            </a:r>
            <a:r>
              <a:rPr lang="ru-RU" sz="2800" dirty="0"/>
              <a:t>ЖКХ </a:t>
            </a:r>
            <a:r>
              <a:rPr lang="ru-RU" sz="2800" b="1" dirty="0" smtClean="0">
                <a:solidFill>
                  <a:srgbClr val="C00000"/>
                </a:solidFill>
              </a:rPr>
              <a:t>контроль </a:t>
            </a:r>
            <a:r>
              <a:rPr lang="ru-RU" sz="2800" b="1" dirty="0">
                <a:solidFill>
                  <a:srgbClr val="C00000"/>
                </a:solidFill>
              </a:rPr>
              <a:t>за своевременностью </a:t>
            </a:r>
            <a:r>
              <a:rPr lang="ru-RU" sz="2800" dirty="0" smtClean="0"/>
              <a:t>отработки подрядчиком заявок на отлов </a:t>
            </a:r>
            <a:r>
              <a:rPr lang="ru-RU" sz="2800" b="1" dirty="0" smtClean="0">
                <a:solidFill>
                  <a:srgbClr val="C00000"/>
                </a:solidFill>
              </a:rPr>
              <a:t>отсутствует</a:t>
            </a:r>
            <a:r>
              <a:rPr lang="ru-RU" sz="2800" dirty="0" smtClean="0"/>
              <a:t>   </a:t>
            </a:r>
            <a:endParaRPr lang="ru-RU" sz="2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2C56E7-27AF-4F76-88A5-4CA0B7AB8C8F}"/>
              </a:ext>
            </a:extLst>
          </p:cNvPr>
          <p:cNvSpPr txBox="1"/>
          <p:nvPr/>
        </p:nvSpPr>
        <p:spPr>
          <a:xfrm>
            <a:off x="190500" y="1466954"/>
            <a:ext cx="117983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Срок исполнения заявки на отлов: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		Порядок по обращению с животными без владельцев №167 	</a:t>
            </a:r>
            <a:r>
              <a:rPr lang="ru-RU" sz="2800" dirty="0" smtClean="0">
                <a:solidFill>
                  <a:srgbClr val="C00000"/>
                </a:solidFill>
              </a:rPr>
              <a:t>5 дней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	условия отдельных контрактов, договоров							</a:t>
            </a:r>
            <a:r>
              <a:rPr lang="ru-RU" sz="2800" dirty="0" smtClean="0">
                <a:solidFill>
                  <a:srgbClr val="C00000"/>
                </a:solidFill>
              </a:rPr>
              <a:t>---</a:t>
            </a: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/>
              <a:t>		Фактически сроки исполнения подрядчиками </a:t>
            </a:r>
            <a:r>
              <a:rPr lang="ru-RU" sz="2800" dirty="0" smtClean="0">
                <a:solidFill>
                  <a:srgbClr val="C00000"/>
                </a:solidFill>
              </a:rPr>
              <a:t>не соблюдались </a:t>
            </a:r>
            <a:r>
              <a:rPr lang="ru-RU" sz="2800" dirty="0" smtClean="0"/>
              <a:t>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		</a:t>
            </a:r>
            <a:r>
              <a:rPr lang="ru-RU" sz="2800" dirty="0" smtClean="0"/>
              <a:t>или</a:t>
            </a:r>
            <a:r>
              <a:rPr lang="ru-RU" sz="2800" dirty="0" smtClean="0">
                <a:solidFill>
                  <a:srgbClr val="C00000"/>
                </a:solidFill>
              </a:rPr>
              <a:t> журналы </a:t>
            </a:r>
            <a:r>
              <a:rPr lang="ru-RU" sz="2800" dirty="0" smtClean="0"/>
              <a:t>учёта заявок </a:t>
            </a:r>
            <a:r>
              <a:rPr lang="ru-RU" sz="2800" dirty="0" smtClean="0">
                <a:solidFill>
                  <a:srgbClr val="C00000"/>
                </a:solidFill>
              </a:rPr>
              <a:t>не велись 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013" y="4504499"/>
            <a:ext cx="2200847" cy="5303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04" y="1963437"/>
            <a:ext cx="676715" cy="384081"/>
          </a:xfrm>
          <a:prstGeom prst="rect">
            <a:avLst/>
          </a:prstGeom>
        </p:spPr>
      </p:pic>
      <p:pic>
        <p:nvPicPr>
          <p:cNvPr id="5" name="Рисунок 4" descr="Ficheiro:Red x.svg – Wikipédia, a enciclopédia livr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3622457"/>
            <a:ext cx="760960" cy="393579"/>
          </a:xfrm>
          <a:prstGeom prst="rect">
            <a:avLst/>
          </a:prstGeom>
        </p:spPr>
      </p:pic>
      <p:pic>
        <p:nvPicPr>
          <p:cNvPr id="11" name="Рисунок 10" descr="Ficheiro:Red x.svg – Wikipédia, a enciclopédia livr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2450422"/>
            <a:ext cx="760960" cy="39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197" y="822119"/>
            <a:ext cx="10036480" cy="644835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ГО «Город Чита»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3FE02-E7F2-4FF2-98C7-28C2098E5881}"/>
              </a:ext>
            </a:extLst>
          </p:cNvPr>
          <p:cNvSpPr txBox="1"/>
          <p:nvPr/>
        </p:nvSpPr>
        <p:spPr>
          <a:xfrm>
            <a:off x="152400" y="5758289"/>
            <a:ext cx="11791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dirty="0" smtClean="0">
                <a:solidFill>
                  <a:srgbClr val="C00000"/>
                </a:solidFill>
              </a:rPr>
              <a:t>Ненадлежащий контроль отчетности </a:t>
            </a:r>
            <a:r>
              <a:rPr lang="ru-RU" sz="2800" dirty="0" smtClean="0"/>
              <a:t>со стороны Комитета ЖКХ    </a:t>
            </a:r>
            <a:endParaRPr lang="ru-RU" sz="2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2C56E7-27AF-4F76-88A5-4CA0B7AB8C8F}"/>
              </a:ext>
            </a:extLst>
          </p:cNvPr>
          <p:cNvSpPr txBox="1"/>
          <p:nvPr/>
        </p:nvSpPr>
        <p:spPr>
          <a:xfrm>
            <a:off x="284420" y="1314756"/>
            <a:ext cx="1165941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200" dirty="0" smtClean="0"/>
              <a:t>В нарушение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муниципальных контрактов, договоров </a:t>
            </a:r>
            <a:r>
              <a:rPr lang="ru-RU" sz="2200" dirty="0" smtClean="0">
                <a:solidFill>
                  <a:srgbClr val="C00000"/>
                </a:solidFill>
              </a:rPr>
              <a:t>к учету принимаются не в полном объеме и не соответствующие требованиям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		журналы учета поступления и выбытия животных из приюта</a:t>
            </a:r>
          </a:p>
          <a:p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	акты-отчеты о стерилизации (кастрации) и осмотра в послеоперационный период</a:t>
            </a:r>
          </a:p>
          <a:p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	акты-отчеты о маркировании (мечении) животных</a:t>
            </a:r>
          </a:p>
          <a:p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	акты выбытия по причине эвтаназии, падежа/смерти</a:t>
            </a:r>
          </a:p>
          <a:p>
            <a:r>
              <a:rPr lang="ru-RU" sz="2200" dirty="0">
                <a:solidFill>
                  <a:srgbClr val="C00000"/>
                </a:solidFill>
              </a:rPr>
              <a:t>	Формы отчетов произвольные</a:t>
            </a:r>
          </a:p>
          <a:p>
            <a:r>
              <a:rPr lang="ru-RU" sz="2200" dirty="0" smtClean="0"/>
              <a:t>	</a:t>
            </a:r>
            <a:r>
              <a:rPr lang="ru-RU" sz="2200" dirty="0" smtClean="0">
                <a:solidFill>
                  <a:srgbClr val="C00000"/>
                </a:solidFill>
              </a:rPr>
              <a:t>Отсутствуют:</a:t>
            </a:r>
          </a:p>
          <a:p>
            <a:r>
              <a:rPr lang="ru-RU" sz="2200" dirty="0"/>
              <a:t>	</a:t>
            </a:r>
            <a:r>
              <a:rPr lang="ru-RU" sz="2200" dirty="0" smtClean="0"/>
              <a:t>	карточки учета животных</a:t>
            </a:r>
          </a:p>
          <a:p>
            <a:r>
              <a:rPr lang="ru-RU" sz="2200" dirty="0" smtClean="0"/>
              <a:t>		акты осмотра и передачи отловленного животного в приют</a:t>
            </a:r>
          </a:p>
          <a:p>
            <a:r>
              <a:rPr lang="ru-RU" sz="2200" dirty="0" smtClean="0"/>
              <a:t>	</a:t>
            </a:r>
            <a:r>
              <a:rPr lang="ru-RU" sz="2200" dirty="0"/>
              <a:t>	</a:t>
            </a:r>
            <a:r>
              <a:rPr lang="ru-RU" sz="2200" dirty="0" err="1" smtClean="0"/>
              <a:t>видеофиксация</a:t>
            </a:r>
            <a:r>
              <a:rPr lang="ru-RU" sz="2200" dirty="0" smtClean="0"/>
              <a:t> процесса отлова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013" y="5227891"/>
            <a:ext cx="220084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197" y="822119"/>
            <a:ext cx="10036480" cy="644835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ГО «Город Чита»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3FE02-E7F2-4FF2-98C7-28C2098E5881}"/>
              </a:ext>
            </a:extLst>
          </p:cNvPr>
          <p:cNvSpPr txBox="1"/>
          <p:nvPr/>
        </p:nvSpPr>
        <p:spPr>
          <a:xfrm>
            <a:off x="152400" y="5758289"/>
            <a:ext cx="11791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dirty="0" smtClean="0">
                <a:solidFill>
                  <a:srgbClr val="C00000"/>
                </a:solidFill>
              </a:rPr>
              <a:t>	</a:t>
            </a:r>
            <a:r>
              <a:rPr lang="ru-RU" sz="2800" dirty="0">
                <a:solidFill>
                  <a:srgbClr val="C00000"/>
                </a:solidFill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</a:rPr>
              <a:t>Ненадлежащий контроль отчётности Комитета ЖКХ  </a:t>
            </a:r>
            <a:r>
              <a:rPr lang="ru-RU" sz="2800" b="1" dirty="0" smtClean="0"/>
              <a:t>   </a:t>
            </a:r>
            <a:endParaRPr lang="ru-RU" sz="28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013" y="4961191"/>
            <a:ext cx="2200847" cy="53039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692"/>
              </p:ext>
            </p:extLst>
          </p:nvPr>
        </p:nvGraphicFramePr>
        <p:xfrm>
          <a:off x="1003300" y="1574801"/>
          <a:ext cx="10218377" cy="3306672"/>
        </p:xfrm>
        <a:graphic>
          <a:graphicData uri="http://schemas.openxmlformats.org/drawingml/2006/table">
            <a:tbl>
              <a:tblPr firstRow="1" firstCol="1" bandRow="1"/>
              <a:tblGrid>
                <a:gridCol w="2475558">
                  <a:extLst>
                    <a:ext uri="{9D8B030D-6E8A-4147-A177-3AD203B41FA5}">
                      <a16:colId xmlns:a16="http://schemas.microsoft.com/office/drawing/2014/main" val="996495762"/>
                    </a:ext>
                  </a:extLst>
                </a:gridCol>
                <a:gridCol w="2791703">
                  <a:extLst>
                    <a:ext uri="{9D8B030D-6E8A-4147-A177-3AD203B41FA5}">
                      <a16:colId xmlns:a16="http://schemas.microsoft.com/office/drawing/2014/main" val="3488012334"/>
                    </a:ext>
                  </a:extLst>
                </a:gridCol>
                <a:gridCol w="2477746">
                  <a:extLst>
                    <a:ext uri="{9D8B030D-6E8A-4147-A177-3AD203B41FA5}">
                      <a16:colId xmlns:a16="http://schemas.microsoft.com/office/drawing/2014/main" val="1823288312"/>
                    </a:ext>
                  </a:extLst>
                </a:gridCol>
                <a:gridCol w="2473370">
                  <a:extLst>
                    <a:ext uri="{9D8B030D-6E8A-4147-A177-3AD203B41FA5}">
                      <a16:colId xmlns:a16="http://schemas.microsoft.com/office/drawing/2014/main" val="2350088614"/>
                    </a:ext>
                  </a:extLst>
                </a:gridCol>
              </a:tblGrid>
              <a:tr h="43427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Собака с биркой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96635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643042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карточка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карточка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передачи новому владельцу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553371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отлова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Ал.-Заводская, 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Ул. Журавлева, 114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818525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 - отлова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08.12.2021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08.12.2021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555720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- стерилизации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08.12.2021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09.12.2021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476257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- выпуска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28.12.2021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28.12.2021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28.12.2021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111094"/>
                  </a:ext>
                </a:extLst>
              </a:tr>
              <a:tr h="434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Угданский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проезд, 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Угданский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проезд, 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483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6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300" y="1168400"/>
            <a:ext cx="11163300" cy="1800590"/>
          </a:xfrm>
        </p:spPr>
        <p:txBody>
          <a:bodyPr anchor="ctr" anchorCtr="0"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	Отсутствуют единые требования к идентификационному индивидуальному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номеру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собаки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Нет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единого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краевого реестра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маркированных, обработанных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собак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3FE02-E7F2-4FF2-98C7-28C2098E5881}"/>
              </a:ext>
            </a:extLst>
          </p:cNvPr>
          <p:cNvSpPr txBox="1"/>
          <p:nvPr/>
        </p:nvSpPr>
        <p:spPr>
          <a:xfrm>
            <a:off x="889000" y="3826066"/>
            <a:ext cx="106299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/>
              <a:t>В результате нет возможности: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	выявить недобросовестного подрядчика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	выявить поддельную маркировку  </a:t>
            </a:r>
          </a:p>
          <a:p>
            <a:pPr>
              <a:spcAft>
                <a:spcPts val="600"/>
              </a:spcAft>
            </a:pPr>
            <a:r>
              <a:rPr lang="ru-RU" sz="2800" dirty="0"/>
              <a:t>    </a:t>
            </a:r>
            <a:r>
              <a:rPr lang="ru-RU" sz="2800" dirty="0" smtClean="0"/>
              <a:t>	контролировать финансовую потребность ОМСУ и т.д. </a:t>
            </a:r>
          </a:p>
          <a:p>
            <a:pPr>
              <a:spcAft>
                <a:spcPts val="600"/>
              </a:spcAft>
            </a:pPr>
            <a:r>
              <a:rPr lang="ru-RU" sz="2800" dirty="0"/>
              <a:t>	</a:t>
            </a:r>
            <a:r>
              <a:rPr lang="ru-RU" sz="2800" dirty="0" smtClean="0"/>
              <a:t>определять срок ревакцинации животного</a:t>
            </a:r>
            <a:endParaRPr lang="ru-RU" sz="2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969" y="2968990"/>
            <a:ext cx="2200847" cy="5303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15" y="876359"/>
            <a:ext cx="755970" cy="396274"/>
          </a:xfrm>
          <a:prstGeom prst="rect">
            <a:avLst/>
          </a:prstGeom>
        </p:spPr>
      </p:pic>
      <p:pic>
        <p:nvPicPr>
          <p:cNvPr id="7" name="Рисунок 6" descr="Ficheiro:Red x.svg – Wikipédia, a enciclopédia livr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15" y="2129709"/>
            <a:ext cx="760960" cy="39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" y="822119"/>
            <a:ext cx="10629899" cy="5459390"/>
          </a:xfrm>
        </p:spPr>
        <p:txBody>
          <a:bodyPr anchor="ctr" anchorCtr="0"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38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тысяч 569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предложений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поступило в парламент по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поправкам в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Федеральный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закон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498-ФЗ в том числе по предоставлению регионам права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самостоятельно регулировать численность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животных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без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владельцев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		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86573A-8D37-4136-B32A-83ADA5B3FC23}"/>
              </a:ext>
            </a:extLst>
          </p:cNvPr>
          <p:cNvSpPr/>
          <p:nvPr/>
        </p:nvSpPr>
        <p:spPr>
          <a:xfrm rot="10800000" flipV="1">
            <a:off x="1185196" y="1326354"/>
            <a:ext cx="3086760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967" y="791938"/>
            <a:ext cx="10036480" cy="644835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Ключевые выводы: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3FE02-E7F2-4FF2-98C7-28C2098E5881}"/>
              </a:ext>
            </a:extLst>
          </p:cNvPr>
          <p:cNvSpPr txBox="1"/>
          <p:nvPr/>
        </p:nvSpPr>
        <p:spPr>
          <a:xfrm>
            <a:off x="284421" y="1436773"/>
            <a:ext cx="1180598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600" dirty="0" smtClean="0"/>
              <a:t>требуется незамедлительное реагирование в связи с:</a:t>
            </a:r>
          </a:p>
          <a:p>
            <a:pPr>
              <a:spcBef>
                <a:spcPts val="600"/>
              </a:spcBef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- не полным соответствием нормативной правовой базы края федеральному законодательству</a:t>
            </a:r>
          </a:p>
          <a:p>
            <a:pPr>
              <a:spcBef>
                <a:spcPts val="600"/>
              </a:spcBef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- некорректностью методики определения субвенции</a:t>
            </a:r>
          </a:p>
          <a:p>
            <a:pPr>
              <a:spcBef>
                <a:spcPts val="600"/>
              </a:spcBef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- отсутствием нормирования на отдельные мероприятия</a:t>
            </a:r>
          </a:p>
          <a:p>
            <a:pPr>
              <a:spcBef>
                <a:spcPts val="600"/>
              </a:spcBef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	- заниженными нормативами финансовых затрат</a:t>
            </a:r>
          </a:p>
          <a:p>
            <a:pPr>
              <a:spcBef>
                <a:spcPts val="600"/>
              </a:spcBef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- отсутствием мониторинга численности животных</a:t>
            </a:r>
          </a:p>
          <a:p>
            <a:pPr>
              <a:spcBef>
                <a:spcPts val="600"/>
              </a:spcBef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- ненормативным состоянием приютов</a:t>
            </a:r>
          </a:p>
          <a:p>
            <a:pPr>
              <a:spcBef>
                <a:spcPts val="600"/>
              </a:spcBef>
            </a:pP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- отсутствием единой базы данных маркированных животных</a:t>
            </a:r>
          </a:p>
          <a:p>
            <a:pPr>
              <a:spcBef>
                <a:spcPts val="600"/>
              </a:spcBef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	- отсутствием надлежащего контроля за ОМСУ, за порядными организациями и др.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86573A-8D37-4136-B32A-83ADA5B3FC23}"/>
              </a:ext>
            </a:extLst>
          </p:cNvPr>
          <p:cNvSpPr/>
          <p:nvPr/>
        </p:nvSpPr>
        <p:spPr>
          <a:xfrm rot="10800000" flipV="1">
            <a:off x="1062452" y="1352456"/>
            <a:ext cx="8887882" cy="897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481" y="797378"/>
            <a:ext cx="10036480" cy="644836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Предложения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Правительству: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3FE02-E7F2-4FF2-98C7-28C2098E5881}"/>
              </a:ext>
            </a:extLst>
          </p:cNvPr>
          <p:cNvSpPr txBox="1"/>
          <p:nvPr/>
        </p:nvSpPr>
        <p:spPr>
          <a:xfrm>
            <a:off x="491946" y="1663541"/>
            <a:ext cx="1148013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привести НПА Забайкальского края в соответствие с законодательством  проработать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вопросы своевременности и полноты выделения бюджетных средств на реализацию программных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мероприятий</a:t>
            </a:r>
          </a:p>
          <a:p>
            <a:pPr algn="just">
              <a:spcBef>
                <a:spcPts val="600"/>
              </a:spcBef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рассмотреть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вопрос о необходимости увеличения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ассигнований на создание приютов и установление реальных нормативов</a:t>
            </a:r>
          </a:p>
          <a:p>
            <a:pPr algn="just">
              <a:spcBef>
                <a:spcPts val="600"/>
              </a:spcBef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рассмотреть вопрос по проведению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профилактических мероприятий безнадзорности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животных</a:t>
            </a:r>
          </a:p>
          <a:p>
            <a:pPr algn="just">
              <a:spcBef>
                <a:spcPts val="600"/>
              </a:spcBef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предусмотреть возмещение собственниками затрат за отлов и содержание их безнадзорных собак</a:t>
            </a:r>
          </a:p>
          <a:p>
            <a:pPr algn="just">
              <a:spcBef>
                <a:spcPts val="600"/>
              </a:spcBef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поручить </a:t>
            </a:r>
            <a:r>
              <a:rPr lang="ru-RU" sz="2600" dirty="0" err="1" smtClean="0">
                <a:solidFill>
                  <a:schemeClr val="tx2">
                    <a:lumMod val="50000"/>
                  </a:schemeClr>
                </a:solidFill>
              </a:rPr>
              <a:t>Госветслужбе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 доработку методик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Ромб 6">
            <a:extLst>
              <a:ext uri="{FF2B5EF4-FFF2-40B4-BE49-F238E27FC236}">
                <a16:creationId xmlns:a16="http://schemas.microsoft.com/office/drawing/2014/main" id="{DED6C182-DEB6-4F65-BF37-D54C296D2E3A}"/>
              </a:ext>
            </a:extLst>
          </p:cNvPr>
          <p:cNvSpPr/>
          <p:nvPr/>
        </p:nvSpPr>
        <p:spPr>
          <a:xfrm>
            <a:off x="284420" y="1835469"/>
            <a:ext cx="182459" cy="15001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1BAF9515-DA7F-4C80-9F49-775362CC5F96}"/>
              </a:ext>
            </a:extLst>
          </p:cNvPr>
          <p:cNvSpPr/>
          <p:nvPr/>
        </p:nvSpPr>
        <p:spPr>
          <a:xfrm>
            <a:off x="284420" y="2285903"/>
            <a:ext cx="182459" cy="15001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11" name="Ромб 10">
            <a:extLst>
              <a:ext uri="{FF2B5EF4-FFF2-40B4-BE49-F238E27FC236}">
                <a16:creationId xmlns:a16="http://schemas.microsoft.com/office/drawing/2014/main" id="{1BAF9515-DA7F-4C80-9F49-775362CC5F96}"/>
              </a:ext>
            </a:extLst>
          </p:cNvPr>
          <p:cNvSpPr/>
          <p:nvPr/>
        </p:nvSpPr>
        <p:spPr>
          <a:xfrm>
            <a:off x="284088" y="3089615"/>
            <a:ext cx="182459" cy="15001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>
            <a:extLst>
              <a:ext uri="{FF2B5EF4-FFF2-40B4-BE49-F238E27FC236}">
                <a16:creationId xmlns:a16="http://schemas.microsoft.com/office/drawing/2014/main" id="{1BAF9515-DA7F-4C80-9F49-775362CC5F96}"/>
              </a:ext>
            </a:extLst>
          </p:cNvPr>
          <p:cNvSpPr/>
          <p:nvPr/>
        </p:nvSpPr>
        <p:spPr>
          <a:xfrm>
            <a:off x="280732" y="4023479"/>
            <a:ext cx="182459" cy="15001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95" y="4884184"/>
            <a:ext cx="182896" cy="1463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50" y="5710723"/>
            <a:ext cx="182896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86573A-8D37-4136-B32A-83ADA5B3FC23}"/>
              </a:ext>
            </a:extLst>
          </p:cNvPr>
          <p:cNvSpPr/>
          <p:nvPr/>
        </p:nvSpPr>
        <p:spPr>
          <a:xfrm rot="10800000" flipV="1">
            <a:off x="1062452" y="1352456"/>
            <a:ext cx="8887882" cy="897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481" y="797378"/>
            <a:ext cx="10036480" cy="644836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Предложения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Госветслужбе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1: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3FE02-E7F2-4FF2-98C7-28C2098E5881}"/>
              </a:ext>
            </a:extLst>
          </p:cNvPr>
          <p:cNvSpPr txBox="1"/>
          <p:nvPr/>
        </p:nvSpPr>
        <p:spPr>
          <a:xfrm>
            <a:off x="727870" y="1442214"/>
            <a:ext cx="11048327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редусмотреть процедуры, сокращающие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срок реагирования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подрядных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организаций на заявки от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граждан,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в том числе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за счет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обращения населения напрямую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 подрядчикам 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осуществлять мониторинг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регулярной основе. Уделить особое внимание способам определения поголовья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животных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установить реальные нормативы финансовых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затрат. Нормативы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принимать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своевременно,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оперативно доводя их до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ОМСУ 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скорректировать форму годового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отчета</a:t>
            </a:r>
          </a:p>
          <a:p>
            <a:pPr>
              <a:spcAft>
                <a:spcPts val="600"/>
              </a:spcAft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предусмотреть в соглашениях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количество животных к отлову, нормативы затрат и ответственность ОМСУ за их превышение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Ромб 6">
            <a:extLst>
              <a:ext uri="{FF2B5EF4-FFF2-40B4-BE49-F238E27FC236}">
                <a16:creationId xmlns:a16="http://schemas.microsoft.com/office/drawing/2014/main" id="{DED6C182-DEB6-4F65-BF37-D54C296D2E3A}"/>
              </a:ext>
            </a:extLst>
          </p:cNvPr>
          <p:cNvSpPr/>
          <p:nvPr/>
        </p:nvSpPr>
        <p:spPr>
          <a:xfrm>
            <a:off x="483804" y="1640145"/>
            <a:ext cx="182459" cy="15001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1BAF9515-DA7F-4C80-9F49-775362CC5F96}"/>
              </a:ext>
            </a:extLst>
          </p:cNvPr>
          <p:cNvSpPr/>
          <p:nvPr/>
        </p:nvSpPr>
        <p:spPr>
          <a:xfrm>
            <a:off x="480039" y="3060227"/>
            <a:ext cx="182459" cy="15001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11" name="Ромб 10">
            <a:extLst>
              <a:ext uri="{FF2B5EF4-FFF2-40B4-BE49-F238E27FC236}">
                <a16:creationId xmlns:a16="http://schemas.microsoft.com/office/drawing/2014/main" id="{1BAF9515-DA7F-4C80-9F49-775362CC5F96}"/>
              </a:ext>
            </a:extLst>
          </p:cNvPr>
          <p:cNvSpPr/>
          <p:nvPr/>
        </p:nvSpPr>
        <p:spPr>
          <a:xfrm>
            <a:off x="483803" y="4853796"/>
            <a:ext cx="182459" cy="15001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>
            <a:extLst>
              <a:ext uri="{FF2B5EF4-FFF2-40B4-BE49-F238E27FC236}">
                <a16:creationId xmlns:a16="http://schemas.microsoft.com/office/drawing/2014/main" id="{1BAF9515-DA7F-4C80-9F49-775362CC5F96}"/>
              </a:ext>
            </a:extLst>
          </p:cNvPr>
          <p:cNvSpPr/>
          <p:nvPr/>
        </p:nvSpPr>
        <p:spPr>
          <a:xfrm>
            <a:off x="482139" y="3953367"/>
            <a:ext cx="182459" cy="15001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1BAF9515-DA7F-4C80-9F49-775362CC5F96}"/>
              </a:ext>
            </a:extLst>
          </p:cNvPr>
          <p:cNvSpPr/>
          <p:nvPr/>
        </p:nvSpPr>
        <p:spPr>
          <a:xfrm>
            <a:off x="480039" y="5439610"/>
            <a:ext cx="182459" cy="15001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86573A-8D37-4136-B32A-83ADA5B3FC23}"/>
              </a:ext>
            </a:extLst>
          </p:cNvPr>
          <p:cNvSpPr/>
          <p:nvPr/>
        </p:nvSpPr>
        <p:spPr>
          <a:xfrm rot="10800000" flipV="1">
            <a:off x="1062452" y="1352456"/>
            <a:ext cx="8887882" cy="897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481" y="797378"/>
            <a:ext cx="10036480" cy="644836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Предложения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Госветслужбе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3FE02-E7F2-4FF2-98C7-28C2098E5881}"/>
              </a:ext>
            </a:extLst>
          </p:cNvPr>
          <p:cNvSpPr txBox="1"/>
          <p:nvPr/>
        </p:nvSpPr>
        <p:spPr>
          <a:xfrm>
            <a:off x="727870" y="1442214"/>
            <a:ext cx="11048327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установить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единые требования к идентификационному индивидуальному номеру животного без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владельца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создать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единый краевой реестр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маркированных и стерилизованных животных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без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владельцев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усилить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координационную и аналитическую функции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Госветслужбы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обеспечить надлежащий контроль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за использованием бюджетных средств, недопущению нарушений и недостатков, отраженных в материалах контрольного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мероприятия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Ромб 6">
            <a:extLst>
              <a:ext uri="{FF2B5EF4-FFF2-40B4-BE49-F238E27FC236}">
                <a16:creationId xmlns:a16="http://schemas.microsoft.com/office/drawing/2014/main" id="{DED6C182-DEB6-4F65-BF37-D54C296D2E3A}"/>
              </a:ext>
            </a:extLst>
          </p:cNvPr>
          <p:cNvSpPr/>
          <p:nvPr/>
        </p:nvSpPr>
        <p:spPr>
          <a:xfrm>
            <a:off x="483804" y="1640145"/>
            <a:ext cx="182459" cy="15001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1BAF9515-DA7F-4C80-9F49-775362CC5F96}"/>
              </a:ext>
            </a:extLst>
          </p:cNvPr>
          <p:cNvSpPr/>
          <p:nvPr/>
        </p:nvSpPr>
        <p:spPr>
          <a:xfrm>
            <a:off x="483801" y="2607442"/>
            <a:ext cx="182459" cy="15001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8" name="Ромб 7">
            <a:extLst>
              <a:ext uri="{FF2B5EF4-FFF2-40B4-BE49-F238E27FC236}">
                <a16:creationId xmlns:a16="http://schemas.microsoft.com/office/drawing/2014/main" id="{1BAF9515-DA7F-4C80-9F49-775362CC5F96}"/>
              </a:ext>
            </a:extLst>
          </p:cNvPr>
          <p:cNvSpPr/>
          <p:nvPr/>
        </p:nvSpPr>
        <p:spPr>
          <a:xfrm>
            <a:off x="514606" y="3510330"/>
            <a:ext cx="182459" cy="15001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>
            <a:extLst>
              <a:ext uri="{FF2B5EF4-FFF2-40B4-BE49-F238E27FC236}">
                <a16:creationId xmlns:a16="http://schemas.microsoft.com/office/drawing/2014/main" id="{1BAF9515-DA7F-4C80-9F49-775362CC5F96}"/>
              </a:ext>
            </a:extLst>
          </p:cNvPr>
          <p:cNvSpPr/>
          <p:nvPr/>
        </p:nvSpPr>
        <p:spPr>
          <a:xfrm>
            <a:off x="545411" y="4037600"/>
            <a:ext cx="182459" cy="15001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D0BE114F-B9D3-4762-9A44-6376D292196A}"/>
              </a:ext>
            </a:extLst>
          </p:cNvPr>
          <p:cNvSpPr txBox="1">
            <a:spLocks/>
          </p:cNvSpPr>
          <p:nvPr/>
        </p:nvSpPr>
        <p:spPr>
          <a:xfrm>
            <a:off x="284420" y="806335"/>
            <a:ext cx="11611093" cy="10415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937359"/>
            <a:ext cx="111887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Порядок </a:t>
            </a:r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обращению с животными без владельцев </a:t>
            </a:r>
            <a:r>
              <a:rPr lang="ru-RU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№</a:t>
            </a:r>
            <a:r>
              <a:rPr lang="ru-RU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167</a:t>
            </a:r>
            <a:r>
              <a:rPr lang="ru-RU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847850"/>
            <a:ext cx="111887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/>
              <a:t>не предусматривает: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		первоочередности </a:t>
            </a:r>
            <a:r>
              <a:rPr lang="ru-RU" sz="2800" dirty="0"/>
              <a:t>отлова </a:t>
            </a:r>
            <a:r>
              <a:rPr lang="ru-RU" sz="2800" dirty="0" smtClean="0"/>
              <a:t>безнадзорного животного </a:t>
            </a:r>
            <a:r>
              <a:rPr lang="ru-RU" sz="2800" dirty="0"/>
              <a:t>с территорий объектов социальной значимости </a:t>
            </a:r>
            <a:endParaRPr lang="ru-RU" sz="2800" dirty="0" smtClean="0"/>
          </a:p>
          <a:p>
            <a:pPr>
              <a:spcAft>
                <a:spcPts val="600"/>
              </a:spcAft>
            </a:pPr>
            <a:r>
              <a:rPr lang="ru-RU" sz="2800" dirty="0" smtClean="0"/>
              <a:t>		не содержит </a:t>
            </a:r>
            <a:r>
              <a:rPr lang="ru-RU" sz="2800" dirty="0"/>
              <a:t>ограничений по количеству, размерам собак, одновременно </a:t>
            </a:r>
            <a:r>
              <a:rPr lang="ru-RU" sz="2800" dirty="0" smtClean="0"/>
              <a:t>выпускаемых в одном месте </a:t>
            </a:r>
          </a:p>
          <a:p>
            <a:pPr>
              <a:spcAft>
                <a:spcPts val="600"/>
              </a:spcAft>
            </a:pPr>
            <a:r>
              <a:rPr lang="ru-RU" sz="2800" dirty="0"/>
              <a:t>	</a:t>
            </a:r>
            <a:r>
              <a:rPr lang="ru-RU" sz="2800" dirty="0" smtClean="0"/>
              <a:t>	положений о возмещении затрат собственником животного 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453767"/>
            <a:ext cx="755970" cy="3962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351137"/>
            <a:ext cx="755970" cy="3962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252975"/>
            <a:ext cx="755970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86573A-8D37-4136-B32A-83ADA5B3FC23}"/>
              </a:ext>
            </a:extLst>
          </p:cNvPr>
          <p:cNvSpPr/>
          <p:nvPr/>
        </p:nvSpPr>
        <p:spPr>
          <a:xfrm rot="10800000" flipV="1">
            <a:off x="1062452" y="1352456"/>
            <a:ext cx="8887882" cy="897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481" y="612136"/>
            <a:ext cx="10036480" cy="644836"/>
          </a:xfrm>
        </p:spPr>
        <p:txBody>
          <a:bodyPr anchor="ctr" anchorCtr="0"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Меры реагирования: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B3FE02-E7F2-4FF2-98C7-28C2098E5881}"/>
              </a:ext>
            </a:extLst>
          </p:cNvPr>
          <p:cNvSpPr txBox="1"/>
          <p:nvPr/>
        </p:nvSpPr>
        <p:spPr>
          <a:xfrm>
            <a:off x="759379" y="1643224"/>
            <a:ext cx="1063252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Направить отчет:</a:t>
            </a:r>
          </a:p>
          <a:p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- 	в Законодательное Собрание и Губернатору Забайкальского края</a:t>
            </a:r>
          </a:p>
          <a:p>
            <a:pPr marL="457200" indent="-457200">
              <a:buFontTx/>
              <a:buChar char="-"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в Государственную ветеринарную службу и в Администрацию </a:t>
            </a:r>
          </a:p>
          <a:p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ГО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«Город Чита»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для рассмотрения и принятия мер</a:t>
            </a:r>
          </a:p>
          <a:p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- 	в Прокуратуру </a:t>
            </a:r>
            <a:r>
              <a:rPr lang="ru-RU" sz="2600" dirty="0">
                <a:solidFill>
                  <a:schemeClr val="tx2">
                    <a:lumMod val="50000"/>
                  </a:schemeClr>
                </a:solidFill>
              </a:rPr>
              <a:t>Забайкальского </a:t>
            </a: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края</a:t>
            </a:r>
          </a:p>
        </p:txBody>
      </p:sp>
      <p:sp>
        <p:nvSpPr>
          <p:cNvPr id="7" name="Ромб 6">
            <a:extLst>
              <a:ext uri="{FF2B5EF4-FFF2-40B4-BE49-F238E27FC236}">
                <a16:creationId xmlns:a16="http://schemas.microsoft.com/office/drawing/2014/main" id="{DED6C182-DEB6-4F65-BF37-D54C296D2E3A}"/>
              </a:ext>
            </a:extLst>
          </p:cNvPr>
          <p:cNvSpPr/>
          <p:nvPr/>
        </p:nvSpPr>
        <p:spPr>
          <a:xfrm>
            <a:off x="413619" y="1791601"/>
            <a:ext cx="182459" cy="150019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2C56E7-27AF-4F76-88A5-4CA0B7AB8C8F}"/>
              </a:ext>
            </a:extLst>
          </p:cNvPr>
          <p:cNvSpPr txBox="1"/>
          <p:nvPr/>
        </p:nvSpPr>
        <p:spPr>
          <a:xfrm>
            <a:off x="1532049" y="5487335"/>
            <a:ext cx="10501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4114" y="4025138"/>
            <a:ext cx="196081" cy="1568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03634" y="2967335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9379" y="5313521"/>
            <a:ext cx="110680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n w="0"/>
              </a:rPr>
              <a:t>Направить </a:t>
            </a:r>
            <a:r>
              <a:rPr lang="ru-RU" sz="2600" dirty="0">
                <a:ln w="0"/>
              </a:rPr>
              <a:t>информационное письмо в Министерство финансов </a:t>
            </a:r>
            <a:endParaRPr lang="ru-RU" sz="2600" dirty="0" smtClean="0">
              <a:ln w="0"/>
            </a:endParaRPr>
          </a:p>
          <a:p>
            <a:r>
              <a:rPr lang="ru-RU" sz="2600" dirty="0" smtClean="0">
                <a:ln w="0"/>
              </a:rPr>
              <a:t>Забайкальского края </a:t>
            </a:r>
            <a:endParaRPr lang="ru-RU" sz="2600" dirty="0">
              <a:ln w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11" y="5487335"/>
            <a:ext cx="195089" cy="1585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9379" y="3878482"/>
            <a:ext cx="10543621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dirty="0">
                <a:ln w="0"/>
              </a:rPr>
              <a:t>Направить </a:t>
            </a:r>
            <a:r>
              <a:rPr lang="ru-RU" sz="2600" dirty="0" smtClean="0">
                <a:ln w="0"/>
              </a:rPr>
              <a:t>представления:</a:t>
            </a:r>
            <a:endParaRPr lang="ru-RU" sz="2600" dirty="0">
              <a:ln w="0"/>
            </a:endParaRPr>
          </a:p>
          <a:p>
            <a:r>
              <a:rPr lang="ru-RU" sz="2600" dirty="0">
                <a:ln w="0"/>
              </a:rPr>
              <a:t>- </a:t>
            </a:r>
            <a:r>
              <a:rPr lang="ru-RU" sz="2600" dirty="0" smtClean="0">
                <a:ln w="0"/>
              </a:rPr>
              <a:t>	Государственной </a:t>
            </a:r>
            <a:r>
              <a:rPr lang="ru-RU" sz="2600" dirty="0">
                <a:ln w="0"/>
              </a:rPr>
              <a:t>ветеринарной </a:t>
            </a:r>
            <a:r>
              <a:rPr lang="ru-RU" sz="2600" dirty="0" smtClean="0">
                <a:ln w="0"/>
              </a:rPr>
              <a:t>службе </a:t>
            </a:r>
            <a:r>
              <a:rPr lang="ru-RU" sz="2600" dirty="0">
                <a:ln w="0"/>
              </a:rPr>
              <a:t>Забайкальского </a:t>
            </a:r>
            <a:r>
              <a:rPr lang="ru-RU" sz="2600" dirty="0" smtClean="0">
                <a:ln w="0"/>
              </a:rPr>
              <a:t>края</a:t>
            </a:r>
            <a:endParaRPr lang="ru-RU" sz="2600" dirty="0">
              <a:ln w="0"/>
            </a:endParaRPr>
          </a:p>
          <a:p>
            <a:r>
              <a:rPr lang="ru-RU" sz="2600" dirty="0">
                <a:ln w="0"/>
              </a:rPr>
              <a:t>- </a:t>
            </a:r>
            <a:r>
              <a:rPr lang="ru-RU" sz="2600" dirty="0" smtClean="0">
                <a:ln w="0"/>
              </a:rPr>
              <a:t> 	Комитету </a:t>
            </a:r>
            <a:r>
              <a:rPr lang="ru-RU" sz="2600" dirty="0">
                <a:ln w="0"/>
              </a:rPr>
              <a:t>городского хозяйства администрации </a:t>
            </a:r>
            <a:r>
              <a:rPr lang="ru-RU" sz="2600" dirty="0" smtClean="0">
                <a:ln w="0"/>
              </a:rPr>
              <a:t>ГО </a:t>
            </a:r>
            <a:r>
              <a:rPr lang="ru-RU" sz="2600" dirty="0">
                <a:ln w="0"/>
              </a:rPr>
              <a:t>«Город Чита</a:t>
            </a:r>
            <a:r>
              <a:rPr lang="ru-RU" sz="2600" dirty="0" smtClean="0">
                <a:ln w="0"/>
              </a:rPr>
              <a:t>»</a:t>
            </a:r>
            <a:endParaRPr lang="ru-RU" sz="26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4621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0D8881F-49D6-466D-87E7-D97E0D0912AD}"/>
              </a:ext>
            </a:extLst>
          </p:cNvPr>
          <p:cNvSpPr txBox="1">
            <a:spLocks/>
          </p:cNvSpPr>
          <p:nvPr/>
        </p:nvSpPr>
        <p:spPr>
          <a:xfrm>
            <a:off x="3800806" y="3091308"/>
            <a:ext cx="4590387" cy="3376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Спасибо за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внимание! 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3E4B1F-DB16-4E74-9936-511B92F24619}"/>
              </a:ext>
            </a:extLst>
          </p:cNvPr>
          <p:cNvSpPr/>
          <p:nvPr/>
        </p:nvSpPr>
        <p:spPr>
          <a:xfrm>
            <a:off x="3800806" y="3558158"/>
            <a:ext cx="4396521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4D8D7A-BB35-46EE-BBEE-CE21D8528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904B405-52EE-4E1B-BC4F-20E0747ED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" y="822119"/>
            <a:ext cx="10629899" cy="5459390"/>
          </a:xfrm>
        </p:spPr>
        <p:txBody>
          <a:bodyPr anchor="ctr" anchorCtr="0">
            <a:noAutofit/>
          </a:bodyPr>
          <a:lstStyle/>
          <a:p>
            <a:r>
              <a:rPr lang="ru-RU" sz="280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Крупнейшие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зоозащитные организации мира –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WSPA, HSUS, PETA </a:t>
            </a:r>
            <a:r>
              <a:rPr lang="ru-RU" sz="2800" dirty="0" smtClean="0">
                <a:latin typeface="+mn-lt"/>
              </a:rPr>
              <a:t>считают,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что усыпить бездомное животное намного гуманнее, нежели, подержав в приюте несколько дней, проведя хирургическую операцию по стерилизации, выбросить обратно на улицу – на голод, холод 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мучения…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EDC81E-BED2-4476-949B-F6170A1AB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" t="5977" r="113" b="1609"/>
          <a:stretch/>
        </p:blipFill>
        <p:spPr>
          <a:xfrm>
            <a:off x="1092200" y="609600"/>
            <a:ext cx="100076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D0BE114F-B9D3-4762-9A44-6376D292196A}"/>
              </a:ext>
            </a:extLst>
          </p:cNvPr>
          <p:cNvSpPr txBox="1">
            <a:spLocks/>
          </p:cNvSpPr>
          <p:nvPr/>
        </p:nvSpPr>
        <p:spPr>
          <a:xfrm>
            <a:off x="284420" y="806335"/>
            <a:ext cx="11611093" cy="10415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7101" y="905358"/>
            <a:ext cx="10515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Порядок организации приютов для животных №181 </a:t>
            </a:r>
            <a:endParaRPr lang="ru-RU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424285"/>
            <a:ext cx="1118870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 smtClean="0"/>
              <a:t>обязывает наличие: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		сплошного </a:t>
            </a:r>
            <a:r>
              <a:rPr lang="ru-RU" sz="2800" dirty="0"/>
              <a:t>или </a:t>
            </a:r>
            <a:r>
              <a:rPr lang="ru-RU" sz="2800" dirty="0" smtClean="0"/>
              <a:t>сетчатого забора </a:t>
            </a:r>
            <a:r>
              <a:rPr lang="ru-RU" sz="2800" dirty="0"/>
              <a:t>высотой не менее 2 метров с </a:t>
            </a:r>
            <a:r>
              <a:rPr lang="ru-RU" sz="2800" dirty="0" smtClean="0"/>
              <a:t>заглубленным в землю цоколем</a:t>
            </a:r>
          </a:p>
          <a:p>
            <a:pPr>
              <a:spcAft>
                <a:spcPts val="600"/>
              </a:spcAft>
            </a:pPr>
            <a:r>
              <a:rPr lang="ru-RU" sz="2800" dirty="0" smtClean="0"/>
              <a:t>		помещений приюта (оборудованных по ГОСТ) водоснабжением</a:t>
            </a:r>
            <a:r>
              <a:rPr lang="ru-RU" sz="2800" dirty="0"/>
              <a:t>, водоотведением, электро- и теплоснабжением, наружным освещением и вентиляцией </a:t>
            </a:r>
            <a:endParaRPr lang="ru-RU" sz="2800" dirty="0" smtClean="0"/>
          </a:p>
          <a:p>
            <a:pPr>
              <a:spcAft>
                <a:spcPts val="600"/>
              </a:spcAft>
            </a:pPr>
            <a:r>
              <a:rPr lang="ru-RU" sz="2800" dirty="0" smtClean="0"/>
              <a:t>		ветеринарного пункта, карантинных помещений </a:t>
            </a:r>
            <a:r>
              <a:rPr lang="ru-RU" sz="2800" dirty="0"/>
              <a:t>и </a:t>
            </a:r>
            <a:r>
              <a:rPr lang="ru-RU" sz="2800" dirty="0" smtClean="0"/>
              <a:t>помещений </a:t>
            </a:r>
            <a:r>
              <a:rPr lang="ru-RU" sz="2800" dirty="0"/>
              <a:t>для лечения животных </a:t>
            </a:r>
            <a:r>
              <a:rPr lang="ru-RU" sz="2800" dirty="0" smtClean="0"/>
              <a:t> и др.</a:t>
            </a:r>
          </a:p>
          <a:p>
            <a:pPr>
              <a:spcAft>
                <a:spcPts val="600"/>
              </a:spcAft>
            </a:pPr>
            <a:endParaRPr lang="ru-RU" sz="2800" dirty="0" smtClean="0"/>
          </a:p>
          <a:p>
            <a:pPr>
              <a:spcAft>
                <a:spcPts val="600"/>
              </a:spcAft>
            </a:pPr>
            <a:r>
              <a:rPr lang="ru-RU" sz="4000" dirty="0" smtClean="0"/>
              <a:t>										</a:t>
            </a:r>
            <a:endParaRPr lang="ru-RU" sz="3200" b="1" dirty="0" smtClean="0"/>
          </a:p>
        </p:txBody>
      </p:sp>
      <p:pic>
        <p:nvPicPr>
          <p:cNvPr id="7" name="Рисунок 6" descr="File:Green tick.pn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8" y="2034956"/>
            <a:ext cx="681433" cy="3837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26" y="3036650"/>
            <a:ext cx="676715" cy="3840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26" y="4331682"/>
            <a:ext cx="67671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D0BE114F-B9D3-4762-9A44-6376D292196A}"/>
              </a:ext>
            </a:extLst>
          </p:cNvPr>
          <p:cNvSpPr txBox="1">
            <a:spLocks/>
          </p:cNvSpPr>
          <p:nvPr/>
        </p:nvSpPr>
        <p:spPr>
          <a:xfrm>
            <a:off x="284420" y="806335"/>
            <a:ext cx="11611093" cy="10415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09208" y="472209"/>
            <a:ext cx="47099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Приаргунский район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054100"/>
            <a:ext cx="4406900" cy="52736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320" r="-556" b="31058"/>
          <a:stretch/>
        </p:blipFill>
        <p:spPr>
          <a:xfrm>
            <a:off x="5037513" y="1689101"/>
            <a:ext cx="6858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05600" y="472209"/>
            <a:ext cx="51899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Дульдургинский</a:t>
            </a:r>
            <a:r>
              <a:rPr lang="ru-RU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9" b="15272"/>
          <a:stretch/>
        </p:blipFill>
        <p:spPr>
          <a:xfrm>
            <a:off x="736600" y="1384300"/>
            <a:ext cx="10769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D0BE114F-B9D3-4762-9A44-6376D292196A}"/>
              </a:ext>
            </a:extLst>
          </p:cNvPr>
          <p:cNvSpPr txBox="1">
            <a:spLocks/>
          </p:cNvSpPr>
          <p:nvPr/>
        </p:nvSpPr>
        <p:spPr>
          <a:xfrm>
            <a:off x="284420" y="806335"/>
            <a:ext cx="11611093" cy="10415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06383" y="472209"/>
            <a:ext cx="398913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Шилкинский</a:t>
            </a:r>
            <a:r>
              <a:rPr lang="ru-RU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2" y="1014821"/>
            <a:ext cx="7255080" cy="2768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70"/>
          <a:stretch/>
        </p:blipFill>
        <p:spPr>
          <a:xfrm>
            <a:off x="7814662" y="2399121"/>
            <a:ext cx="3989130" cy="2797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2" y="3898357"/>
            <a:ext cx="7255080" cy="25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05600" y="472209"/>
            <a:ext cx="51899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УФСИН №3</a:t>
            </a:r>
            <a:endParaRPr lang="ru-RU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4"/>
          <a:stretch/>
        </p:blipFill>
        <p:spPr>
          <a:xfrm>
            <a:off x="7175500" y="1369671"/>
            <a:ext cx="4813879" cy="52230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4"/>
          <a:stretch/>
        </p:blipFill>
        <p:spPr>
          <a:xfrm>
            <a:off x="3147796" y="157942"/>
            <a:ext cx="3892117" cy="4494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63"/>
          <a:stretch/>
        </p:blipFill>
        <p:spPr>
          <a:xfrm>
            <a:off x="284420" y="3377912"/>
            <a:ext cx="5198124" cy="32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F1E5CE-51E2-4F5B-894A-B9D06AFF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0" y="157942"/>
            <a:ext cx="1801555" cy="314267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D0BE114F-B9D3-4762-9A44-6376D292196A}"/>
              </a:ext>
            </a:extLst>
          </p:cNvPr>
          <p:cNvSpPr txBox="1">
            <a:spLocks/>
          </p:cNvSpPr>
          <p:nvPr/>
        </p:nvSpPr>
        <p:spPr>
          <a:xfrm>
            <a:off x="284420" y="806335"/>
            <a:ext cx="11611093" cy="10415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8579" y="472209"/>
            <a:ext cx="36711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Агинский район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3" b="9444"/>
          <a:stretch/>
        </p:blipFill>
        <p:spPr>
          <a:xfrm>
            <a:off x="590549" y="965200"/>
            <a:ext cx="6442293" cy="5473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4" b="32963"/>
          <a:stretch/>
        </p:blipFill>
        <p:spPr>
          <a:xfrm>
            <a:off x="7116871" y="1180095"/>
            <a:ext cx="4694613" cy="389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29643</TotalTime>
  <Words>947</Words>
  <Application>Microsoft Office PowerPoint</Application>
  <PresentationFormat>Широкоэкранный</PresentationFormat>
  <Paragraphs>245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Проверка законности, эффективности, обоснованности и целесообразности использования средств, выделенных из бюджета Забайкальского края на организацию и проведение мероприятий при осуществлении деятельности по обращению с животными без владельцев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ГО «Город Чита»</vt:lpstr>
      <vt:lpstr>в ГО «Город Чита»</vt:lpstr>
      <vt:lpstr>в ГО «Город Чита»</vt:lpstr>
      <vt:lpstr>в ГО «Город Чита»</vt:lpstr>
      <vt:lpstr>  Отсутствуют единые требования к идентификационному индивидуальному номеру собаки   Нет единого краевого реестра маркированных, обработанных собак  </vt:lpstr>
      <vt:lpstr>38 тысяч 569 предложений поступило в парламент по поправкам в Федеральный закон 498-ФЗ в том числе по предоставлению регионам права самостоятельно регулировать численность животных без владельцев    </vt:lpstr>
      <vt:lpstr>Ключевые выводы:</vt:lpstr>
      <vt:lpstr>Предложения Правительству:</vt:lpstr>
      <vt:lpstr>Предложения Госветслужбе 1:</vt:lpstr>
      <vt:lpstr>Предложения Госветслужбе 2:</vt:lpstr>
      <vt:lpstr>Меры реагирования:</vt:lpstr>
      <vt:lpstr>Презентация PowerPoint</vt:lpstr>
      <vt:lpstr>Крупнейшие зоозащитные организации мира – WSPA, HSUS, PETA считают, что усыпить бездомное животное намного гуманнее, нежели, подержав в приюте несколько дней, проведя хирургическую операцию по стерилизации, выбросить обратно на улицу – на голод, холод и мучения…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Владимирович Белоус</dc:creator>
  <cp:lastModifiedBy>Наталья Болотовна Аюшиева</cp:lastModifiedBy>
  <cp:revision>651</cp:revision>
  <dcterms:created xsi:type="dcterms:W3CDTF">2020-03-03T08:58:35Z</dcterms:created>
  <dcterms:modified xsi:type="dcterms:W3CDTF">2023-03-13T23:33:58Z</dcterms:modified>
</cp:coreProperties>
</file>