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35" r:id="rId3"/>
    <p:sldId id="364" r:id="rId4"/>
    <p:sldId id="366" r:id="rId5"/>
    <p:sldId id="339" r:id="rId6"/>
    <p:sldId id="363" r:id="rId7"/>
    <p:sldId id="368" r:id="rId8"/>
  </p:sldIdLst>
  <p:sldSz cx="12192000" cy="6858000"/>
  <p:notesSz cx="6858000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B66D"/>
    <a:srgbClr val="26CE52"/>
    <a:srgbClr val="35B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&#1058;&#1050;&#1054;\&#1054;&#1058;&#1063;&#1045;&#1058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&#1058;&#1050;&#1054;\&#1054;&#1058;&#1063;&#1045;&#1058;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&#1058;&#1050;&#1054;\&#1054;&#1058;&#1063;&#1045;&#1058;\&#1050;&#1085;&#1080;&#1075;&#1072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Лист1!$E$43:$G$43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Лист1!$E$44:$G$44</c:f>
              <c:numCache>
                <c:formatCode>#\ ##0.0</c:formatCode>
                <c:ptCount val="3"/>
                <c:pt idx="0" formatCode="_-* #\ ##0.0\ _₽_-;\-* #\ ##0.0\ _₽_-;_-* &quot;-&quot;?\ _₽_-;_-@_-">
                  <c:v>92092.3</c:v>
                </c:pt>
                <c:pt idx="1">
                  <c:v>49872.523000000001</c:v>
                </c:pt>
                <c:pt idx="2" formatCode="#,##0.00">
                  <c:v>90218.89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D-440E-9789-96C36239D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1720251856"/>
        <c:axId val="1720241040"/>
      </c:barChart>
      <c:catAx>
        <c:axId val="172025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0241040"/>
        <c:crosses val="autoZero"/>
        <c:auto val="1"/>
        <c:lblAlgn val="ctr"/>
        <c:lblOffset val="100"/>
        <c:noMultiLvlLbl val="0"/>
      </c:catAx>
      <c:valAx>
        <c:axId val="1720241040"/>
        <c:scaling>
          <c:orientation val="minMax"/>
        </c:scaling>
        <c:delete val="1"/>
        <c:axPos val="l"/>
        <c:numFmt formatCode="_-* #\ ##0.0\ _₽_-;\-* #\ ##0.0\ _₽_-;_-* &quot;-&quot;?\ _₽_-;_-@_-" sourceLinked="1"/>
        <c:majorTickMark val="none"/>
        <c:minorTickMark val="none"/>
        <c:tickLblPos val="nextTo"/>
        <c:crossAx val="172025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Лист1!$C$51</c:f>
              <c:strCache>
                <c:ptCount val="1"/>
                <c:pt idx="0">
                  <c:v>Кредиторская задолженность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Лист1!$D$50:$F$50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 formatCode="m/d/yyyy">
                  <c:v>44713</c:v>
                </c:pt>
              </c:numCache>
            </c:numRef>
          </c:cat>
          <c:val>
            <c:numRef>
              <c:f>Лист1!$D$51:$F$51</c:f>
              <c:numCache>
                <c:formatCode>#,##0.00</c:formatCode>
                <c:ptCount val="3"/>
                <c:pt idx="0">
                  <c:v>453996.29000000004</c:v>
                </c:pt>
                <c:pt idx="1">
                  <c:v>590232.52</c:v>
                </c:pt>
                <c:pt idx="2">
                  <c:v>700259.7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666-4BF1-9F12-1C235EEA6B2D}"/>
            </c:ext>
          </c:extLst>
        </c:ser>
        <c:ser>
          <c:idx val="1"/>
          <c:order val="1"/>
          <c:tx>
            <c:strRef>
              <c:f>Лист1!$C$52</c:f>
              <c:strCache>
                <c:ptCount val="1"/>
                <c:pt idx="0">
                  <c:v>Дебиторская задолженность (население)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880674448767832E-3"/>
                  <c:y val="4.5807048383325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66-4BF1-9F12-1C235EEA6B2D}"/>
                </c:ext>
              </c:extLst>
            </c:dLbl>
            <c:dLbl>
              <c:idx val="1"/>
              <c:layout>
                <c:manualLayout>
                  <c:x val="-1.7293558149588644E-3"/>
                  <c:y val="4.9971325509082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66-4BF1-9F12-1C235EEA6B2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Лист1!$D$50:$F$50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 formatCode="m/d/yyyy">
                  <c:v>44713</c:v>
                </c:pt>
              </c:numCache>
            </c:numRef>
          </c:cat>
          <c:val>
            <c:numRef>
              <c:f>Лист1!$D$52:$F$52</c:f>
              <c:numCache>
                <c:formatCode>General</c:formatCode>
                <c:ptCount val="3"/>
                <c:pt idx="0">
                  <c:v>353513.57</c:v>
                </c:pt>
                <c:pt idx="1">
                  <c:v>558848.23</c:v>
                </c:pt>
                <c:pt idx="2">
                  <c:v>630565.18999999994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666-4BF1-9F12-1C235EEA6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1432672"/>
        <c:axId val="1361425184"/>
      </c:lineChart>
      <c:catAx>
        <c:axId val="136143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61425184"/>
        <c:crosses val="autoZero"/>
        <c:auto val="1"/>
        <c:lblAlgn val="ctr"/>
        <c:lblOffset val="100"/>
        <c:noMultiLvlLbl val="0"/>
      </c:catAx>
      <c:valAx>
        <c:axId val="1361425184"/>
        <c:scaling>
          <c:orientation val="minMax"/>
          <c:min val="250000"/>
        </c:scaling>
        <c:delete val="1"/>
        <c:axPos val="l"/>
        <c:numFmt formatCode="#,##0.00" sourceLinked="1"/>
        <c:majorTickMark val="none"/>
        <c:minorTickMark val="none"/>
        <c:tickLblPos val="nextTo"/>
        <c:crossAx val="136143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Лист1!$C$65:$C$75</c:f>
              <c:strCache>
                <c:ptCount val="11"/>
                <c:pt idx="0">
                  <c:v>Хабаровский край </c:v>
                </c:pt>
                <c:pt idx="1">
                  <c:v>Якутия (Саха)</c:v>
                </c:pt>
                <c:pt idx="2">
                  <c:v>Забайкальский край</c:v>
                </c:pt>
                <c:pt idx="3">
                  <c:v>Магаданская область</c:v>
                </c:pt>
                <c:pt idx="4">
                  <c:v>Приморский край</c:v>
                </c:pt>
                <c:pt idx="5">
                  <c:v>Кемеровская область</c:v>
                </c:pt>
                <c:pt idx="6">
                  <c:v>Иркутская область</c:v>
                </c:pt>
                <c:pt idx="7">
                  <c:v>Амурская область 1 (несколько регоператоров)</c:v>
                </c:pt>
                <c:pt idx="8">
                  <c:v>Амурская область 2 (несколько регоператоров)</c:v>
                </c:pt>
                <c:pt idx="9">
                  <c:v>Новосибирская область</c:v>
                </c:pt>
                <c:pt idx="10">
                  <c:v>Томская область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63-43E8-A8D1-65B9C629E6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Лист1!$C$65:$C$75</c:f>
              <c:strCache>
                <c:ptCount val="11"/>
                <c:pt idx="0">
                  <c:v>Хабаровский край </c:v>
                </c:pt>
                <c:pt idx="1">
                  <c:v>Якутия (Саха)</c:v>
                </c:pt>
                <c:pt idx="2">
                  <c:v>Забайкальский край</c:v>
                </c:pt>
                <c:pt idx="3">
                  <c:v>Магаданская область</c:v>
                </c:pt>
                <c:pt idx="4">
                  <c:v>Приморский край</c:v>
                </c:pt>
                <c:pt idx="5">
                  <c:v>Кемеровская область</c:v>
                </c:pt>
                <c:pt idx="6">
                  <c:v>Иркутская область</c:v>
                </c:pt>
                <c:pt idx="7">
                  <c:v>Амурская область 1 (несколько регоператоров)</c:v>
                </c:pt>
                <c:pt idx="8">
                  <c:v>Амурская область 2 (несколько регоператоров)</c:v>
                </c:pt>
                <c:pt idx="9">
                  <c:v>Новосибирская область</c:v>
                </c:pt>
                <c:pt idx="10">
                  <c:v>Томская область</c:v>
                </c:pt>
              </c:strCache>
            </c:strRef>
          </c:cat>
          <c:val>
            <c:numRef>
              <c:f>Лист1!$D$65:$D$75</c:f>
              <c:numCache>
                <c:formatCode>General</c:formatCode>
                <c:ptCount val="11"/>
                <c:pt idx="0">
                  <c:v>779.71</c:v>
                </c:pt>
                <c:pt idx="1">
                  <c:v>734.09</c:v>
                </c:pt>
                <c:pt idx="2">
                  <c:v>679.96</c:v>
                </c:pt>
                <c:pt idx="3">
                  <c:v>673.95</c:v>
                </c:pt>
                <c:pt idx="4">
                  <c:v>602.15</c:v>
                </c:pt>
                <c:pt idx="5">
                  <c:v>591.85</c:v>
                </c:pt>
                <c:pt idx="6">
                  <c:v>564.27</c:v>
                </c:pt>
                <c:pt idx="7">
                  <c:v>538.09</c:v>
                </c:pt>
                <c:pt idx="8">
                  <c:v>468.16</c:v>
                </c:pt>
                <c:pt idx="9">
                  <c:v>398.8</c:v>
                </c:pt>
                <c:pt idx="10">
                  <c:v>241.58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63-43E8-A8D1-65B9C629E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844128"/>
        <c:axId val="1719832480"/>
      </c:barChart>
      <c:catAx>
        <c:axId val="171984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19832480"/>
        <c:crosses val="autoZero"/>
        <c:auto val="1"/>
        <c:lblAlgn val="ctr"/>
        <c:lblOffset val="100"/>
        <c:noMultiLvlLbl val="0"/>
      </c:catAx>
      <c:valAx>
        <c:axId val="1719832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98441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469A9-8E51-45C6-90B4-94977F52D07A}" type="doc">
      <dgm:prSet loTypeId="urn:microsoft.com/office/officeart/2005/8/layout/chart3" loCatId="relationship" qsTypeId="urn:microsoft.com/office/officeart/2005/8/quickstyle/simple1" qsCatId="simple" csTypeId="urn:microsoft.com/office/officeart/2005/8/colors/colorful5" csCatId="colorful" phldr="1"/>
      <dgm:spPr/>
    </dgm:pt>
    <dgm:pt modelId="{FB644ED2-5100-47BB-9F7E-7A577DAD026A}">
      <dgm:prSet phldrT="[Текст]" custT="1"/>
      <dgm:spPr/>
      <dgm:t>
        <a:bodyPr/>
        <a:lstStyle/>
        <a:p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ООО «</a:t>
          </a:r>
          <a:r>
            <a:rPr lang="ru-RU" sz="1000" dirty="0" err="1">
              <a:latin typeface="Arial" panose="020B0604020202020204" pitchFamily="34" charset="0"/>
              <a:cs typeface="Arial" panose="020B0604020202020204" pitchFamily="34" charset="0"/>
            </a:rPr>
            <a:t>ТрансВэй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»</a:t>
          </a:r>
        </a:p>
        <a:p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40%</a:t>
          </a:r>
        </a:p>
      </dgm:t>
    </dgm:pt>
    <dgm:pt modelId="{33964EA6-C901-401C-A6E7-DF691791E10B}" type="parTrans" cxnId="{0DFD54C5-97F3-4F65-BCE7-0E79A69B93A1}">
      <dgm:prSet/>
      <dgm:spPr/>
      <dgm:t>
        <a:bodyPr/>
        <a:lstStyle/>
        <a:p>
          <a:endParaRPr lang="ru-RU"/>
        </a:p>
      </dgm:t>
    </dgm:pt>
    <dgm:pt modelId="{1CA77454-BF83-4EAF-AEE4-0ABFC64D86BD}" type="sibTrans" cxnId="{0DFD54C5-97F3-4F65-BCE7-0E79A69B93A1}">
      <dgm:prSet/>
      <dgm:spPr/>
      <dgm:t>
        <a:bodyPr/>
        <a:lstStyle/>
        <a:p>
          <a:endParaRPr lang="ru-RU"/>
        </a:p>
      </dgm:t>
    </dgm:pt>
    <dgm:pt modelId="{FCAE4FB5-67B6-4464-9987-855CDB07898B}">
      <dgm:prSet phldrT="[Текст]" custT="1"/>
      <dgm:spPr/>
      <dgm:t>
        <a:bodyPr/>
        <a:lstStyle/>
        <a:p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ИП Соколов Д.И.</a:t>
          </a:r>
        </a:p>
        <a:p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28 %</a:t>
          </a:r>
        </a:p>
      </dgm:t>
    </dgm:pt>
    <dgm:pt modelId="{F0A7540E-A13F-438D-B020-326CA069A850}" type="parTrans" cxnId="{90689F97-076D-4A2A-8F5A-76335A6CEF78}">
      <dgm:prSet/>
      <dgm:spPr/>
      <dgm:t>
        <a:bodyPr/>
        <a:lstStyle/>
        <a:p>
          <a:endParaRPr lang="ru-RU"/>
        </a:p>
      </dgm:t>
    </dgm:pt>
    <dgm:pt modelId="{5BB5CAA7-5260-49DE-87AC-C03A34472EA9}" type="sibTrans" cxnId="{90689F97-076D-4A2A-8F5A-76335A6CEF78}">
      <dgm:prSet/>
      <dgm:spPr/>
      <dgm:t>
        <a:bodyPr/>
        <a:lstStyle/>
        <a:p>
          <a:endParaRPr lang="ru-RU"/>
        </a:p>
      </dgm:t>
    </dgm:pt>
    <dgm:pt modelId="{8CC3EFAF-9BB5-45DF-B800-53F85ED58E70}">
      <dgm:prSet phldrT="[Текст]" custT="1"/>
      <dgm:spPr/>
      <dgm:t>
        <a:bodyPr/>
        <a:lstStyle/>
        <a:p>
          <a:r>
            <a:rPr lang="ru-RU" sz="850" b="1" dirty="0">
              <a:latin typeface="Arial" panose="020B0604020202020204" pitchFamily="34" charset="0"/>
              <a:cs typeface="Arial" panose="020B0604020202020204" pitchFamily="34" charset="0"/>
            </a:rPr>
            <a:t>ООО «</a:t>
          </a:r>
          <a:r>
            <a:rPr lang="ru-RU" sz="850" b="1" dirty="0" err="1">
              <a:latin typeface="Arial" panose="020B0604020202020204" pitchFamily="34" charset="0"/>
              <a:cs typeface="Arial" panose="020B0604020202020204" pitchFamily="34" charset="0"/>
            </a:rPr>
            <a:t>АвтоЛидер</a:t>
          </a:r>
          <a:r>
            <a:rPr lang="ru-RU" sz="850" b="1" dirty="0">
              <a:latin typeface="Arial" panose="020B0604020202020204" pitchFamily="34" charset="0"/>
              <a:cs typeface="Arial" panose="020B0604020202020204" pitchFamily="34" charset="0"/>
            </a:rPr>
            <a:t>» </a:t>
          </a:r>
        </a:p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32 %</a:t>
          </a:r>
        </a:p>
      </dgm:t>
    </dgm:pt>
    <dgm:pt modelId="{F405BC62-2AD5-42CB-B7F4-151B2BAC275C}" type="parTrans" cxnId="{2F9EB543-7F5C-4367-BCDD-2175129B6DE8}">
      <dgm:prSet/>
      <dgm:spPr/>
      <dgm:t>
        <a:bodyPr/>
        <a:lstStyle/>
        <a:p>
          <a:endParaRPr lang="ru-RU"/>
        </a:p>
      </dgm:t>
    </dgm:pt>
    <dgm:pt modelId="{194C7452-B959-4866-A8C9-50D176B74DE6}" type="sibTrans" cxnId="{2F9EB543-7F5C-4367-BCDD-2175129B6DE8}">
      <dgm:prSet/>
      <dgm:spPr/>
      <dgm:t>
        <a:bodyPr/>
        <a:lstStyle/>
        <a:p>
          <a:endParaRPr lang="ru-RU"/>
        </a:p>
      </dgm:t>
    </dgm:pt>
    <dgm:pt modelId="{815BE866-D54B-46DB-8486-133F0F63DF82}" type="pres">
      <dgm:prSet presAssocID="{F69469A9-8E51-45C6-90B4-94977F52D07A}" presName="compositeShape" presStyleCnt="0">
        <dgm:presLayoutVars>
          <dgm:chMax val="7"/>
          <dgm:dir/>
          <dgm:resizeHandles val="exact"/>
        </dgm:presLayoutVars>
      </dgm:prSet>
      <dgm:spPr/>
    </dgm:pt>
    <dgm:pt modelId="{D0A19BD7-A063-4F62-80F7-35297EBFB1E9}" type="pres">
      <dgm:prSet presAssocID="{F69469A9-8E51-45C6-90B4-94977F52D07A}" presName="wedge1" presStyleLbl="node1" presStyleIdx="0" presStyleCnt="3" custLinFactNeighborX="-339" custLinFactNeighborY="145"/>
      <dgm:spPr/>
    </dgm:pt>
    <dgm:pt modelId="{316E16A9-625E-4568-B8F0-EEB1BEBC27C4}" type="pres">
      <dgm:prSet presAssocID="{F69469A9-8E51-45C6-90B4-94977F52D07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91C9202-95D0-42F2-8A1B-5879119F1915}" type="pres">
      <dgm:prSet presAssocID="{F69469A9-8E51-45C6-90B4-94977F52D07A}" presName="wedge2" presStyleLbl="node1" presStyleIdx="1" presStyleCnt="3"/>
      <dgm:spPr/>
    </dgm:pt>
    <dgm:pt modelId="{50EBA733-D752-41BB-B1CF-D82676025F2F}" type="pres">
      <dgm:prSet presAssocID="{F69469A9-8E51-45C6-90B4-94977F52D07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94C7D91-848B-4284-9CFD-640B358B9037}" type="pres">
      <dgm:prSet presAssocID="{F69469A9-8E51-45C6-90B4-94977F52D07A}" presName="wedge3" presStyleLbl="node1" presStyleIdx="2" presStyleCnt="3" custLinFactNeighborX="-432" custLinFactNeighborY="-3677"/>
      <dgm:spPr/>
    </dgm:pt>
    <dgm:pt modelId="{E9CE62C1-150C-4B24-B5DB-D89EBDD7668D}" type="pres">
      <dgm:prSet presAssocID="{F69469A9-8E51-45C6-90B4-94977F52D07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5EED625-13FD-4216-A39C-C043EAD885F4}" type="presOf" srcId="{FB644ED2-5100-47BB-9F7E-7A577DAD026A}" destId="{D0A19BD7-A063-4F62-80F7-35297EBFB1E9}" srcOrd="0" destOrd="0" presId="urn:microsoft.com/office/officeart/2005/8/layout/chart3"/>
    <dgm:cxn modelId="{8D660136-ED0F-4728-BFCC-8B409014A2E4}" type="presOf" srcId="{FCAE4FB5-67B6-4464-9987-855CDB07898B}" destId="{A91C9202-95D0-42F2-8A1B-5879119F1915}" srcOrd="0" destOrd="0" presId="urn:microsoft.com/office/officeart/2005/8/layout/chart3"/>
    <dgm:cxn modelId="{C631D436-40E3-460F-9C46-B958D24BE4BE}" type="presOf" srcId="{F69469A9-8E51-45C6-90B4-94977F52D07A}" destId="{815BE866-D54B-46DB-8486-133F0F63DF82}" srcOrd="0" destOrd="0" presId="urn:microsoft.com/office/officeart/2005/8/layout/chart3"/>
    <dgm:cxn modelId="{2F9EB543-7F5C-4367-BCDD-2175129B6DE8}" srcId="{F69469A9-8E51-45C6-90B4-94977F52D07A}" destId="{8CC3EFAF-9BB5-45DF-B800-53F85ED58E70}" srcOrd="2" destOrd="0" parTransId="{F405BC62-2AD5-42CB-B7F4-151B2BAC275C}" sibTransId="{194C7452-B959-4866-A8C9-50D176B74DE6}"/>
    <dgm:cxn modelId="{41F8048E-890D-4D17-91F4-40BDEC9DB4D6}" type="presOf" srcId="{8CC3EFAF-9BB5-45DF-B800-53F85ED58E70}" destId="{E9CE62C1-150C-4B24-B5DB-D89EBDD7668D}" srcOrd="1" destOrd="0" presId="urn:microsoft.com/office/officeart/2005/8/layout/chart3"/>
    <dgm:cxn modelId="{90689F97-076D-4A2A-8F5A-76335A6CEF78}" srcId="{F69469A9-8E51-45C6-90B4-94977F52D07A}" destId="{FCAE4FB5-67B6-4464-9987-855CDB07898B}" srcOrd="1" destOrd="0" parTransId="{F0A7540E-A13F-438D-B020-326CA069A850}" sibTransId="{5BB5CAA7-5260-49DE-87AC-C03A34472EA9}"/>
    <dgm:cxn modelId="{F621C5A6-4C3F-495C-A76F-C5BBAACC0E4F}" type="presOf" srcId="{FCAE4FB5-67B6-4464-9987-855CDB07898B}" destId="{50EBA733-D752-41BB-B1CF-D82676025F2F}" srcOrd="1" destOrd="0" presId="urn:microsoft.com/office/officeart/2005/8/layout/chart3"/>
    <dgm:cxn modelId="{0DFD54C5-97F3-4F65-BCE7-0E79A69B93A1}" srcId="{F69469A9-8E51-45C6-90B4-94977F52D07A}" destId="{FB644ED2-5100-47BB-9F7E-7A577DAD026A}" srcOrd="0" destOrd="0" parTransId="{33964EA6-C901-401C-A6E7-DF691791E10B}" sibTransId="{1CA77454-BF83-4EAF-AEE4-0ABFC64D86BD}"/>
    <dgm:cxn modelId="{CB0931D0-8D55-48A0-B828-DCE6CF97D785}" type="presOf" srcId="{FB644ED2-5100-47BB-9F7E-7A577DAD026A}" destId="{316E16A9-625E-4568-B8F0-EEB1BEBC27C4}" srcOrd="1" destOrd="0" presId="urn:microsoft.com/office/officeart/2005/8/layout/chart3"/>
    <dgm:cxn modelId="{112BD0D4-1F41-49ED-BFED-C1D6B2EF838E}" type="presOf" srcId="{8CC3EFAF-9BB5-45DF-B800-53F85ED58E70}" destId="{F94C7D91-848B-4284-9CFD-640B358B9037}" srcOrd="0" destOrd="0" presId="urn:microsoft.com/office/officeart/2005/8/layout/chart3"/>
    <dgm:cxn modelId="{6380A9C6-A7F2-4508-B557-BF3259AB2609}" type="presParOf" srcId="{815BE866-D54B-46DB-8486-133F0F63DF82}" destId="{D0A19BD7-A063-4F62-80F7-35297EBFB1E9}" srcOrd="0" destOrd="0" presId="urn:microsoft.com/office/officeart/2005/8/layout/chart3"/>
    <dgm:cxn modelId="{EEDBEF96-36C9-4A60-A48A-FE9802972334}" type="presParOf" srcId="{815BE866-D54B-46DB-8486-133F0F63DF82}" destId="{316E16A9-625E-4568-B8F0-EEB1BEBC27C4}" srcOrd="1" destOrd="0" presId="urn:microsoft.com/office/officeart/2005/8/layout/chart3"/>
    <dgm:cxn modelId="{8DAFA072-3A5C-406A-B820-7DA48EF47550}" type="presParOf" srcId="{815BE866-D54B-46DB-8486-133F0F63DF82}" destId="{A91C9202-95D0-42F2-8A1B-5879119F1915}" srcOrd="2" destOrd="0" presId="urn:microsoft.com/office/officeart/2005/8/layout/chart3"/>
    <dgm:cxn modelId="{3D2B440C-4A31-4917-BE29-460E33FF4382}" type="presParOf" srcId="{815BE866-D54B-46DB-8486-133F0F63DF82}" destId="{50EBA733-D752-41BB-B1CF-D82676025F2F}" srcOrd="3" destOrd="0" presId="urn:microsoft.com/office/officeart/2005/8/layout/chart3"/>
    <dgm:cxn modelId="{B599D565-0D0D-4F2A-BBA9-1A7B9955FA43}" type="presParOf" srcId="{815BE866-D54B-46DB-8486-133F0F63DF82}" destId="{F94C7D91-848B-4284-9CFD-640B358B9037}" srcOrd="4" destOrd="0" presId="urn:microsoft.com/office/officeart/2005/8/layout/chart3"/>
    <dgm:cxn modelId="{1B7DBC60-0FF0-4A96-82B1-39C1EAB061B0}" type="presParOf" srcId="{815BE866-D54B-46DB-8486-133F0F63DF82}" destId="{E9CE62C1-150C-4B24-B5DB-D89EBDD7668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9BD7-A063-4F62-80F7-35297EBFB1E9}">
      <dsp:nvSpPr>
        <dsp:cNvPr id="0" name=""/>
        <dsp:cNvSpPr/>
      </dsp:nvSpPr>
      <dsp:spPr>
        <a:xfrm>
          <a:off x="1004015" y="186179"/>
          <a:ext cx="2275839" cy="2275839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" panose="020B0604020202020204" pitchFamily="34" charset="0"/>
              <a:cs typeface="Arial" panose="020B0604020202020204" pitchFamily="34" charset="0"/>
            </a:rPr>
            <a:t>ООО «</a:t>
          </a:r>
          <a:r>
            <a:rPr lang="ru-RU" sz="1000" kern="1200" dirty="0" err="1">
              <a:latin typeface="Arial" panose="020B0604020202020204" pitchFamily="34" charset="0"/>
              <a:cs typeface="Arial" panose="020B0604020202020204" pitchFamily="34" charset="0"/>
            </a:rPr>
            <a:t>ТрансВэй</a:t>
          </a:r>
          <a:r>
            <a:rPr lang="ru-RU" sz="1000" kern="1200" dirty="0">
              <a:latin typeface="Arial" panose="020B0604020202020204" pitchFamily="34" charset="0"/>
              <a:cs typeface="Arial" panose="020B0604020202020204" pitchFamily="34" charset="0"/>
            </a:rPr>
            <a:t>»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" panose="020B0604020202020204" pitchFamily="34" charset="0"/>
              <a:cs typeface="Arial" panose="020B0604020202020204" pitchFamily="34" charset="0"/>
            </a:rPr>
            <a:t>40%</a:t>
          </a:r>
        </a:p>
      </dsp:txBody>
      <dsp:txXfrm>
        <a:off x="2241367" y="606126"/>
        <a:ext cx="772159" cy="758613"/>
      </dsp:txXfrm>
    </dsp:sp>
    <dsp:sp modelId="{A91C9202-95D0-42F2-8A1B-5879119F1915}">
      <dsp:nvSpPr>
        <dsp:cNvPr id="0" name=""/>
        <dsp:cNvSpPr/>
      </dsp:nvSpPr>
      <dsp:spPr>
        <a:xfrm>
          <a:off x="894416" y="250613"/>
          <a:ext cx="2275839" cy="2275839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>
              <a:latin typeface="Arial" panose="020B0604020202020204" pitchFamily="34" charset="0"/>
              <a:cs typeface="Arial" panose="020B0604020202020204" pitchFamily="34" charset="0"/>
            </a:rPr>
            <a:t>ИП Соколов Д.И.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>
              <a:latin typeface="Arial" panose="020B0604020202020204" pitchFamily="34" charset="0"/>
              <a:cs typeface="Arial" panose="020B0604020202020204" pitchFamily="34" charset="0"/>
            </a:rPr>
            <a:t>28 %</a:t>
          </a:r>
        </a:p>
      </dsp:txBody>
      <dsp:txXfrm>
        <a:off x="1517563" y="1686559"/>
        <a:ext cx="1029546" cy="704426"/>
      </dsp:txXfrm>
    </dsp:sp>
    <dsp:sp modelId="{F94C7D91-848B-4284-9CFD-640B358B9037}">
      <dsp:nvSpPr>
        <dsp:cNvPr id="0" name=""/>
        <dsp:cNvSpPr/>
      </dsp:nvSpPr>
      <dsp:spPr>
        <a:xfrm>
          <a:off x="884584" y="166930"/>
          <a:ext cx="2275839" cy="2275839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50" b="1" kern="1200" dirty="0">
              <a:latin typeface="Arial" panose="020B0604020202020204" pitchFamily="34" charset="0"/>
              <a:cs typeface="Arial" panose="020B0604020202020204" pitchFamily="34" charset="0"/>
            </a:rPr>
            <a:t>ООО «</a:t>
          </a:r>
          <a:r>
            <a:rPr lang="ru-RU" sz="850" b="1" kern="1200" dirty="0" err="1">
              <a:latin typeface="Arial" panose="020B0604020202020204" pitchFamily="34" charset="0"/>
              <a:cs typeface="Arial" panose="020B0604020202020204" pitchFamily="34" charset="0"/>
            </a:rPr>
            <a:t>АвтоЛидер</a:t>
          </a:r>
          <a:r>
            <a:rPr lang="ru-RU" sz="850" b="1" kern="1200" dirty="0">
              <a:latin typeface="Arial" panose="020B0604020202020204" pitchFamily="34" charset="0"/>
              <a:cs typeface="Arial" panose="020B0604020202020204" pitchFamily="34" charset="0"/>
            </a:rPr>
            <a:t>» </a:t>
          </a:r>
        </a:p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32 %</a:t>
          </a:r>
        </a:p>
      </dsp:txBody>
      <dsp:txXfrm>
        <a:off x="1128424" y="613970"/>
        <a:ext cx="772159" cy="758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13B6A-BB82-55D8-CBF2-194CD3C95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DA440A-4609-65B1-DB26-48AF3DEB2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83E467-2B0C-8CB2-19F4-6AB28F11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118D2D-7886-9A86-BD50-3399361E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3183C7-18F7-3030-43F6-FB92A9EDF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05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00D3F-8EF3-8061-1840-DD3905D06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E64206-2C1D-186D-8076-56E0F37DE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447F2D-F0FB-4EB1-DB22-0109DEE4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D67C9D-16E3-805F-437A-D11E7D14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601149-D1CA-FB72-B85C-EFAECFDB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FCC7B4-A143-A825-3B3A-C28A7D5FA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FD18A2-FC15-4EFA-D017-E99D6ECB5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9E4A1-EE7C-42AF-4646-60E6C3A8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03E0F-802F-7E96-8137-52769291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FFEBB-20CD-495D-A3C3-3DCF45C9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63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8ADB1-D032-F8F0-1FEF-C5405FDA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8F090-6FC7-A87C-97A5-A83BEF2E2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DA8C62-E6C6-3A98-A5CE-7CC91CB9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CF6DC1-8B84-2C62-ACEE-28D2ACB8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7B537A-1040-1566-A66D-4DEBFE49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3B542-70F1-6517-D180-8565618F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E400AC-7146-B3A8-4EE1-D0E001513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5992D-2632-8D42-6442-BB62A7E1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3FB19A-8691-71B2-7F08-F4230C74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786C6-404D-0260-205F-BF9B8035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691A8-6AD7-CB0D-8BC6-69EEB0FC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C1952C-8FD2-AB18-92CA-8566D424F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AEF562-D4F0-1E05-2C37-2CCA5FE9E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FD5754-41D2-6A6A-BF4D-B2B26DC0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D96B85-BAD8-DD5F-28F1-293BE5EB7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66FAC6-3302-A2D7-D401-D24CD8DA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5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8A8BB-1D78-7A52-D4C0-24949EDB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E3C7CF-89D5-46B5-7D74-AF033DF3D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DC50A8-F100-C91A-C0D4-D3FABDB17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44478A-F9A5-35E4-59EA-BF612EA51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D5BF03-6BA0-7F2A-F349-A82BF92F1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F77857-1DA4-1F53-F843-C1326440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381C2C-15BD-E566-955F-65DB872A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C6E6FD-66DA-4E28-C1CE-2A359964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2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C7D8-0E2E-330B-6FBA-8CF86A81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F37178F-AC20-5422-BA3B-54712149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57C018-67E1-E414-B695-F559F9767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813CCA-56AC-D320-F869-C7A8CAAB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4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FAE90A-DFD0-C15A-D53D-B651C825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2114F3-80DA-2B4C-117F-20B93B656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62D7DC-5FED-9509-5AF6-B5110E9D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79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95FC2-B3E0-C536-98F7-D4E6DB5B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229131-215A-99B4-0E28-43EA81947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D01158-455D-C01B-4FE6-BA35449EC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C444B7-0F70-4E3C-024D-02460D67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C5D98E-8F14-6E1E-6385-7451CB6D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7D5AB8-4D42-261D-605B-9A51B004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84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2E6D4-F29C-E9CF-74FF-F6DA2A30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92D5BC-F492-3F64-3895-DA9D95562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2741F4-02C0-C778-A65C-523F3B72E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85BA64-AEDF-E476-22BC-C23406A17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1BAF82-325A-E16E-732D-A95AE999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76F11C-DD1B-EC41-68D0-C81C0015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0F98E-EE3F-3052-8391-DE50E6436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67272E-38E3-B2D6-C58A-2013AF9F2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73E2C4-0895-CDDE-1269-D55A97051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30A42-60CE-42AF-BB1C-67DE6710A39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741854-C263-D23F-64B5-48CE8CA37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9141-3C6A-5BA9-272E-535876981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AA32-29D4-4DBD-BDFA-B99233A9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0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chart" Target="../charts/chart1.xm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A7742-0E03-9988-059B-6447B522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02" y="1"/>
            <a:ext cx="10515600" cy="95753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Субсидирование регионального оператора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41100B-DAE4-4BCA-AC55-42D601826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3" y="193080"/>
            <a:ext cx="596151" cy="596151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AFD1921-D3E5-32DA-E45D-AC7E370E7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351349"/>
              </p:ext>
            </p:extLst>
          </p:nvPr>
        </p:nvGraphicFramePr>
        <p:xfrm>
          <a:off x="4173927" y="1040449"/>
          <a:ext cx="7437903" cy="2648078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046382">
                  <a:extLst>
                    <a:ext uri="{9D8B030D-6E8A-4147-A177-3AD203B41FA5}">
                      <a16:colId xmlns:a16="http://schemas.microsoft.com/office/drawing/2014/main" val="3761500549"/>
                    </a:ext>
                  </a:extLst>
                </a:gridCol>
                <a:gridCol w="966159">
                  <a:extLst>
                    <a:ext uri="{9D8B030D-6E8A-4147-A177-3AD203B41FA5}">
                      <a16:colId xmlns:a16="http://schemas.microsoft.com/office/drawing/2014/main" val="27404901"/>
                    </a:ext>
                  </a:extLst>
                </a:gridCol>
                <a:gridCol w="665961">
                  <a:extLst>
                    <a:ext uri="{9D8B030D-6E8A-4147-A177-3AD203B41FA5}">
                      <a16:colId xmlns:a16="http://schemas.microsoft.com/office/drawing/2014/main" val="1725915752"/>
                    </a:ext>
                  </a:extLst>
                </a:gridCol>
                <a:gridCol w="1040646">
                  <a:extLst>
                    <a:ext uri="{9D8B030D-6E8A-4147-A177-3AD203B41FA5}">
                      <a16:colId xmlns:a16="http://schemas.microsoft.com/office/drawing/2014/main" val="1931973325"/>
                    </a:ext>
                  </a:extLst>
                </a:gridCol>
                <a:gridCol w="623801">
                  <a:extLst>
                    <a:ext uri="{9D8B030D-6E8A-4147-A177-3AD203B41FA5}">
                      <a16:colId xmlns:a16="http://schemas.microsoft.com/office/drawing/2014/main" val="1509251680"/>
                    </a:ext>
                  </a:extLst>
                </a:gridCol>
                <a:gridCol w="623801">
                  <a:extLst>
                    <a:ext uri="{9D8B030D-6E8A-4147-A177-3AD203B41FA5}">
                      <a16:colId xmlns:a16="http://schemas.microsoft.com/office/drawing/2014/main" val="2593013368"/>
                    </a:ext>
                  </a:extLst>
                </a:gridCol>
                <a:gridCol w="471153">
                  <a:extLst>
                    <a:ext uri="{9D8B030D-6E8A-4147-A177-3AD203B41FA5}">
                      <a16:colId xmlns:a16="http://schemas.microsoft.com/office/drawing/2014/main" val="2551408201"/>
                    </a:ext>
                  </a:extLst>
                </a:gridCol>
              </a:tblGrid>
              <a:tr h="2757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Базовое значение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Плановое значение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Достигнутое значение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15400"/>
                  </a:ext>
                </a:extLst>
              </a:tr>
              <a:tr h="275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229694"/>
                  </a:ext>
                </a:extLst>
              </a:tr>
              <a:tr h="6986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населения, которому предоставлена услуга по обращению с ТКО, не менее 90%, 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32804586"/>
                  </a:ext>
                </a:extLst>
              </a:tr>
              <a:tr h="786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уровня кредиторской задолженности по расчетам с операторами, млн. руб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532,0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(соглашение)/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551,27 (отчет)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478,8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(соглашение)/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496,15 (отчет)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467,2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495,15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5444002"/>
                  </a:ext>
                </a:extLst>
              </a:tr>
              <a:tr h="4166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уровня собираемости платежей среди населения по итогам  года, 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841955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4A0CE3E-DA80-0516-8B73-579299824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444242"/>
              </p:ext>
            </p:extLst>
          </p:nvPr>
        </p:nvGraphicFramePr>
        <p:xfrm>
          <a:off x="210673" y="1440530"/>
          <a:ext cx="3764636" cy="244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7F16DEC-FB7E-E8C9-F3CA-1B39C0FA10AF}"/>
              </a:ext>
            </a:extLst>
          </p:cNvPr>
          <p:cNvSpPr txBox="1"/>
          <p:nvPr/>
        </p:nvSpPr>
        <p:spPr>
          <a:xfrm>
            <a:off x="249214" y="1055569"/>
            <a:ext cx="118650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B60423E-2A3E-9882-20B8-0548DBFE9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024" y="118080"/>
            <a:ext cx="3323303" cy="671151"/>
          </a:xfrm>
          <a:prstGeom prst="rect">
            <a:avLst/>
          </a:prstGeom>
          <a:solidFill>
            <a:schemeClr val="accent1"/>
          </a:solidFill>
        </p:spPr>
      </p:pic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F9C0D2C7-69E8-0E48-2ACB-F06711240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5974534"/>
              </p:ext>
            </p:extLst>
          </p:nvPr>
        </p:nvGraphicFramePr>
        <p:xfrm>
          <a:off x="-206678" y="3955587"/>
          <a:ext cx="4181987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1BEECAF3-2C7D-8F47-68F6-1993EF21E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067737"/>
              </p:ext>
            </p:extLst>
          </p:nvPr>
        </p:nvGraphicFramePr>
        <p:xfrm>
          <a:off x="4268055" y="3722762"/>
          <a:ext cx="7343775" cy="304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276E619-C84C-1A8B-D8E6-006C4C6A78DC}"/>
              </a:ext>
            </a:extLst>
          </p:cNvPr>
          <p:cNvSpPr txBox="1"/>
          <p:nvPr/>
        </p:nvSpPr>
        <p:spPr>
          <a:xfrm>
            <a:off x="4354181" y="3824782"/>
            <a:ext cx="118650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8657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3DF58-3004-8781-6DFB-D8E64231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858" y="126449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территориальной схемы обращения с отходами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ED4C2A3-212C-939D-77CD-A7A902B56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6" y="2448232"/>
            <a:ext cx="7360836" cy="372873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Актуализированы данные о фактических местах сбора и накопления ТКО</a:t>
            </a:r>
          </a:p>
          <a:p>
            <a:pPr>
              <a:spcAft>
                <a:spcPts val="120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Исключены сведения «об исторически сложившихся свалках», «свалках-навалах мусора»</a:t>
            </a:r>
          </a:p>
          <a:p>
            <a:pPr>
              <a:spcAft>
                <a:spcPts val="120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Изменены данные по инфраструктурным объектам</a:t>
            </a:r>
          </a:p>
          <a:p>
            <a:pPr>
              <a:spcAft>
                <a:spcPts val="1200"/>
              </a:spcAft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Изменена информация об источниках и объемах образования отходов ТКО со значительным снижением</a:t>
            </a:r>
          </a:p>
        </p:txBody>
      </p:sp>
      <p:pic>
        <p:nvPicPr>
          <p:cNvPr id="3" name="Объект 4">
            <a:extLst>
              <a:ext uri="{FF2B5EF4-FFF2-40B4-BE49-F238E27FC236}">
                <a16:creationId xmlns:a16="http://schemas.microsoft.com/office/drawing/2014/main" id="{496AD724-53BF-35C9-D29F-D08D02161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706" y="1907445"/>
            <a:ext cx="4306478" cy="435133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05466A-EE0F-F77B-0854-ED50552EC0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3" y="193080"/>
            <a:ext cx="596151" cy="59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2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45ADE5-5C38-F757-35AD-27BB9E088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3" y="193080"/>
            <a:ext cx="596151" cy="596151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C67B36A-5097-3B97-5BAC-CD2F63E577C9}"/>
              </a:ext>
            </a:extLst>
          </p:cNvPr>
          <p:cNvSpPr txBox="1">
            <a:spLocks/>
          </p:cNvSpPr>
          <p:nvPr/>
        </p:nvSpPr>
        <p:spPr>
          <a:xfrm>
            <a:off x="916858" y="126450"/>
            <a:ext cx="10515600" cy="1034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территориальной схемы обращения с отходами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(влияние на тариф)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0749D27-8963-C7E4-190A-AD9DD12AD5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64937"/>
              </p:ext>
            </p:extLst>
          </p:nvPr>
        </p:nvGraphicFramePr>
        <p:xfrm>
          <a:off x="210673" y="3416710"/>
          <a:ext cx="11925225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345E08B6-DC1E-9FA7-D55A-890030C9E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927128"/>
              </p:ext>
            </p:extLst>
          </p:nvPr>
        </p:nvGraphicFramePr>
        <p:xfrm>
          <a:off x="238071" y="1356194"/>
          <a:ext cx="11715857" cy="162953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650015">
                  <a:extLst>
                    <a:ext uri="{9D8B030D-6E8A-4147-A177-3AD203B41FA5}">
                      <a16:colId xmlns:a16="http://schemas.microsoft.com/office/drawing/2014/main" val="4106757272"/>
                    </a:ext>
                  </a:extLst>
                </a:gridCol>
                <a:gridCol w="872538">
                  <a:extLst>
                    <a:ext uri="{9D8B030D-6E8A-4147-A177-3AD203B41FA5}">
                      <a16:colId xmlns:a16="http://schemas.microsoft.com/office/drawing/2014/main" val="3486772816"/>
                    </a:ext>
                  </a:extLst>
                </a:gridCol>
                <a:gridCol w="1970910">
                  <a:extLst>
                    <a:ext uri="{9D8B030D-6E8A-4147-A177-3AD203B41FA5}">
                      <a16:colId xmlns:a16="http://schemas.microsoft.com/office/drawing/2014/main" val="15550807"/>
                    </a:ext>
                  </a:extLst>
                </a:gridCol>
                <a:gridCol w="1498712">
                  <a:extLst>
                    <a:ext uri="{9D8B030D-6E8A-4147-A177-3AD203B41FA5}">
                      <a16:colId xmlns:a16="http://schemas.microsoft.com/office/drawing/2014/main" val="3466804529"/>
                    </a:ext>
                  </a:extLst>
                </a:gridCol>
                <a:gridCol w="1693750">
                  <a:extLst>
                    <a:ext uri="{9D8B030D-6E8A-4147-A177-3AD203B41FA5}">
                      <a16:colId xmlns:a16="http://schemas.microsoft.com/office/drawing/2014/main" val="262558422"/>
                    </a:ext>
                  </a:extLst>
                </a:gridCol>
                <a:gridCol w="769886">
                  <a:extLst>
                    <a:ext uri="{9D8B030D-6E8A-4147-A177-3AD203B41FA5}">
                      <a16:colId xmlns:a16="http://schemas.microsoft.com/office/drawing/2014/main" val="3723113069"/>
                    </a:ext>
                  </a:extLst>
                </a:gridCol>
                <a:gridCol w="1260046">
                  <a:extLst>
                    <a:ext uri="{9D8B030D-6E8A-4147-A177-3AD203B41FA5}">
                      <a16:colId xmlns:a16="http://schemas.microsoft.com/office/drawing/2014/main" val="4246455986"/>
                    </a:ext>
                  </a:extLst>
                </a:gridCol>
              </a:tblGrid>
              <a:tr h="54833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Предельный единый тариф на услугу РО по обращению с ТКО, руб./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куб.м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0855276"/>
                  </a:ext>
                </a:extLst>
              </a:tr>
              <a:tr h="23313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Старая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терсхема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(без НДС)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699,36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1053,92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1059,68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1192,60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25928"/>
                  </a:ext>
                </a:extLst>
              </a:tr>
              <a:tr h="233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(с НДС)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839,23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1264,71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1271,62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1431,12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079084"/>
                  </a:ext>
                </a:extLst>
              </a:tr>
              <a:tr h="31773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терсхемы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(сценарий) 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600,65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785,05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1683,64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1938,17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1996,10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485164"/>
                  </a:ext>
                </a:extLst>
              </a:tr>
              <a:tr h="29718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Утвержденная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терсхема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/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679,96*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639,61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1167,16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1420,04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1476,84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517372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7E86CEC-D586-675D-69F3-039BDD68432E}"/>
              </a:ext>
            </a:extLst>
          </p:cNvPr>
          <p:cNvSpPr txBox="1"/>
          <p:nvPr/>
        </p:nvSpPr>
        <p:spPr>
          <a:xfrm>
            <a:off x="77284" y="2939805"/>
            <a:ext cx="11355173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*Тариф, установленный приказом РСТ Забайкальского края от 01.11.2022 №663-НПА с 01.12.2022</a:t>
            </a:r>
            <a:endParaRPr lang="ru-RU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0202FE-A114-30B9-5E5C-98DC23D6A1DD}"/>
              </a:ext>
            </a:extLst>
          </p:cNvPr>
          <p:cNvSpPr txBox="1"/>
          <p:nvPr/>
        </p:nvSpPr>
        <p:spPr>
          <a:xfrm>
            <a:off x="11415622" y="3416710"/>
            <a:ext cx="776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221990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310CB-F8CC-DEF9-820E-05C649E1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13" y="193080"/>
            <a:ext cx="10065774" cy="596152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Системные проблемы: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800391-EE04-F6B8-CCB6-006D72A3D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4" y="1560155"/>
            <a:ext cx="9859297" cy="3582117"/>
          </a:xfrm>
        </p:spPr>
        <p:txBody>
          <a:bodyPr>
            <a:normAutofit/>
          </a:bodyPr>
          <a:lstStyle/>
          <a:p>
            <a:pPr indent="450215" algn="just">
              <a:lnSpc>
                <a:spcPct val="100000"/>
              </a:lnSpc>
              <a:spcAft>
                <a:spcPts val="12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Законодательство Забайкальского края требует корректировки;</a:t>
            </a:r>
          </a:p>
          <a:p>
            <a:pPr indent="450215" algn="just">
              <a:lnSpc>
                <a:spcPct val="100000"/>
              </a:lnSpc>
              <a:spcAft>
                <a:spcPts val="12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Стратегические документы регионального уровня не согласованы и не являются основой для принятия решений;</a:t>
            </a:r>
          </a:p>
          <a:p>
            <a:pPr indent="450215" algn="just">
              <a:lnSpc>
                <a:spcPct val="100000"/>
              </a:lnSpc>
              <a:spcAft>
                <a:spcPts val="12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Результативность проводимых мероприятий низкая, применяемые показатели не характеризуют эффективность деятельности Министерства;</a:t>
            </a:r>
          </a:p>
          <a:p>
            <a:pPr indent="450215" algn="just">
              <a:lnSpc>
                <a:spcPct val="100000"/>
              </a:lnSpc>
              <a:spcAft>
                <a:spcPts val="120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Население не готово к раздельному сбору отходов.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0000"/>
              </a:lnSpc>
              <a:spcAft>
                <a:spcPts val="1200"/>
              </a:spcAft>
            </a:pP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F7C6C6-A22C-C9D7-7F4C-C4601287DB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3" y="193080"/>
            <a:ext cx="596151" cy="5961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A38C66-39A1-9D5E-54F6-3A2DEC9D6484}"/>
              </a:ext>
            </a:extLst>
          </p:cNvPr>
          <p:cNvSpPr txBox="1"/>
          <p:nvPr/>
        </p:nvSpPr>
        <p:spPr>
          <a:xfrm>
            <a:off x="707923" y="4858868"/>
            <a:ext cx="10599173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Общая сумма финансовых нарушений составила </a:t>
            </a:r>
            <a:r>
              <a:rPr lang="ru-RU" sz="1800" b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78 350,74 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 рублей, из них нарушения законодательства о закупках - </a:t>
            </a:r>
            <a:r>
              <a:rPr lang="ru-RU" sz="18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12 698,23 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24994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1D5F0-5E84-7AA4-821D-CBA85C80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181" y="0"/>
            <a:ext cx="10515600" cy="1325563"/>
          </a:xfrm>
        </p:spPr>
        <p:txBody>
          <a:bodyPr/>
          <a:lstStyle/>
          <a:p>
            <a:r>
              <a:rPr lang="ru-RU" dirty="0"/>
              <a:t>Зеленый рейтинг – 78 место в стране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EB2412-AA5D-4B84-D0E1-C6456E888C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3" y="193080"/>
            <a:ext cx="596151" cy="596151"/>
          </a:xfrm>
          <a:prstGeom prst="rect">
            <a:avLst/>
          </a:prstGeom>
        </p:spPr>
      </p:pic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697BF110-9B82-55BF-2853-8E471276E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140699"/>
              </p:ext>
            </p:extLst>
          </p:nvPr>
        </p:nvGraphicFramePr>
        <p:xfrm>
          <a:off x="530942" y="1238865"/>
          <a:ext cx="10999839" cy="5348749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585986">
                  <a:extLst>
                    <a:ext uri="{9D8B030D-6E8A-4147-A177-3AD203B41FA5}">
                      <a16:colId xmlns:a16="http://schemas.microsoft.com/office/drawing/2014/main" val="2823268323"/>
                    </a:ext>
                  </a:extLst>
                </a:gridCol>
                <a:gridCol w="5413853">
                  <a:extLst>
                    <a:ext uri="{9D8B030D-6E8A-4147-A177-3AD203B41FA5}">
                      <a16:colId xmlns:a16="http://schemas.microsoft.com/office/drawing/2014/main" val="2038451006"/>
                    </a:ext>
                  </a:extLst>
                </a:gridCol>
              </a:tblGrid>
              <a:tr h="22483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Критерии оценки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056546"/>
                  </a:ext>
                </a:extLst>
              </a:tr>
              <a:tr h="2248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субъектов РФ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регоператоров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53139"/>
                  </a:ext>
                </a:extLst>
              </a:tr>
              <a:tr h="399974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Охват населения раздельным накоплением отходов.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60655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Собираемость платежей.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078458"/>
                  </a:ext>
                </a:extLst>
              </a:tr>
              <a:tr h="999935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показателей обработки и утилизации.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60655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с волонтерскими движениями, проведение просветительских акций, посвященных осознанному потреблению.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30801"/>
                  </a:ext>
                </a:extLst>
              </a:tr>
              <a:tr h="1199923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Образовательно-просветительская и разъяснительная работа с населением, проведение экологических акций и мероприятий регионального масштаба, работа с волонтерскими движениями.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60655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удовлетворенности населения качеством оказания услуги по обращению с ТКО.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243921"/>
                  </a:ext>
                </a:extLst>
              </a:tr>
              <a:tr h="599960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социальной удовлетворенности обращением с ТКО.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60655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Охват населения платежами за коммунальную услугу по обращению с ТКО.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451124"/>
                  </a:ext>
                </a:extLst>
              </a:tr>
              <a:tr h="449669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Охват населения коммунальной услугой по обращению с ТКО.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737965"/>
                  </a:ext>
                </a:extLst>
              </a:tr>
              <a:tr h="399974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Планы по снижению захоронения ТКО до 2024 года.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64788"/>
                  </a:ext>
                </a:extLst>
              </a:tr>
              <a:tr h="399974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Бесперебойность оказания услуги по обращению с ТКО.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11636"/>
                  </a:ext>
                </a:extLst>
              </a:tr>
              <a:tr h="22483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Методология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369148"/>
                  </a:ext>
                </a:extLst>
              </a:tr>
              <a:tr h="2248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Статистические данные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Социологический опрос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554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29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08B38-14D0-D09F-C296-46A47EEF0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19" y="134962"/>
            <a:ext cx="10515600" cy="76238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системы обращения с отходами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641A189-FDFC-C60F-07CF-8963A4A3E7FD}"/>
              </a:ext>
            </a:extLst>
          </p:cNvPr>
          <p:cNvGrpSpPr/>
          <p:nvPr/>
        </p:nvGrpSpPr>
        <p:grpSpPr>
          <a:xfrm>
            <a:off x="938220" y="1322252"/>
            <a:ext cx="10033957" cy="4538416"/>
            <a:chOff x="368877" y="908183"/>
            <a:chExt cx="10033957" cy="4538416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1AE1D618-0DFE-113E-34BB-B92CDCFE61F1}"/>
                </a:ext>
              </a:extLst>
            </p:cNvPr>
            <p:cNvGrpSpPr/>
            <p:nvPr/>
          </p:nvGrpSpPr>
          <p:grpSpPr>
            <a:xfrm>
              <a:off x="368877" y="908183"/>
              <a:ext cx="10033957" cy="4538416"/>
              <a:chOff x="368877" y="908183"/>
              <a:chExt cx="10033957" cy="4538416"/>
            </a:xfrm>
          </p:grpSpPr>
          <p:grpSp>
            <p:nvGrpSpPr>
              <p:cNvPr id="7" name="Группа 6">
                <a:extLst>
                  <a:ext uri="{FF2B5EF4-FFF2-40B4-BE49-F238E27FC236}">
                    <a16:creationId xmlns:a16="http://schemas.microsoft.com/office/drawing/2014/main" id="{8D994DB3-37A7-19BF-CF07-6000FC6E6E7E}"/>
                  </a:ext>
                </a:extLst>
              </p:cNvPr>
              <p:cNvGrpSpPr/>
              <p:nvPr/>
            </p:nvGrpSpPr>
            <p:grpSpPr>
              <a:xfrm>
                <a:off x="4226946" y="908183"/>
                <a:ext cx="6175888" cy="4538416"/>
                <a:chOff x="4226946" y="908183"/>
                <a:chExt cx="6175888" cy="4538416"/>
              </a:xfrm>
            </p:grpSpPr>
            <p:sp>
              <p:nvSpPr>
                <p:cNvPr id="19" name="TextBox 10">
                  <a:extLst>
                    <a:ext uri="{FF2B5EF4-FFF2-40B4-BE49-F238E27FC236}">
                      <a16:creationId xmlns:a16="http://schemas.microsoft.com/office/drawing/2014/main" id="{9C9EA512-D52E-C969-AD2D-EA5DBAF839BB}"/>
                    </a:ext>
                  </a:extLst>
                </p:cNvPr>
                <p:cNvSpPr txBox="1"/>
                <p:nvPr/>
              </p:nvSpPr>
              <p:spPr>
                <a:xfrm>
                  <a:off x="4587973" y="2656011"/>
                  <a:ext cx="5352791" cy="40011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3C8A2E"/>
                  </a:solidFill>
                  <a:prstDash val="solid"/>
                  <a:miter lim="800000"/>
                </a:ln>
                <a:effectLst/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algn="ctr"/>
                  <a:r>
                    <a:rPr lang="ru-RU" sz="1000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Региональный оператор по обращению с ТКО (ООО «</a:t>
                  </a:r>
                  <a:r>
                    <a:rPr lang="ru-RU" sz="1000" dirty="0" err="1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Олерон</a:t>
                  </a:r>
                  <a:r>
                    <a:rPr lang="ru-RU" sz="1000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+»)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1000" kern="0" dirty="0">
                    <a:solidFill>
                      <a:schemeClr val="tx1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TextBox 10">
                  <a:extLst>
                    <a:ext uri="{FF2B5EF4-FFF2-40B4-BE49-F238E27FC236}">
                      <a16:creationId xmlns:a16="http://schemas.microsoft.com/office/drawing/2014/main" id="{E9285ECC-1C18-E89B-E035-DF3519A4DFCA}"/>
                    </a:ext>
                  </a:extLst>
                </p:cNvPr>
                <p:cNvSpPr txBox="1"/>
                <p:nvPr/>
              </p:nvSpPr>
              <p:spPr>
                <a:xfrm>
                  <a:off x="7891700" y="1032785"/>
                  <a:ext cx="2216979" cy="646331"/>
                </a:xfrm>
                <a:prstGeom prst="rect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algn="ctr"/>
                  <a:r>
                    <a:rPr lang="ru-RU" sz="1200" dirty="0"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Региональная служба по тарифам и ценообразованию ЗК</a:t>
                  </a:r>
                  <a:endParaRPr lang="ru-RU" sz="1300" b="0" kern="0" dirty="0">
                    <a:solidFill>
                      <a:schemeClr val="bg1"/>
                    </a:solidFill>
                    <a:latin typeface="+mn-lt"/>
                    <a:cs typeface="+mn-cs"/>
                  </a:endParaRPr>
                </a:p>
              </p:txBody>
            </p:sp>
            <p:cxnSp>
              <p:nvCxnSpPr>
                <p:cNvPr id="21" name="Прямая со стрелкой 20">
                  <a:extLst>
                    <a:ext uri="{FF2B5EF4-FFF2-40B4-BE49-F238E27FC236}">
                      <a16:creationId xmlns:a16="http://schemas.microsoft.com/office/drawing/2014/main" id="{70E27A5B-4D40-D518-9C8E-27BB23ACF3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60118" y="1918621"/>
                  <a:ext cx="0" cy="412562"/>
                </a:xfrm>
                <a:prstGeom prst="straightConnector1">
                  <a:avLst/>
                </a:prstGeom>
                <a:ln w="25400">
                  <a:solidFill>
                    <a:srgbClr val="3C8A2E">
                      <a:alpha val="51000"/>
                    </a:srgbClr>
                  </a:solidFill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Прямоугольник 21">
                  <a:extLst>
                    <a:ext uri="{FF2B5EF4-FFF2-40B4-BE49-F238E27FC236}">
                      <a16:creationId xmlns:a16="http://schemas.microsoft.com/office/drawing/2014/main" id="{BE71FFD4-6608-3FDC-B49D-68861989AAB1}"/>
                    </a:ext>
                  </a:extLst>
                </p:cNvPr>
                <p:cNvSpPr/>
                <p:nvPr/>
              </p:nvSpPr>
              <p:spPr>
                <a:xfrm>
                  <a:off x="4226946" y="2450598"/>
                  <a:ext cx="5909083" cy="1830012"/>
                </a:xfrm>
                <a:prstGeom prst="rect">
                  <a:avLst/>
                </a:prstGeom>
                <a:noFill/>
                <a:ln w="12700">
                  <a:solidFill>
                    <a:srgbClr val="D52B1E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TextBox 10">
                  <a:extLst>
                    <a:ext uri="{FF2B5EF4-FFF2-40B4-BE49-F238E27FC236}">
                      <a16:creationId xmlns:a16="http://schemas.microsoft.com/office/drawing/2014/main" id="{CF47980E-1649-4F43-B359-2236A070F6EF}"/>
                    </a:ext>
                  </a:extLst>
                </p:cNvPr>
                <p:cNvSpPr txBox="1"/>
                <p:nvPr/>
              </p:nvSpPr>
              <p:spPr>
                <a:xfrm>
                  <a:off x="4226946" y="908183"/>
                  <a:ext cx="2475779" cy="492443"/>
                </a:xfrm>
                <a:prstGeom prst="rect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300" dirty="0">
                      <a:solidFill>
                        <a:schemeClr val="bg1"/>
                      </a:solidFill>
                      <a:latin typeface="+mn-lt"/>
                    </a:rPr>
                    <a:t>Министерство природных ресурсов ЗК</a:t>
                  </a:r>
                </a:p>
              </p:txBody>
            </p:sp>
            <p:cxnSp>
              <p:nvCxnSpPr>
                <p:cNvPr id="24" name="Прямая со стрелкой 23">
                  <a:extLst>
                    <a:ext uri="{FF2B5EF4-FFF2-40B4-BE49-F238E27FC236}">
                      <a16:creationId xmlns:a16="http://schemas.microsoft.com/office/drawing/2014/main" id="{869C7C19-251F-0329-3E3A-D7D9E5FC6B36}"/>
                    </a:ext>
                  </a:extLst>
                </p:cNvPr>
                <p:cNvCxnSpPr/>
                <p:nvPr/>
              </p:nvCxnSpPr>
              <p:spPr>
                <a:xfrm>
                  <a:off x="4992894" y="1929221"/>
                  <a:ext cx="0" cy="416789"/>
                </a:xfrm>
                <a:prstGeom prst="straightConnector1">
                  <a:avLst/>
                </a:prstGeom>
                <a:ln w="25400">
                  <a:solidFill>
                    <a:srgbClr val="3C8A2E">
                      <a:alpha val="51000"/>
                    </a:srgbClr>
                  </a:solidFill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10">
                  <a:extLst>
                    <a:ext uri="{FF2B5EF4-FFF2-40B4-BE49-F238E27FC236}">
                      <a16:creationId xmlns:a16="http://schemas.microsoft.com/office/drawing/2014/main" id="{BE497498-5E83-8756-6BB5-4083B0461866}"/>
                    </a:ext>
                  </a:extLst>
                </p:cNvPr>
                <p:cNvSpPr txBox="1"/>
                <p:nvPr/>
              </p:nvSpPr>
              <p:spPr>
                <a:xfrm>
                  <a:off x="4303495" y="4984934"/>
                  <a:ext cx="2035240" cy="461665"/>
                </a:xfrm>
                <a:prstGeom prst="rect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algn="ctr"/>
                  <a:r>
                    <a:rPr lang="ru-RU" sz="12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Органы местного самоуправления</a:t>
                  </a:r>
                  <a:endParaRPr lang="ru-RU" sz="1300" b="0" kern="0" dirty="0">
                    <a:solidFill>
                      <a:schemeClr val="bg1"/>
                    </a:solidFill>
                    <a:latin typeface="+mn-lt"/>
                    <a:cs typeface="+mn-cs"/>
                  </a:endParaRPr>
                </a:p>
              </p:txBody>
            </p:sp>
            <p:cxnSp>
              <p:nvCxnSpPr>
                <p:cNvPr id="26" name="Прямая со стрелкой 25">
                  <a:extLst>
                    <a:ext uri="{FF2B5EF4-FFF2-40B4-BE49-F238E27FC236}">
                      <a16:creationId xmlns:a16="http://schemas.microsoft.com/office/drawing/2014/main" id="{1540C1CA-EA9D-F8ED-8251-D65289F0C1D0}"/>
                    </a:ext>
                  </a:extLst>
                </p:cNvPr>
                <p:cNvCxnSpPr/>
                <p:nvPr/>
              </p:nvCxnSpPr>
              <p:spPr>
                <a:xfrm flipV="1">
                  <a:off x="5231905" y="4407402"/>
                  <a:ext cx="1" cy="451895"/>
                </a:xfrm>
                <a:prstGeom prst="straightConnector1">
                  <a:avLst/>
                </a:prstGeom>
                <a:ln w="25400">
                  <a:solidFill>
                    <a:srgbClr val="3C8A2E">
                      <a:alpha val="51000"/>
                    </a:srgbClr>
                  </a:solidFill>
                  <a:tailEnd type="stealth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Скругленный прямоугольник 54">
                  <a:extLst>
                    <a:ext uri="{FF2B5EF4-FFF2-40B4-BE49-F238E27FC236}">
                      <a16:creationId xmlns:a16="http://schemas.microsoft.com/office/drawing/2014/main" id="{D37089C1-4504-8286-59E4-84E109412AEC}"/>
                    </a:ext>
                  </a:extLst>
                </p:cNvPr>
                <p:cNvSpPr/>
                <p:nvPr/>
              </p:nvSpPr>
              <p:spPr>
                <a:xfrm>
                  <a:off x="4970103" y="4479442"/>
                  <a:ext cx="2049547" cy="442674"/>
                </a:xfrm>
                <a:prstGeom prst="round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ru-RU" sz="1000" kern="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Накопление, сбор и транспортировка отходов</a:t>
                  </a:r>
                </a:p>
              </p:txBody>
            </p:sp>
            <p:sp>
              <p:nvSpPr>
                <p:cNvPr id="28" name="Скругленный прямоугольник 33">
                  <a:extLst>
                    <a:ext uri="{FF2B5EF4-FFF2-40B4-BE49-F238E27FC236}">
                      <a16:creationId xmlns:a16="http://schemas.microsoft.com/office/drawing/2014/main" id="{0EF190C5-2B32-D59F-7867-77AD5DCBE471}"/>
                    </a:ext>
                  </a:extLst>
                </p:cNvPr>
                <p:cNvSpPr/>
                <p:nvPr/>
              </p:nvSpPr>
              <p:spPr>
                <a:xfrm>
                  <a:off x="5038676" y="1945105"/>
                  <a:ext cx="2137445" cy="442674"/>
                </a:xfrm>
                <a:prstGeom prst="round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r>
                    <a:rPr lang="ru-RU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Управление потоками отходов (НПА), господдержка</a:t>
                  </a:r>
                  <a:endParaRPr lang="ru-RU" sz="1000" kern="0" dirty="0"/>
                </a:p>
              </p:txBody>
            </p:sp>
            <p:pic>
              <p:nvPicPr>
                <p:cNvPr id="29" name="Picture 2" descr="https://encrypted-tbn1.gstatic.com/images?q=tbn:ANd9GcSqGX7uMwgnXAugxqDXKzHYgs7x4bU3yA-H_7jvLJYQCfWhLA36lE55KwSn">
                  <a:extLst>
                    <a:ext uri="{FF2B5EF4-FFF2-40B4-BE49-F238E27FC236}">
                      <a16:creationId xmlns:a16="http://schemas.microsoft.com/office/drawing/2014/main" id="{C0C6299D-17D7-F5B6-29B1-DE0AC834086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colorTemperature colorTemp="53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5616" y="1002372"/>
                  <a:ext cx="703193" cy="79650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0" name="TextBox 10">
                  <a:extLst>
                    <a:ext uri="{FF2B5EF4-FFF2-40B4-BE49-F238E27FC236}">
                      <a16:creationId xmlns:a16="http://schemas.microsoft.com/office/drawing/2014/main" id="{A4FB06F3-F140-8316-18D9-6345FA1CC118}"/>
                    </a:ext>
                  </a:extLst>
                </p:cNvPr>
                <p:cNvSpPr txBox="1"/>
                <p:nvPr/>
              </p:nvSpPr>
              <p:spPr>
                <a:xfrm>
                  <a:off x="4632096" y="3455075"/>
                  <a:ext cx="5264543" cy="400110"/>
                </a:xfrm>
                <a:prstGeom prst="rect">
                  <a:avLst/>
                </a:prstGeom>
                <a:ln/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b="1" kern="1200">
                      <a:solidFill>
                        <a:srgbClr val="000000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000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Операторы по обращению с ТКО</a:t>
                  </a:r>
                  <a:endParaRPr lang="ru-RU" sz="1000" kern="0" dirty="0">
                    <a:solidFill>
                      <a:schemeClr val="tx1"/>
                    </a:solidFill>
                    <a:latin typeface="+mn-lt"/>
                    <a:cs typeface="+mn-cs"/>
                  </a:endParaRP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1000" kern="0" dirty="0">
                    <a:solidFill>
                      <a:schemeClr val="tx1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Скругленный прямоугольник 45">
                  <a:extLst>
                    <a:ext uri="{FF2B5EF4-FFF2-40B4-BE49-F238E27FC236}">
                      <a16:creationId xmlns:a16="http://schemas.microsoft.com/office/drawing/2014/main" id="{EF5DCF2B-259C-5446-41CA-A45298B05C77}"/>
                    </a:ext>
                  </a:extLst>
                </p:cNvPr>
                <p:cNvSpPr/>
                <p:nvPr/>
              </p:nvSpPr>
              <p:spPr>
                <a:xfrm>
                  <a:off x="8371688" y="1945105"/>
                  <a:ext cx="2031146" cy="272415"/>
                </a:xfrm>
                <a:prstGeom prst="round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r>
                    <a:rPr lang="ru-RU" sz="1000" kern="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Тарифы, нормативы</a:t>
                  </a:r>
                </a:p>
              </p:txBody>
            </p:sp>
          </p:grpSp>
          <p:grpSp>
            <p:nvGrpSpPr>
              <p:cNvPr id="8" name="Группа 7">
                <a:extLst>
                  <a:ext uri="{FF2B5EF4-FFF2-40B4-BE49-F238E27FC236}">
                    <a16:creationId xmlns:a16="http://schemas.microsoft.com/office/drawing/2014/main" id="{65371628-42D1-A7D6-F272-87B4644ED655}"/>
                  </a:ext>
                </a:extLst>
              </p:cNvPr>
              <p:cNvGrpSpPr/>
              <p:nvPr/>
            </p:nvGrpSpPr>
            <p:grpSpPr>
              <a:xfrm>
                <a:off x="368877" y="2263722"/>
                <a:ext cx="3746897" cy="2280084"/>
                <a:chOff x="368877" y="2263722"/>
                <a:chExt cx="3746897" cy="2280084"/>
              </a:xfrm>
            </p:grpSpPr>
            <p:grpSp>
              <p:nvGrpSpPr>
                <p:cNvPr id="9" name="Группа 8">
                  <a:extLst>
                    <a:ext uri="{FF2B5EF4-FFF2-40B4-BE49-F238E27FC236}">
                      <a16:creationId xmlns:a16="http://schemas.microsoft.com/office/drawing/2014/main" id="{563AA1D5-5B4F-6F93-D564-B91895E58EB0}"/>
                    </a:ext>
                  </a:extLst>
                </p:cNvPr>
                <p:cNvGrpSpPr/>
                <p:nvPr/>
              </p:nvGrpSpPr>
              <p:grpSpPr>
                <a:xfrm>
                  <a:off x="368877" y="2263722"/>
                  <a:ext cx="3732570" cy="2280084"/>
                  <a:chOff x="368877" y="2263722"/>
                  <a:chExt cx="3732570" cy="2280084"/>
                </a:xfrm>
              </p:grpSpPr>
              <p:grpSp>
                <p:nvGrpSpPr>
                  <p:cNvPr id="11" name="Группа 10">
                    <a:extLst>
                      <a:ext uri="{FF2B5EF4-FFF2-40B4-BE49-F238E27FC236}">
                        <a16:creationId xmlns:a16="http://schemas.microsoft.com/office/drawing/2014/main" id="{FC1A06AE-5399-B5FE-27EE-AE8F95FA5F41}"/>
                      </a:ext>
                    </a:extLst>
                  </p:cNvPr>
                  <p:cNvGrpSpPr/>
                  <p:nvPr/>
                </p:nvGrpSpPr>
                <p:grpSpPr>
                  <a:xfrm>
                    <a:off x="368877" y="2263722"/>
                    <a:ext cx="3732570" cy="2280084"/>
                    <a:chOff x="828137" y="1557373"/>
                    <a:chExt cx="3732570" cy="2280084"/>
                  </a:xfrm>
                </p:grpSpPr>
                <p:sp>
                  <p:nvSpPr>
                    <p:cNvPr id="13" name="TextBox 10">
                      <a:extLst>
                        <a:ext uri="{FF2B5EF4-FFF2-40B4-BE49-F238E27FC236}">
                          <a16:creationId xmlns:a16="http://schemas.microsoft.com/office/drawing/2014/main" id="{9F0FC67B-AFC6-FB8D-4181-48DC470C876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28137" y="2126203"/>
                      <a:ext cx="2395229" cy="246221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square">
                      <a:spAutoFit/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надзор</a:t>
                      </a:r>
                    </a:p>
                  </p:txBody>
                </p:sp>
                <p:cxnSp>
                  <p:nvCxnSpPr>
                    <p:cNvPr id="14" name="Прямая со стрелкой 13">
                      <a:extLst>
                        <a:ext uri="{FF2B5EF4-FFF2-40B4-BE49-F238E27FC236}">
                          <a16:creationId xmlns:a16="http://schemas.microsoft.com/office/drawing/2014/main" id="{69D5F260-E6C3-6372-C64F-2673A6866FB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92241" y="2684102"/>
                      <a:ext cx="1168466" cy="0"/>
                    </a:xfrm>
                    <a:prstGeom prst="straightConnector1">
                      <a:avLst/>
                    </a:prstGeom>
                    <a:ln w="25400">
                      <a:solidFill>
                        <a:srgbClr val="3C8A2E">
                          <a:alpha val="51000"/>
                        </a:srgbClr>
                      </a:solidFill>
                      <a:tailEnd type="stealth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" name="TextBox 10">
                      <a:extLst>
                        <a:ext uri="{FF2B5EF4-FFF2-40B4-BE49-F238E27FC236}">
                          <a16:creationId xmlns:a16="http://schemas.microsoft.com/office/drawing/2014/main" id="{4466F1A4-6B90-7525-7E97-832F6BE7A58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28137" y="2532658"/>
                      <a:ext cx="2428007" cy="261610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square">
                      <a:spAutoFit/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ППК РЭО</a:t>
                      </a:r>
                      <a:endParaRPr lang="ru-RU" sz="1100" b="0" kern="0" dirty="0">
                        <a:solidFill>
                          <a:schemeClr val="bg1"/>
                        </a:solidFill>
                        <a:latin typeface="+mn-lt"/>
                        <a:cs typeface="+mn-cs"/>
                      </a:endParaRPr>
                    </a:p>
                  </p:txBody>
                </p:sp>
                <p:sp>
                  <p:nvSpPr>
                    <p:cNvPr id="16" name="TextBox 10">
                      <a:extLst>
                        <a:ext uri="{FF2B5EF4-FFF2-40B4-BE49-F238E27FC236}">
                          <a16:creationId xmlns:a16="http://schemas.microsoft.com/office/drawing/2014/main" id="{59E9011E-A4A2-DCEE-9C10-3B94074F0C4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3674" y="3575847"/>
                      <a:ext cx="2372007" cy="261610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wrap="square">
                      <a:spAutoFit/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Роспотребнадзор</a:t>
                      </a:r>
                    </a:p>
                  </p:txBody>
                </p:sp>
                <p:sp>
                  <p:nvSpPr>
                    <p:cNvPr id="17" name="TextBox 10">
                      <a:extLst>
                        <a:ext uri="{FF2B5EF4-FFF2-40B4-BE49-F238E27FC236}">
                          <a16:creationId xmlns:a16="http://schemas.microsoft.com/office/drawing/2014/main" id="{57FFE008-1318-1398-4A0C-04C2FD5DA00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28137" y="1557373"/>
                      <a:ext cx="2402988" cy="430887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ash"/>
                      <a:miter lim="800000"/>
                    </a:ln>
                    <a:effectLst/>
                  </p:spPr>
                  <p:txBody>
                    <a:bodyPr wrap="square">
                      <a:spAutoFit/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Министерство природных ресурсов и экологии РФ</a:t>
                      </a:r>
                      <a:endParaRPr lang="ru-RU" sz="1100" b="0" dirty="0"/>
                    </a:p>
                  </p:txBody>
                </p:sp>
                <p:sp>
                  <p:nvSpPr>
                    <p:cNvPr id="18" name="TextBox 10">
                      <a:extLst>
                        <a:ext uri="{FF2B5EF4-FFF2-40B4-BE49-F238E27FC236}">
                          <a16:creationId xmlns:a16="http://schemas.microsoft.com/office/drawing/2014/main" id="{9F4F8E9A-D46F-AD0A-3AB9-53694D9A4EC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3674" y="3006245"/>
                      <a:ext cx="2402988" cy="430887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ash"/>
                      <a:miter lim="800000"/>
                    </a:ln>
                    <a:effectLst/>
                  </p:spPr>
                  <p:txBody>
                    <a:bodyPr wrap="square">
                      <a:spAutoFit/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sz="1200" b="1" kern="1200">
                          <a:solidFill>
                            <a:srgbClr val="000000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lang="ru-RU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Министерство здравоохранения РФ</a:t>
                      </a:r>
                    </a:p>
                  </p:txBody>
                </p:sp>
              </p:grpSp>
              <p:cxnSp>
                <p:nvCxnSpPr>
                  <p:cNvPr id="12" name="Прямая соединительная линия 11">
                    <a:extLst>
                      <a:ext uri="{FF2B5EF4-FFF2-40B4-BE49-F238E27FC236}">
                        <a16:creationId xmlns:a16="http://schemas.microsoft.com/office/drawing/2014/main" id="{953CE9AB-1911-D231-0217-816743E2E1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32981" y="2346010"/>
                    <a:ext cx="0" cy="2049363"/>
                  </a:xfrm>
                  <a:prstGeom prst="line">
                    <a:avLst/>
                  </a:prstGeom>
                  <a:ln w="28575"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52E5FE4-6FF7-0722-CEA1-EEF409932EF6}"/>
                    </a:ext>
                  </a:extLst>
                </p:cNvPr>
                <p:cNvSpPr txBox="1"/>
                <p:nvPr/>
              </p:nvSpPr>
              <p:spPr>
                <a:xfrm>
                  <a:off x="2936109" y="3005730"/>
                  <a:ext cx="1179665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105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Меры по обеспечению экологической безопасности</a:t>
                  </a:r>
                </a:p>
              </p:txBody>
            </p:sp>
          </p:grpSp>
        </p:grpSp>
        <p:sp>
          <p:nvSpPr>
            <p:cNvPr id="6" name="TextBox 10">
              <a:extLst>
                <a:ext uri="{FF2B5EF4-FFF2-40B4-BE49-F238E27FC236}">
                  <a16:creationId xmlns:a16="http://schemas.microsoft.com/office/drawing/2014/main" id="{21371D48-44C7-0946-4912-8929BFAF8599}"/>
                </a:ext>
              </a:extLst>
            </p:cNvPr>
            <p:cNvSpPr txBox="1"/>
            <p:nvPr/>
          </p:nvSpPr>
          <p:spPr>
            <a:xfrm>
              <a:off x="4242874" y="1487734"/>
              <a:ext cx="2475778" cy="43088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ru-RU" sz="105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ГБУ «Забайкальский краевой экологический центр»</a:t>
              </a:r>
            </a:p>
          </p:txBody>
        </p:sp>
      </p:grp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E043334-4D6C-B551-A437-9DD7BBA115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3" y="193080"/>
            <a:ext cx="596151" cy="596151"/>
          </a:xfrm>
          <a:prstGeom prst="rect">
            <a:avLst/>
          </a:prstGeom>
        </p:spPr>
      </p:pic>
      <p:sp>
        <p:nvSpPr>
          <p:cNvPr id="34" name="Равнобедренный треугольник 33">
            <a:extLst>
              <a:ext uri="{FF2B5EF4-FFF2-40B4-BE49-F238E27FC236}">
                <a16:creationId xmlns:a16="http://schemas.microsoft.com/office/drawing/2014/main" id="{90FCDDA7-C9D2-F207-0622-7049BE65860C}"/>
              </a:ext>
            </a:extLst>
          </p:cNvPr>
          <p:cNvSpPr/>
          <p:nvPr/>
        </p:nvSpPr>
        <p:spPr>
          <a:xfrm>
            <a:off x="9923253" y="5080959"/>
            <a:ext cx="2268747" cy="1777041"/>
          </a:xfrm>
          <a:prstGeom prst="triangle">
            <a:avLst>
              <a:gd name="adj" fmla="val 99810"/>
            </a:avLst>
          </a:prstGeom>
          <a:solidFill>
            <a:srgbClr val="24B66D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57329D-937D-323E-8AF9-64D072C69F0B}"/>
              </a:ext>
            </a:extLst>
          </p:cNvPr>
          <p:cNvSpPr txBox="1"/>
          <p:nvPr/>
        </p:nvSpPr>
        <p:spPr>
          <a:xfrm>
            <a:off x="288624" y="1325904"/>
            <a:ext cx="3797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Необходимо!</a:t>
            </a:r>
          </a:p>
          <a:p>
            <a:r>
              <a:rPr lang="ru-RU" sz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Выявлять - вести учет - ликвидировать свалки</a:t>
            </a:r>
          </a:p>
        </p:txBody>
      </p:sp>
    </p:spTree>
    <p:extLst>
      <p:ext uri="{BB962C8B-B14F-4D97-AF65-F5344CB8AC3E}">
        <p14:creationId xmlns:p14="http://schemas.microsoft.com/office/powerpoint/2010/main" val="91986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60F4F94-22F7-5B6C-162D-A0EAC0EDC2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696979"/>
              </p:ext>
            </p:extLst>
          </p:nvPr>
        </p:nvGraphicFramePr>
        <p:xfrm>
          <a:off x="6288657" y="222715"/>
          <a:ext cx="4568106" cy="6463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67375" imgH="8020050" progId="Acrobat.Document.DC">
                  <p:embed/>
                </p:oleObj>
              </mc:Choice>
              <mc:Fallback>
                <p:oleObj name="Acrobat Document" r:id="rId2" imgW="5667375" imgH="802005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88657" y="222715"/>
                        <a:ext cx="4568106" cy="6463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BBBE369-1B76-D967-7C84-7456CF117B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194597"/>
              </p:ext>
            </p:extLst>
          </p:nvPr>
        </p:nvGraphicFramePr>
        <p:xfrm>
          <a:off x="1234596" y="125841"/>
          <a:ext cx="4668748" cy="6606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5667375" imgH="8020050" progId="Acrobat.Document.DC">
                  <p:embed/>
                </p:oleObj>
              </mc:Choice>
              <mc:Fallback>
                <p:oleObj name="Acrobat Document" r:id="rId4" imgW="5667375" imgH="802005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4596" y="125841"/>
                        <a:ext cx="4668748" cy="6606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860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9735</TotalTime>
  <Words>529</Words>
  <Application>Microsoft Office PowerPoint</Application>
  <PresentationFormat>Широкоэкранный</PresentationFormat>
  <Paragraphs>125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Acrobat Document</vt:lpstr>
      <vt:lpstr>Субсидирование регионального оператора</vt:lpstr>
      <vt:lpstr>Корректировка территориальной схемы обращения с отходами</vt:lpstr>
      <vt:lpstr>Презентация PowerPoint</vt:lpstr>
      <vt:lpstr>Системные проблемы:</vt:lpstr>
      <vt:lpstr>Зеленый рейтинг – 78 место в стране</vt:lpstr>
      <vt:lpstr>Государственное регулирование системы обращения с отходами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Викторовна Шемякина</dc:creator>
  <cp:lastModifiedBy>admin</cp:lastModifiedBy>
  <cp:revision>245</cp:revision>
  <cp:lastPrinted>2022-11-24T08:53:10Z</cp:lastPrinted>
  <dcterms:created xsi:type="dcterms:W3CDTF">2022-11-12T00:00:45Z</dcterms:created>
  <dcterms:modified xsi:type="dcterms:W3CDTF">2022-12-02T07:03:59Z</dcterms:modified>
</cp:coreProperties>
</file>