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333" r:id="rId3"/>
    <p:sldId id="259" r:id="rId4"/>
    <p:sldId id="358" r:id="rId5"/>
    <p:sldId id="361" r:id="rId6"/>
  </p:sldIdLst>
  <p:sldSz cx="12192000" cy="6858000"/>
  <p:notesSz cx="6858000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B66D"/>
    <a:srgbClr val="26CE52"/>
    <a:srgbClr val="35B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13B6A-BB82-55D8-CBF2-194CD3C95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DA440A-4609-65B1-DB26-48AF3DEB2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3E467-2B0C-8CB2-19F4-6AB28F11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18D2D-7886-9A86-BD50-3399361E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3183C7-18F7-3030-43F6-FB92A9ED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05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00D3F-8EF3-8061-1840-DD3905D0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E64206-2C1D-186D-8076-56E0F37DE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447F2D-F0FB-4EB1-DB22-0109DEE4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67C9D-16E3-805F-437A-D11E7D14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01149-D1CA-FB72-B85C-EFAECFDB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FCC7B4-A143-A825-3B3A-C28A7D5FA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FD18A2-FC15-4EFA-D017-E99D6ECB5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9E4A1-EE7C-42AF-4646-60E6C3A8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03E0F-802F-7E96-8137-52769291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EFFEBB-20CD-495D-A3C3-3DCF45C9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63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8ADB1-D032-F8F0-1FEF-C5405FDA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8F090-6FC7-A87C-97A5-A83BEF2E2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A8C62-E6C6-3A98-A5CE-7CC91CB9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CF6DC1-8B84-2C62-ACEE-28D2ACB8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B537A-1040-1566-A66D-4DEBFE4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3B542-70F1-6517-D180-8565618F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E400AC-7146-B3A8-4EE1-D0E001513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5992D-2632-8D42-6442-BB62A7E1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3FB19A-8691-71B2-7F08-F4230C74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0786C6-404D-0260-205F-BF9B8035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1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691A8-6AD7-CB0D-8BC6-69EEB0FC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C1952C-8FD2-AB18-92CA-8566D424F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AEF562-D4F0-1E05-2C37-2CCA5FE9E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D5754-41D2-6A6A-BF4D-B2B26DC0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D96B85-BAD8-DD5F-28F1-293BE5EB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66FAC6-3302-A2D7-D401-D24CD8DA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5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8A8BB-1D78-7A52-D4C0-24949EDB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E3C7CF-89D5-46B5-7D74-AF033DF3D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DC50A8-F100-C91A-C0D4-D3FABDB17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44478A-F9A5-35E4-59EA-BF612EA51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D5BF03-6BA0-7F2A-F349-A82BF92F1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F77857-1DA4-1F53-F843-C1326440B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381C2C-15BD-E566-955F-65DB872A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C6E6FD-66DA-4E28-C1CE-2A359964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2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CC7D8-0E2E-330B-6FBA-8CF86A81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37178F-AC20-5422-BA3B-54712149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57C018-67E1-E414-B695-F559F976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813CCA-56AC-D320-F869-C7A8CAAB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4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FAE90A-DFD0-C15A-D53D-B651C825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2114F3-80DA-2B4C-117F-20B93B65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62D7DC-5FED-9509-5AF6-B5110E9D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9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95FC2-B3E0-C536-98F7-D4E6DB5B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229131-215A-99B4-0E28-43EA8194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D01158-455D-C01B-4FE6-BA35449EC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C444B7-0F70-4E3C-024D-02460D67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C5D98E-8F14-6E1E-6385-7451CB6D6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D5AB8-4D42-261D-605B-9A51B004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43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2E6D4-F29C-E9CF-74FF-F6DA2A30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92D5BC-F492-3F64-3895-DA9D95562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741F4-02C0-C778-A65C-523F3B72E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85BA64-AEDF-E476-22BC-C23406A1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BAF82-325A-E16E-732D-A95AE999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76F11C-DD1B-EC41-68D0-C81C0015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0F98E-EE3F-3052-8391-DE50E643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67272E-38E3-B2D6-C58A-2013AF9F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3E2C4-0895-CDDE-1269-D55A97051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30A42-60CE-42AF-BB1C-67DE6710A39F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741854-C263-D23F-64B5-48CE8CA37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129141-3C6A-5BA9-272E-535876981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1AA32-29D4-4DBD-BDFA-B99233A963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079BB-FDD9-5288-7C8B-54889ECF7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1" t="12656" r="17201" b="23868"/>
          <a:stretch/>
        </p:blipFill>
        <p:spPr>
          <a:xfrm>
            <a:off x="80249" y="1893189"/>
            <a:ext cx="6361471" cy="4353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9FABA9-A0E6-DB84-0D11-79DF8FAF49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2" r="22434" b="35994"/>
          <a:stretch/>
        </p:blipFill>
        <p:spPr>
          <a:xfrm>
            <a:off x="5561872" y="963218"/>
            <a:ext cx="3635367" cy="33189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C2D10-1008-437A-61C1-DCD5D584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32" y="193081"/>
            <a:ext cx="6213987" cy="77013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Создан чат в мессенджере с ОМСУ и Региональным оператором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856C12-0E3D-FF79-EB17-AD9A00BDD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39" y="3066332"/>
            <a:ext cx="2866941" cy="37215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2A8DF-9F20-5046-2538-9CA8F00551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t="24115" r="26996" b="4848"/>
          <a:stretch/>
        </p:blipFill>
        <p:spPr>
          <a:xfrm>
            <a:off x="8760540" y="68122"/>
            <a:ext cx="3303640" cy="3015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03EBCF-0D0A-3D3B-70BE-C85D85BC3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193080"/>
            <a:ext cx="596151" cy="5961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39E7A9-4E07-C3A9-40C8-1EEF9D152B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9124" r="18635" b="10435"/>
          <a:stretch/>
        </p:blipFill>
        <p:spPr>
          <a:xfrm>
            <a:off x="5561872" y="3706343"/>
            <a:ext cx="3962400" cy="30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3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F047E9-7D56-044A-A694-771E0189B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08" y="1302589"/>
            <a:ext cx="10689566" cy="5107288"/>
          </a:xfrm>
          <a:noFill/>
        </p:spPr>
        <p:txBody>
          <a:bodyPr>
            <a:norm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В соответствии с п. 2.3.8. Соглашения </a:t>
            </a:r>
            <a:r>
              <a:rPr lang="ru-R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регоператор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обязан принимать необходимые меры в случае обнаружения вновь возникших мест несанкционированного размещения твердых коммунальных отходов, объем которых превышает 1 куб. м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в соответствии с Правилами обращения с ТКО № 1156.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В соответствии с п. 2.3.24 Соглашения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регоператор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обязуется соблюдать критерии качества услуг, а именно: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допускать более 100 случаев нарушений графика вывоза ТКО из мест сбора и накопления в год;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рассматривать обращения потребителей не более 10 дней;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течение 10 дней возмещать убытки потребителям услуги при несоблюдении Региональным оператором обязательств, предусмотренных нормативными правовыми актами и Соглашением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F8F88E-9BCB-8C4B-73BF-34FB178E7CB0}"/>
              </a:ext>
            </a:extLst>
          </p:cNvPr>
          <p:cNvSpPr txBox="1">
            <a:spLocks/>
          </p:cNvSpPr>
          <p:nvPr/>
        </p:nvSpPr>
        <p:spPr>
          <a:xfrm>
            <a:off x="1002102" y="1"/>
            <a:ext cx="10515600" cy="957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Соглашение с региональным оператором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4C7790-EB88-EB2B-C940-93B516EB6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193080"/>
            <a:ext cx="596151" cy="596151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6BD97C73-4FFA-2C99-F13C-06008DDD4FFC}"/>
              </a:ext>
            </a:extLst>
          </p:cNvPr>
          <p:cNvSpPr/>
          <p:nvPr/>
        </p:nvSpPr>
        <p:spPr>
          <a:xfrm>
            <a:off x="9923253" y="5080959"/>
            <a:ext cx="2268747" cy="1777041"/>
          </a:xfrm>
          <a:prstGeom prst="triangle">
            <a:avLst>
              <a:gd name="adj" fmla="val 99810"/>
            </a:avLst>
          </a:prstGeom>
          <a:solidFill>
            <a:srgbClr val="24B66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47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701CE58-2230-F35D-134B-4674B486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5" y="0"/>
            <a:ext cx="11025552" cy="62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537EF9-96B6-EDCD-1A2A-C083E8DE292B}"/>
              </a:ext>
            </a:extLst>
          </p:cNvPr>
          <p:cNvSpPr txBox="1"/>
          <p:nvPr/>
        </p:nvSpPr>
        <p:spPr>
          <a:xfrm>
            <a:off x="4525108" y="5642142"/>
            <a:ext cx="766689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сортировка ТКО в объеме 100 %; 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снижение объема ТКО, направляемых на полигоны, в 2 раза,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ликвидация наиболее опасных объектов накопленного вреда окружающей среде.</a:t>
            </a:r>
            <a:endParaRPr lang="ru-RU" sz="12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B2EB1-0E5F-5037-737A-6EBCEF36E3A3}"/>
              </a:ext>
            </a:extLst>
          </p:cNvPr>
          <p:cNvSpPr txBox="1"/>
          <p:nvPr/>
        </p:nvSpPr>
        <p:spPr>
          <a:xfrm>
            <a:off x="842412" y="5888363"/>
            <a:ext cx="3789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Указ Президента РФ №474</a:t>
            </a:r>
            <a:endParaRPr lang="ru-RU" b="1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8D5CF1-2000-76B0-9C6D-2FDB7A1AD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193080"/>
            <a:ext cx="596151" cy="5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3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C8EE766-2570-48AE-662F-5F2D5538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084" y="55777"/>
            <a:ext cx="2153265" cy="119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9286E-FAE2-7EC9-8998-97B25C7E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0281"/>
          </a:xfrm>
        </p:spPr>
        <p:txBody>
          <a:bodyPr>
            <a:normAutofit fontScale="90000"/>
          </a:bodyPr>
          <a:lstStyle/>
          <a:p>
            <a:r>
              <a:rPr lang="ru-RU" dirty="0"/>
              <a:t>Региональные проекты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843A371-0F66-EA12-A884-2467D2E70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217443"/>
              </p:ext>
            </p:extLst>
          </p:nvPr>
        </p:nvGraphicFramePr>
        <p:xfrm>
          <a:off x="276654" y="1897626"/>
          <a:ext cx="5469772" cy="226746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785449">
                  <a:extLst>
                    <a:ext uri="{9D8B030D-6E8A-4147-A177-3AD203B41FA5}">
                      <a16:colId xmlns:a16="http://schemas.microsoft.com/office/drawing/2014/main" val="1541415143"/>
                    </a:ext>
                  </a:extLst>
                </a:gridCol>
                <a:gridCol w="664395">
                  <a:extLst>
                    <a:ext uri="{9D8B030D-6E8A-4147-A177-3AD203B41FA5}">
                      <a16:colId xmlns:a16="http://schemas.microsoft.com/office/drawing/2014/main" val="3596988574"/>
                    </a:ext>
                  </a:extLst>
                </a:gridCol>
                <a:gridCol w="514052">
                  <a:extLst>
                    <a:ext uri="{9D8B030D-6E8A-4147-A177-3AD203B41FA5}">
                      <a16:colId xmlns:a16="http://schemas.microsoft.com/office/drawing/2014/main" val="4009654908"/>
                    </a:ext>
                  </a:extLst>
                </a:gridCol>
                <a:gridCol w="275106">
                  <a:extLst>
                    <a:ext uri="{9D8B030D-6E8A-4147-A177-3AD203B41FA5}">
                      <a16:colId xmlns:a16="http://schemas.microsoft.com/office/drawing/2014/main" val="3652668146"/>
                    </a:ext>
                  </a:extLst>
                </a:gridCol>
                <a:gridCol w="789156">
                  <a:extLst>
                    <a:ext uri="{9D8B030D-6E8A-4147-A177-3AD203B41FA5}">
                      <a16:colId xmlns:a16="http://schemas.microsoft.com/office/drawing/2014/main" val="2232870983"/>
                    </a:ext>
                  </a:extLst>
                </a:gridCol>
                <a:gridCol w="547993">
                  <a:extLst>
                    <a:ext uri="{9D8B030D-6E8A-4147-A177-3AD203B41FA5}">
                      <a16:colId xmlns:a16="http://schemas.microsoft.com/office/drawing/2014/main" val="3742343754"/>
                    </a:ext>
                  </a:extLst>
                </a:gridCol>
                <a:gridCol w="466808">
                  <a:extLst>
                    <a:ext uri="{9D8B030D-6E8A-4147-A177-3AD203B41FA5}">
                      <a16:colId xmlns:a16="http://schemas.microsoft.com/office/drawing/2014/main" val="4149130701"/>
                    </a:ext>
                  </a:extLst>
                </a:gridCol>
                <a:gridCol w="426813">
                  <a:extLst>
                    <a:ext uri="{9D8B030D-6E8A-4147-A177-3AD203B41FA5}">
                      <a16:colId xmlns:a16="http://schemas.microsoft.com/office/drawing/2014/main" val="3876810549"/>
                    </a:ext>
                  </a:extLst>
                </a:gridCol>
              </a:tblGrid>
              <a:tr h="12501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 регионального проекта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 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2021 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2023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2024</a:t>
                      </a:r>
                      <a:endParaRPr lang="ru-RU" sz="105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075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</a:t>
                      </a:r>
                      <a:endParaRPr lang="ru-RU" sz="105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335875"/>
                  </a:ext>
                </a:extLst>
              </a:tr>
              <a:tr h="210185"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Ликвидация несанкционированных свалок в границах городов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759709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ликвидированных несанкционированных свалок в границах городов </a:t>
                      </a:r>
                      <a:r>
                        <a:rPr lang="ru-RU" sz="1000" b="0" spc="-1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(необходимо 30 ед.)</a:t>
                      </a:r>
                      <a:endParaRPr lang="ru-RU" sz="11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spc="-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Штука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9633536"/>
                  </a:ext>
                </a:extLst>
              </a:tr>
              <a:tr h="934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населения, качество жизни которого улучшится в связи с ликвидацией несанкционированных свалок в границах городов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spc="-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Тысяча человек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42188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9884CC-0621-F45C-00F6-E406670ED2FB}"/>
              </a:ext>
            </a:extLst>
          </p:cNvPr>
          <p:cNvSpPr txBox="1"/>
          <p:nvPr/>
        </p:nvSpPr>
        <p:spPr>
          <a:xfrm>
            <a:off x="442121" y="1406678"/>
            <a:ext cx="5770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Чистая страна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11AF1C-D712-24F3-9850-56BF9CB4D5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193080"/>
            <a:ext cx="596151" cy="596151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B2CBF4F-C1AA-9586-D126-FC474DC2D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7524"/>
              </p:ext>
            </p:extLst>
          </p:nvPr>
        </p:nvGraphicFramePr>
        <p:xfrm>
          <a:off x="6096000" y="1897626"/>
          <a:ext cx="5819347" cy="301288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086440">
                  <a:extLst>
                    <a:ext uri="{9D8B030D-6E8A-4147-A177-3AD203B41FA5}">
                      <a16:colId xmlns:a16="http://schemas.microsoft.com/office/drawing/2014/main" val="1195837535"/>
                    </a:ext>
                  </a:extLst>
                </a:gridCol>
                <a:gridCol w="758157">
                  <a:extLst>
                    <a:ext uri="{9D8B030D-6E8A-4147-A177-3AD203B41FA5}">
                      <a16:colId xmlns:a16="http://schemas.microsoft.com/office/drawing/2014/main" val="537961178"/>
                    </a:ext>
                  </a:extLst>
                </a:gridCol>
                <a:gridCol w="465929">
                  <a:extLst>
                    <a:ext uri="{9D8B030D-6E8A-4147-A177-3AD203B41FA5}">
                      <a16:colId xmlns:a16="http://schemas.microsoft.com/office/drawing/2014/main" val="1326596798"/>
                    </a:ext>
                  </a:extLst>
                </a:gridCol>
                <a:gridCol w="486365">
                  <a:extLst>
                    <a:ext uri="{9D8B030D-6E8A-4147-A177-3AD203B41FA5}">
                      <a16:colId xmlns:a16="http://schemas.microsoft.com/office/drawing/2014/main" val="2413620234"/>
                    </a:ext>
                  </a:extLst>
                </a:gridCol>
                <a:gridCol w="534729">
                  <a:extLst>
                    <a:ext uri="{9D8B030D-6E8A-4147-A177-3AD203B41FA5}">
                      <a16:colId xmlns:a16="http://schemas.microsoft.com/office/drawing/2014/main" val="3270031745"/>
                    </a:ext>
                  </a:extLst>
                </a:gridCol>
                <a:gridCol w="487727">
                  <a:extLst>
                    <a:ext uri="{9D8B030D-6E8A-4147-A177-3AD203B41FA5}">
                      <a16:colId xmlns:a16="http://schemas.microsoft.com/office/drawing/2014/main" val="422667433"/>
                    </a:ext>
                  </a:extLst>
                </a:gridCol>
              </a:tblGrid>
              <a:tr h="330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 регионального проекта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 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2023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2024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96872"/>
                  </a:ext>
                </a:extLst>
              </a:tr>
              <a:tr h="252095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комплексной системы обращения с твердыми коммунальными отходами, включая создание условий для утилизации запрещенных к захоронению отходов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504934"/>
                  </a:ext>
                </a:extLst>
              </a:tr>
              <a:tr h="3321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Введены в промышленную эксплуатацию мощности по утилизации ТКО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6902606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Введены в промышленную эксплуатацию мощности по обработке (сортировке) ТКО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2834631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Обеспечена деятельность по оказанию коммунальной услуги населению по обращению с ТКО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7846747"/>
                  </a:ext>
                </a:extLst>
              </a:tr>
              <a:tr h="29781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Обеспечено снижение экологической нагрузки на население за счет сокращения захоронения ТКО, в том числе прошедших обработку (сортировку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84697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Закуплены контейнеры для раздельного накопления ТКО, устанавливаемые на контейнерные площадки, включенные в реестр мест (площадок) накопления ТКО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2713/2880 факт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1546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930402C-40D8-F860-0486-66074B86B3B5}"/>
              </a:ext>
            </a:extLst>
          </p:cNvPr>
          <p:cNvSpPr txBox="1"/>
          <p:nvPr/>
        </p:nvSpPr>
        <p:spPr>
          <a:xfrm>
            <a:off x="5979366" y="1379975"/>
            <a:ext cx="5770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система обращения с отходами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ADD69EC-908F-00C8-B6CA-CC93B857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39" y="4362410"/>
            <a:ext cx="2403343" cy="182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нак умножения 10">
            <a:extLst>
              <a:ext uri="{FF2B5EF4-FFF2-40B4-BE49-F238E27FC236}">
                <a16:creationId xmlns:a16="http://schemas.microsoft.com/office/drawing/2014/main" id="{DC87A587-38FB-3450-5F7C-62EFFCE38530}"/>
              </a:ext>
            </a:extLst>
          </p:cNvPr>
          <p:cNvSpPr/>
          <p:nvPr/>
        </p:nvSpPr>
        <p:spPr>
          <a:xfrm>
            <a:off x="3147676" y="4317480"/>
            <a:ext cx="2831690" cy="2378439"/>
          </a:xfrm>
          <a:prstGeom prst="mathMultiply">
            <a:avLst>
              <a:gd name="adj1" fmla="val 60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720A402-D809-231F-11C0-779C8AF6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66" y="5578814"/>
            <a:ext cx="2084439" cy="117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D51F453-A2E7-F52F-E090-2689A95F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31" y="5523260"/>
            <a:ext cx="1856205" cy="12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352B3977-F659-75BD-9A7C-B020EDD9F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7" r="20844"/>
          <a:stretch/>
        </p:blipFill>
        <p:spPr bwMode="auto">
          <a:xfrm>
            <a:off x="10452428" y="5523260"/>
            <a:ext cx="1324648" cy="128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309D38-B5D1-266C-4D66-6E894DFED5B9}"/>
              </a:ext>
            </a:extLst>
          </p:cNvPr>
          <p:cNvSpPr/>
          <p:nvPr/>
        </p:nvSpPr>
        <p:spPr>
          <a:xfrm>
            <a:off x="137652" y="4331564"/>
            <a:ext cx="3126658" cy="23643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(349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истор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св.)= 16 562,7 млн. т.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(37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использ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св.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= 6,2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млн. т.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отходов в  год: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606,7 тыс. т – старая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терсхема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279,8 тыс. т. – новая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терсхема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3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A7742-0E03-9988-059B-6447B522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102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Закупка контейнеров для раздельного накопления ТКО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41100B-DAE4-4BCA-AC55-42D601826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193080"/>
            <a:ext cx="596151" cy="5961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5B37CA-0DAF-11A7-9095-B196E513D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62" y="1039482"/>
            <a:ext cx="3956650" cy="2967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1AEBD0-7F13-0220-C13F-5300C909F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63" y="3821500"/>
            <a:ext cx="3956650" cy="2967488"/>
          </a:xfrm>
          <a:prstGeom prst="rect">
            <a:avLst/>
          </a:prstGeom>
        </p:spPr>
      </p:pic>
      <p:graphicFrame>
        <p:nvGraphicFramePr>
          <p:cNvPr id="8" name="Таблица 14">
            <a:extLst>
              <a:ext uri="{FF2B5EF4-FFF2-40B4-BE49-F238E27FC236}">
                <a16:creationId xmlns:a16="http://schemas.microsoft.com/office/drawing/2014/main" id="{D864AFAB-EFF9-AF75-37D4-1CA0466EE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308378"/>
              </p:ext>
            </p:extLst>
          </p:nvPr>
        </p:nvGraphicFramePr>
        <p:xfrm>
          <a:off x="1804359" y="1895639"/>
          <a:ext cx="5781368" cy="3581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443">
                  <a:extLst>
                    <a:ext uri="{9D8B030D-6E8A-4147-A177-3AD203B41FA5}">
                      <a16:colId xmlns:a16="http://schemas.microsoft.com/office/drawing/2014/main" val="1712978684"/>
                    </a:ext>
                  </a:extLst>
                </a:gridCol>
                <a:gridCol w="3370925">
                  <a:extLst>
                    <a:ext uri="{9D8B030D-6E8A-4147-A177-3AD203B41FA5}">
                      <a16:colId xmlns:a16="http://schemas.microsoft.com/office/drawing/2014/main" val="4083092759"/>
                    </a:ext>
                  </a:extLst>
                </a:gridCol>
              </a:tblGrid>
              <a:tr h="577630">
                <a:tc>
                  <a:txBody>
                    <a:bodyPr/>
                    <a:lstStyle/>
                    <a:p>
                      <a:pPr marL="88900" indent="0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средств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41 945,6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рублей</a:t>
                      </a:r>
                      <a:endParaRPr lang="ru-RU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506217"/>
                  </a:ext>
                </a:extLst>
              </a:tr>
              <a:tr h="462104">
                <a:tc>
                  <a:txBody>
                    <a:bodyPr/>
                    <a:lstStyle/>
                    <a:p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587607"/>
                  </a:ext>
                </a:extLst>
              </a:tr>
              <a:tr h="558325">
                <a:tc>
                  <a:txBody>
                    <a:bodyPr/>
                    <a:lstStyle/>
                    <a:p>
                      <a:pPr marL="889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1 500 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шт.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109764"/>
                  </a:ext>
                </a:extLst>
              </a:tr>
              <a:tr h="468522">
                <a:tc>
                  <a:txBody>
                    <a:bodyPr/>
                    <a:lstStyle/>
                    <a:p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368130"/>
                  </a:ext>
                </a:extLst>
              </a:tr>
              <a:tr h="577630">
                <a:tc>
                  <a:txBody>
                    <a:bodyPr/>
                    <a:lstStyle/>
                    <a:p>
                      <a:pPr marL="88900" indent="0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Оранжевые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1 380 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шт.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395425"/>
                  </a:ext>
                </a:extLst>
              </a:tr>
              <a:tr h="468522">
                <a:tc>
                  <a:txBody>
                    <a:bodyPr/>
                    <a:lstStyle/>
                    <a:p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282300"/>
                  </a:ext>
                </a:extLst>
              </a:tr>
              <a:tr h="468522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Установлено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34,5 </a:t>
                      </a:r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2400" b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31109"/>
                  </a:ext>
                </a:extLst>
              </a:tr>
            </a:tbl>
          </a:graphicData>
        </a:graphic>
      </p:graphicFrame>
      <p:pic>
        <p:nvPicPr>
          <p:cNvPr id="10" name="Picture 8">
            <a:extLst>
              <a:ext uri="{FF2B5EF4-FFF2-40B4-BE49-F238E27FC236}">
                <a16:creationId xmlns:a16="http://schemas.microsoft.com/office/drawing/2014/main" id="{97B17073-3389-A740-D5E9-7E2C41888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4" y="1614166"/>
            <a:ext cx="905356" cy="9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852533-576F-3824-16A8-F2504DEE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5" y="3622165"/>
            <a:ext cx="1138685" cy="11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F241E15-C820-1F78-43CD-7B27C3C53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1" y="2547581"/>
            <a:ext cx="1138685" cy="11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25F9A62-D428-0B27-5CA8-068AE0C2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800219"/>
            <a:ext cx="941209" cy="9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9719AA-5C8F-2ADB-78F5-DF8FF4506298}"/>
              </a:ext>
            </a:extLst>
          </p:cNvPr>
          <p:cNvSpPr txBox="1"/>
          <p:nvPr/>
        </p:nvSpPr>
        <p:spPr>
          <a:xfrm>
            <a:off x="1620329" y="6038197"/>
            <a:ext cx="4639573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месяц собирается суточная норма переработки – население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готово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раздельному сбору мусора!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42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9735</TotalTime>
  <Words>443</Words>
  <Application>Microsoft Office PowerPoint</Application>
  <PresentationFormat>Широкоэкранный</PresentationFormat>
  <Paragraphs>86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Создан чат в мессенджере с ОМСУ и Региональным оператором</vt:lpstr>
      <vt:lpstr>Презентация PowerPoint</vt:lpstr>
      <vt:lpstr>Презентация PowerPoint</vt:lpstr>
      <vt:lpstr>Региональные проекты</vt:lpstr>
      <vt:lpstr>Закупка контейнеров для раздельного накопления ТКО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Викторовна Шемякина</dc:creator>
  <cp:lastModifiedBy>admin</cp:lastModifiedBy>
  <cp:revision>246</cp:revision>
  <cp:lastPrinted>2022-11-24T08:53:10Z</cp:lastPrinted>
  <dcterms:created xsi:type="dcterms:W3CDTF">2022-11-12T00:00:45Z</dcterms:created>
  <dcterms:modified xsi:type="dcterms:W3CDTF">2022-12-02T07:09:43Z</dcterms:modified>
</cp:coreProperties>
</file>