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60" r:id="rId3"/>
    <p:sldId id="268" r:id="rId4"/>
    <p:sldId id="483" r:id="rId5"/>
    <p:sldId id="488" r:id="rId6"/>
    <p:sldId id="481" r:id="rId7"/>
    <p:sldId id="256" r:id="rId8"/>
    <p:sldId id="479" r:id="rId9"/>
    <p:sldId id="459" r:id="rId10"/>
    <p:sldId id="477" r:id="rId11"/>
    <p:sldId id="484" r:id="rId12"/>
    <p:sldId id="462" r:id="rId13"/>
    <p:sldId id="486" r:id="rId14"/>
    <p:sldId id="485" r:id="rId15"/>
    <p:sldId id="465" r:id="rId16"/>
    <p:sldId id="478" r:id="rId17"/>
    <p:sldId id="280" r:id="rId18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664"/>
    <a:srgbClr val="3B7933"/>
    <a:srgbClr val="802876"/>
    <a:srgbClr val="376F2F"/>
    <a:srgbClr val="FFFFFF"/>
    <a:srgbClr val="AF1DAF"/>
    <a:srgbClr val="3F8236"/>
    <a:srgbClr val="9B318E"/>
    <a:srgbClr val="B5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5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Доля населения РФ, обеспеченного качественной питьевой водой из систем</a:t>
            </a:r>
            <a:r>
              <a:rPr lang="ru-RU" sz="1500" b="1" baseline="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централизованного водоснабжения</a:t>
            </a:r>
            <a:endParaRPr lang="ru-RU" sz="15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69815777042986E-2"/>
          <c:y val="0.18725398700455295"/>
          <c:w val="0.8126239346080385"/>
          <c:h val="0.68343985707185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85.5</c:v>
                </c:pt>
                <c:pt idx="1">
                  <c:v>85.5</c:v>
                </c:pt>
                <c:pt idx="2">
                  <c:v>85.8</c:v>
                </c:pt>
                <c:pt idx="3">
                  <c:v>86.6</c:v>
                </c:pt>
                <c:pt idx="4">
                  <c:v>87.6</c:v>
                </c:pt>
                <c:pt idx="5">
                  <c:v>88.1</c:v>
                </c:pt>
                <c:pt idx="6">
                  <c:v>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8-42D0-9407-4F62EC27A8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Забайкальский край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613956831791662E-2"/>
                  <c:y val="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2D0-9407-4F62EC27A872}"/>
                </c:ext>
              </c:extLst>
            </c:dLbl>
            <c:dLbl>
              <c:idx val="2"/>
              <c:layout>
                <c:manualLayout>
                  <c:x val="1.7434628294925876E-2"/>
                  <c:y val="9.3749994232898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2D0-9407-4F62EC27A872}"/>
                </c:ext>
              </c:extLst>
            </c:dLbl>
            <c:dLbl>
              <c:idx val="3"/>
              <c:layout>
                <c:manualLayout>
                  <c:x val="6.5379856105972339E-3"/>
                  <c:y val="-7.0312495674675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2D0-9407-4F62EC27A872}"/>
                </c:ext>
              </c:extLst>
            </c:dLbl>
            <c:dLbl>
              <c:idx val="4"/>
              <c:layout>
                <c:manualLayout>
                  <c:x val="1.30759712211944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2D0-9407-4F62EC27A872}"/>
                </c:ext>
              </c:extLst>
            </c:dLbl>
            <c:dLbl>
              <c:idx val="5"/>
              <c:layout>
                <c:manualLayout>
                  <c:x val="2.179328536865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2D0-9407-4F62EC27A872}"/>
                </c:ext>
              </c:extLst>
            </c:dLbl>
            <c:dLbl>
              <c:idx val="6"/>
              <c:layout>
                <c:manualLayout>
                  <c:x val="1.0896642684328564E-2"/>
                  <c:y val="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38-42D0-9407-4F62EC27A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45.2</c:v>
                </c:pt>
                <c:pt idx="2">
                  <c:v>51.7</c:v>
                </c:pt>
                <c:pt idx="3">
                  <c:v>49.1</c:v>
                </c:pt>
                <c:pt idx="4">
                  <c:v>50.3</c:v>
                </c:pt>
                <c:pt idx="5">
                  <c:v>53.3</c:v>
                </c:pt>
                <c:pt idx="6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8-42D0-9407-4F62EC27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23135"/>
        <c:axId val="121803455"/>
      </c:barChart>
      <c:catAx>
        <c:axId val="12182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21803455"/>
        <c:crosses val="autoZero"/>
        <c:auto val="1"/>
        <c:lblAlgn val="ctr"/>
        <c:lblOffset val="100"/>
        <c:noMultiLvlLbl val="0"/>
      </c:catAx>
      <c:valAx>
        <c:axId val="1218034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182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5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Доля городского населения, обеспеченного качественной питьевой водой из систем централизованного водоснабжения</a:t>
            </a:r>
          </a:p>
        </c:rich>
      </c:tx>
      <c:layout>
        <c:manualLayout>
          <c:xMode val="edge"/>
          <c:yMode val="edge"/>
          <c:x val="0.13930741506849356"/>
          <c:y val="4.6703513409700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92.7</c:v>
                </c:pt>
                <c:pt idx="1">
                  <c:v>93.2</c:v>
                </c:pt>
                <c:pt idx="2">
                  <c:v>93.4</c:v>
                </c:pt>
                <c:pt idx="3">
                  <c:v>93.7</c:v>
                </c:pt>
                <c:pt idx="4">
                  <c:v>94.1</c:v>
                </c:pt>
                <c:pt idx="5">
                  <c:v>94.3</c:v>
                </c:pt>
                <c:pt idx="6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3-484D-8525-61C295AE09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Забайкальский край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8468112856165553E-2"/>
                  <c:y val="9.340702681940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39-46B5-A31E-08CCA9B74394}"/>
                </c:ext>
              </c:extLst>
            </c:dLbl>
            <c:dLbl>
              <c:idx val="2"/>
              <c:layout>
                <c:manualLayout>
                  <c:x val="2.257213793531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39-46B5-A31E-08CCA9B74394}"/>
                </c:ext>
              </c:extLst>
            </c:dLbl>
            <c:dLbl>
              <c:idx val="3"/>
              <c:layout>
                <c:manualLayout>
                  <c:x val="2.2572137935313454E-2"/>
                  <c:y val="-2.335175670485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39-46B5-A31E-08CCA9B74394}"/>
                </c:ext>
              </c:extLst>
            </c:dLbl>
            <c:dLbl>
              <c:idx val="4"/>
              <c:layout>
                <c:manualLayout>
                  <c:x val="1.6416100316591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39-46B5-A31E-08CCA9B74394}"/>
                </c:ext>
              </c:extLst>
            </c:dLbl>
            <c:dLbl>
              <c:idx val="5"/>
              <c:layout>
                <c:manualLayout>
                  <c:x val="1.8468112856165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39-46B5-A31E-08CCA9B74394}"/>
                </c:ext>
              </c:extLst>
            </c:dLbl>
            <c:dLbl>
              <c:idx val="6"/>
              <c:layout>
                <c:manualLayout>
                  <c:x val="1.6416100316591603E-2"/>
                  <c:y val="2.335175670485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39-46B5-A31E-08CCA9B74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59.1</c:v>
                </c:pt>
                <c:pt idx="2">
                  <c:v>69.099999999999994</c:v>
                </c:pt>
                <c:pt idx="3">
                  <c:v>62.6</c:v>
                </c:pt>
                <c:pt idx="4">
                  <c:v>60.1</c:v>
                </c:pt>
                <c:pt idx="5">
                  <c:v>69.400000000000006</c:v>
                </c:pt>
                <c:pt idx="6">
                  <c:v>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3-484D-8525-61C295AE0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5106431"/>
        <c:axId val="115083391"/>
      </c:barChart>
      <c:catAx>
        <c:axId val="11510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15083391"/>
        <c:crosses val="autoZero"/>
        <c:auto val="1"/>
        <c:lblAlgn val="ctr"/>
        <c:lblOffset val="100"/>
        <c:noMultiLvlLbl val="0"/>
      </c:catAx>
      <c:valAx>
        <c:axId val="1150833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10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Первоначально утвержденное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CE2-4E97-A79C-4D7C61375D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2-4E97-A79C-4D7C61375D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E2-4E97-A79C-4D7C61375D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населения РФ, обеспеченного качественной питьевой водой из систем централизованного водоснабжения, % </c:v>
                </c:pt>
                <c:pt idx="1">
                  <c:v>доля городского населения РФ, обеспеченного качественной питьевой водой из систем централизованного водоснабжения, %</c:v>
                </c:pt>
                <c:pt idx="2">
                  <c:v>завершено строительство и реконструкция (модернизация) объектов питьевого водоснабжения и водоподготовки, предусмотренных региональными программами, ед.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70.2</c:v>
                </c:pt>
                <c:pt idx="1">
                  <c:v>70.7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2-4E97-A79C-4D7C61375D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Действующее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населения РФ, обеспеченного качественной питьевой водой из систем централизованного водоснабжения, % </c:v>
                </c:pt>
                <c:pt idx="1">
                  <c:v>доля городского населения РФ, обеспеченного качественной питьевой водой из систем централизованного водоснабжения, %</c:v>
                </c:pt>
                <c:pt idx="2">
                  <c:v>завершено строительство и реконструкция (модернизация) объектов питьевого водоснабжения и водоподготовки, предусмотренных региональными программами, ед.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60.4</c:v>
                </c:pt>
                <c:pt idx="1">
                  <c:v>71.5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2-4E97-A79C-4D7C61375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366847"/>
        <c:axId val="319355327"/>
      </c:barChart>
      <c:catAx>
        <c:axId val="31936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9355327"/>
        <c:crosses val="autoZero"/>
        <c:auto val="1"/>
        <c:lblAlgn val="ctr"/>
        <c:lblOffset val="100"/>
        <c:noMultiLvlLbl val="0"/>
      </c:catAx>
      <c:valAx>
        <c:axId val="319355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36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512053783495085E-2"/>
          <c:y val="0.92958334320491587"/>
          <c:w val="0.89999999116553842"/>
          <c:h val="7.0416656795083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A1500-C25F-620D-0BF3-8AC39BDB0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FFA6D1-D34B-A058-69AE-20FF1E9C8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E4492-6620-5CC8-1B5B-D6274AB2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20378-7C55-8304-4CBF-B1C1BCD0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B9C42-5312-5EAE-C60C-691E85D6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2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E64CE-EF14-C1A8-1785-F3662AA2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80A51C-4C65-4B4B-D632-A77A4351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E5D89-3D11-F36E-B545-0E6AA337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79FEC0-3B48-1FC6-1AA6-CA606D34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39859-95ED-EA0A-EE06-F92E739B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6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9B3AA1-A991-F4F4-0369-187D17B58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60E3E4-2DD3-63D1-DCA3-BAC8BD095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C2766-2D0D-5886-1313-7962D836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C6DE-31C2-C7CF-85E3-883A863F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F960E-8BBD-20B5-A1FF-E5B78DF7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6BC6-8FB2-5349-2773-E0FA39CD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0F363-190F-EDE3-64F5-2C3ED0D97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3B1A1-2E9B-35C0-5BF4-C114EFC5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9B52E-F391-F27D-B494-1111EC97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95510-738B-E6C3-7ABB-BAA754F9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9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D13E8-A4BE-B6F5-D4B0-27F0C25E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C7C99-13D7-0554-4CE8-41E2DD4F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6064D-BA8C-E650-D329-D6C859B0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E2E34-092D-5AAC-4388-A9D9A57D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9C55C-6123-47F2-969F-3D0D5C88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9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7E8EC-9505-2F84-9A9C-A017413A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04345-117E-3CA5-6422-1CB27969F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800E08-D03E-9B23-E326-9B118E5E4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8F322B-A932-DA55-CEEB-022E19D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2B340-356B-053D-9E58-FE7A0846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295F3-7C17-F077-D14F-584821AA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9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9D0A5-967D-4B95-B3D3-8D520221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2892C-3C42-37E6-E38D-2EBF82477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2ED398-45C4-1619-CDC8-29A31D65C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7069EB-D600-B4E8-E1CD-0B16AB416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47E1ED-C379-C3D6-FDA2-37019F916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21B59F-4073-2D80-16D1-610655C3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4558A-2875-9C26-467B-A8677430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81B889-ACBE-3B80-AD47-48A4B549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7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C650-986A-9DE9-6EA4-F120E7A9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26C51A-ED9A-4A79-EC7F-E50CDD20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69881E-A3A2-5CBE-223E-55568C57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F3CC5-775D-478B-2976-225F0EE3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4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57FD12-39F7-9EF7-7997-29F4BF36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E7078C-2E2C-3D98-818D-EE8E74A5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0407F8-8D94-E75C-8886-26BAB154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6D25F-3FA2-CFBD-3243-391B96CF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2900A5-0A20-865C-B857-397F3FE7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52E8B-BC02-EF76-97E7-0B240F22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4D316F-B325-65BF-1664-A16DA32A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1761C2-050E-B341-C495-DF0C198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5C2ED-C1B5-49F7-8F83-8CF1228A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8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9E5AC-F8D4-5CDC-20B8-B6361AC3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688410-1B31-7E8C-F398-AD7991CFE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4015C-0B3B-F824-2DDC-65614CAF2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B6877-62F5-9B52-FCEF-61378BC1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355A51-EC37-48EC-77B7-AB362160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F23D0A-F6CD-D522-4245-097CF1D4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72E28-483A-B3C9-6342-72373218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7C8FB-CEF3-2D18-C7AC-751D8874D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FA218-ED28-FE1E-3DA2-3E6B5DC4F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FB4F-2EAB-4968-9415-8697F89D0715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396E9-B498-3CD7-C980-9D513154C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6CAEF9-7751-6DFA-1150-77BF8C833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B1EA-CCA7-4F1D-BEB4-028B2A733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9451" y="736009"/>
            <a:ext cx="10983627" cy="47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7D2664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</a:t>
            </a:r>
            <a:endParaRPr lang="ru-RU" sz="6600" b="1" dirty="0">
              <a:solidFill>
                <a:srgbClr val="7D2664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результатах контрольного мероприятия </a:t>
            </a:r>
          </a:p>
          <a:p>
            <a:pPr>
              <a:lnSpc>
                <a:spcPct val="115000"/>
              </a:lnSpc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законности, эффективности, обоснованности и целесообразности использования средств бюджета Забайкальского края, выделенных на проведение мероприятий по строительству и реконструкции (модернизации) объектов питьевого водоснабжения в рамках реализации РП «Чистая вода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7030" y="6295734"/>
            <a:ext cx="13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56717-4522-3A36-3CF2-05374AB33AE8}"/>
              </a:ext>
            </a:extLst>
          </p:cNvPr>
          <p:cNvSpPr txBox="1"/>
          <p:nvPr/>
        </p:nvSpPr>
        <p:spPr>
          <a:xfrm>
            <a:off x="929451" y="5519073"/>
            <a:ext cx="90771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D266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b="1" dirty="0">
                <a:solidFill>
                  <a:srgbClr val="7D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ценка результатов реализации РП «Чистая вода» в 2019-2022 годах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5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6498" y="249487"/>
            <a:ext cx="11334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Этапы реализации </a:t>
            </a:r>
          </a:p>
          <a:p>
            <a:pPr algn="r"/>
            <a:r>
              <a:rPr lang="ru-RU" sz="3200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регионального проекта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128" y="1684421"/>
            <a:ext cx="3407343" cy="4321743"/>
          </a:xfrm>
          <a:prstGeom prst="roundRect">
            <a:avLst/>
          </a:prstGeom>
          <a:noFill/>
          <a:ln w="41275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57056" y="1617044"/>
            <a:ext cx="3708567" cy="4389119"/>
          </a:xfrm>
          <a:prstGeom prst="roundRect">
            <a:avLst/>
          </a:prstGeom>
          <a:noFill/>
          <a:ln w="41275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4445" y="1689233"/>
            <a:ext cx="3212673" cy="4389119"/>
          </a:xfrm>
          <a:prstGeom prst="roundRect">
            <a:avLst/>
          </a:prstGeom>
          <a:noFill/>
          <a:ln w="41275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CDC9F-9FC2-3593-E7B4-35653D3F534E}"/>
              </a:ext>
            </a:extLst>
          </p:cNvPr>
          <p:cNvSpPr txBox="1"/>
          <p:nvPr/>
        </p:nvSpPr>
        <p:spPr>
          <a:xfrm>
            <a:off x="125128" y="2379337"/>
            <a:ext cx="344198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и </a:t>
            </a:r>
            <a:r>
              <a:rPr lang="ru-RU" sz="2400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земельных участков </a:t>
            </a:r>
            <a:r>
              <a:rPr lang="ru-RU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строительства объектов питьевого водоснабжения и водоподготовки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E240D-DC42-19E4-AAA7-D811CC165154}"/>
              </a:ext>
            </a:extLst>
          </p:cNvPr>
          <p:cNvSpPr txBox="1"/>
          <p:nvPr/>
        </p:nvSpPr>
        <p:spPr>
          <a:xfrm>
            <a:off x="4437624" y="2687113"/>
            <a:ext cx="33474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проектно-сметной документации </a:t>
            </a:r>
            <a:r>
              <a:rPr lang="ru-RU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объектам питьевого водоснабжения и водоподготовки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170B6-EC67-80C1-6C4D-9936EA42DA3A}"/>
              </a:ext>
            </a:extLst>
          </p:cNvPr>
          <p:cNvSpPr txBox="1"/>
          <p:nvPr/>
        </p:nvSpPr>
        <p:spPr>
          <a:xfrm>
            <a:off x="8942393" y="2940318"/>
            <a:ext cx="29685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Строительство,</a:t>
            </a:r>
            <a:r>
              <a:rPr lang="ru-RU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подключение </a:t>
            </a:r>
            <a:r>
              <a:rPr lang="ru-RU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ввод объектов в эксплуатацию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A31E3ADC-1FC6-2F14-0E6E-34492AA185CA}"/>
              </a:ext>
            </a:extLst>
          </p:cNvPr>
          <p:cNvSpPr/>
          <p:nvPr/>
        </p:nvSpPr>
        <p:spPr>
          <a:xfrm>
            <a:off x="3613187" y="3608977"/>
            <a:ext cx="597800" cy="40525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: вправо 16">
            <a:extLst>
              <a:ext uri="{FF2B5EF4-FFF2-40B4-BE49-F238E27FC236}">
                <a16:creationId xmlns:a16="http://schemas.microsoft.com/office/drawing/2014/main" id="{A31E3ADC-1FC6-2F14-0E6E-34492AA185CA}"/>
              </a:ext>
            </a:extLst>
          </p:cNvPr>
          <p:cNvSpPr/>
          <p:nvPr/>
        </p:nvSpPr>
        <p:spPr>
          <a:xfrm>
            <a:off x="8066134" y="3625832"/>
            <a:ext cx="597800" cy="40525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6039" y="22552"/>
            <a:ext cx="10607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Основные нарушения и недостатки, выявленные в ходе проверки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294" y="1099770"/>
            <a:ext cx="11880885" cy="605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02876"/>
              </a:buClr>
              <a:buFont typeface="Arial" panose="020B0604020202020204" pitchFamily="34" charset="0"/>
              <a:buChar char="►"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участки, предоставленные для строительства объектов, находятся в зоне затопления, подтопления.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02876"/>
              </a:buClr>
              <a:buFont typeface="Arial" panose="020B0604020202020204" pitchFamily="34" charset="0"/>
              <a:buChar char="►"/>
              <a:defRPr/>
            </a:pPr>
            <a:r>
              <a:rPr lang="ru-RU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Недостатки при подготовке ПСД, которые привели к увеличению сроков строительства.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802876"/>
              </a:buClr>
              <a:buFont typeface="Arial" panose="020B0604020202020204" pitchFamily="34" charset="0"/>
              <a:buChar char="►"/>
              <a:defRPr/>
            </a:pPr>
            <a:r>
              <a:rPr lang="ru-RU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Оплата фактически невыполненных работ - </a:t>
            </a:r>
            <a:r>
              <a:rPr lang="ru-RU" sz="2300" dirty="0">
                <a:solidFill>
                  <a:srgbClr val="7D26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2,3 млн рублей.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802876"/>
              </a:buClr>
              <a:buFont typeface="Arial" panose="020B0604020202020204" pitchFamily="34" charset="0"/>
              <a:buChar char="►"/>
              <a:defRPr/>
            </a:pPr>
            <a:r>
              <a:rPr lang="ru-RU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Ненадлежащее исполнение полномочий получателя бюджетных средств при исполнении бюджета по расходам (ст. 219 БК РФ) - </a:t>
            </a:r>
            <a:r>
              <a:rPr lang="ru-RU" sz="2300" dirty="0">
                <a:solidFill>
                  <a:srgbClr val="7D26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2,5 млн рублей.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802876"/>
              </a:buClr>
              <a:buFont typeface="Arial" panose="020B0604020202020204" pitchFamily="34" charset="0"/>
              <a:buChar char="►"/>
              <a:defRPr/>
            </a:pPr>
            <a:r>
              <a:rPr lang="ru-RU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Расходование бюджетных средств без достижения результата -  </a:t>
            </a:r>
            <a:r>
              <a:rPr lang="ru-RU" sz="2300" dirty="0">
                <a:solidFill>
                  <a:srgbClr val="7D26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0,27 млн рублей.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802876"/>
              </a:buClr>
              <a:buFont typeface="Arial" panose="020B0604020202020204" pitchFamily="34" charset="0"/>
              <a:buChar char="►"/>
              <a:defRPr/>
            </a:pPr>
            <a:r>
              <a:rPr lang="ru-RU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Нарушения при реализации ФЗ от 05.04.2013 № 44-ФЗ «О контрактной системе в сфере закупок товаров, работ, услуг для обеспечения государственных и муниципальных нужд».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02876"/>
              </a:buClr>
              <a:buFont typeface="Arial" panose="020B0604020202020204" pitchFamily="34" charset="0"/>
              <a:buChar char="►"/>
              <a:defRPr/>
            </a:pPr>
            <a:r>
              <a:rPr lang="ru-RU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Некачественное выполнение работ.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0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0102" y="120284"/>
            <a:ext cx="993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Недостатки в деятельности Министерств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545" y="3169107"/>
            <a:ext cx="53972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3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Неоперативность принятия решений, принятие неэффективных управленческих решений</a:t>
            </a:r>
            <a:endParaRPr lang="ru-RU" sz="23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0239" y="3080932"/>
            <a:ext cx="56867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3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актуализируется нормативная правовая база, </a:t>
            </a:r>
            <a:r>
              <a:rPr lang="ru-RU" sz="23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не обеспечена согласованность документов стратегического планирования</a:t>
            </a:r>
            <a:endParaRPr lang="ru-RU" sz="2300" b="1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3545" y="992761"/>
            <a:ext cx="5481437" cy="1819151"/>
          </a:xfrm>
          <a:prstGeom prst="roundRect">
            <a:avLst/>
          </a:prstGeom>
          <a:noFill/>
          <a:ln w="50800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6735" y="3080933"/>
            <a:ext cx="5620855" cy="1972330"/>
          </a:xfrm>
          <a:prstGeom prst="roundRect">
            <a:avLst/>
          </a:prstGeom>
          <a:noFill/>
          <a:ln w="50800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0239" y="965304"/>
            <a:ext cx="5669146" cy="1805282"/>
          </a:xfrm>
          <a:prstGeom prst="roundRect">
            <a:avLst/>
          </a:prstGeom>
          <a:noFill/>
          <a:ln w="50800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1176" y="3080932"/>
            <a:ext cx="5620855" cy="1972331"/>
          </a:xfrm>
          <a:prstGeom prst="roundRect">
            <a:avLst/>
          </a:prstGeom>
          <a:noFill/>
          <a:ln w="50800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4E7AD-182F-4A29-AF55-33529261BE1D}"/>
              </a:ext>
            </a:extLst>
          </p:cNvPr>
          <p:cNvSpPr txBox="1"/>
          <p:nvPr/>
        </p:nvSpPr>
        <p:spPr>
          <a:xfrm>
            <a:off x="459383" y="1113893"/>
            <a:ext cx="522731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Не разработан регламент взаимодействия между участниками регионального проекта</a:t>
            </a:r>
            <a:endParaRPr lang="ru-RU" sz="2300" b="1" dirty="0"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ED1855-A868-D2D2-A8DD-50F03127ACD3}"/>
              </a:ext>
            </a:extLst>
          </p:cNvPr>
          <p:cNvSpPr txBox="1"/>
          <p:nvPr/>
        </p:nvSpPr>
        <p:spPr>
          <a:xfrm>
            <a:off x="6267947" y="1052337"/>
            <a:ext cx="5481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Планирование показателей для включения в региональный проект без учета готовности Забайкальского края к их реализации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id="{DBC8D7E6-6752-E612-BB77-E2AD2EC2417B}"/>
              </a:ext>
            </a:extLst>
          </p:cNvPr>
          <p:cNvSpPr/>
          <p:nvPr/>
        </p:nvSpPr>
        <p:spPr>
          <a:xfrm>
            <a:off x="2136806" y="5322283"/>
            <a:ext cx="7729087" cy="1434651"/>
          </a:xfrm>
          <a:prstGeom prst="roundRect">
            <a:avLst/>
          </a:prstGeom>
          <a:noFill/>
          <a:ln w="50800">
            <a:solidFill>
              <a:srgbClr val="7D2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AECEA-B478-0D37-3E5A-C3CBC18A779C}"/>
              </a:ext>
            </a:extLst>
          </p:cNvPr>
          <p:cNvSpPr txBox="1"/>
          <p:nvPr/>
        </p:nvSpPr>
        <p:spPr>
          <a:xfrm>
            <a:off x="2415939" y="5524556"/>
            <a:ext cx="717082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Нарушение соглашений, заключенных с Министерством строительства и ЖКХ Российской Федерации</a:t>
            </a:r>
            <a:endParaRPr lang="ru-RU" sz="2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9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74219" y="57738"/>
            <a:ext cx="14109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7D2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Отчетные данные об исполнении </a:t>
            </a:r>
          </a:p>
          <a:p>
            <a:pPr algn="ctr"/>
            <a:r>
              <a:rPr lang="ru-RU" sz="2400" b="1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 результативности</a:t>
            </a:r>
            <a:endParaRPr lang="ru-RU" sz="2400" dirty="0">
              <a:solidFill>
                <a:srgbClr val="7D2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6E230DA-AFF4-1546-E4F3-A8EA8683F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43662"/>
              </p:ext>
            </p:extLst>
          </p:nvPr>
        </p:nvGraphicFramePr>
        <p:xfrm>
          <a:off x="461474" y="1196412"/>
          <a:ext cx="11314630" cy="5315142"/>
        </p:xfrm>
        <a:graphic>
          <a:graphicData uri="http://schemas.openxmlformats.org/drawingml/2006/table">
            <a:tbl>
              <a:tblPr firstRow="1" firstCol="1" bandRow="1"/>
              <a:tblGrid>
                <a:gridCol w="4002065">
                  <a:extLst>
                    <a:ext uri="{9D8B030D-6E8A-4147-A177-3AD203B41FA5}">
                      <a16:colId xmlns:a16="http://schemas.microsoft.com/office/drawing/2014/main" val="1061081674"/>
                    </a:ext>
                  </a:extLst>
                </a:gridCol>
                <a:gridCol w="934641">
                  <a:extLst>
                    <a:ext uri="{9D8B030D-6E8A-4147-A177-3AD203B41FA5}">
                      <a16:colId xmlns:a16="http://schemas.microsoft.com/office/drawing/2014/main" val="1581352182"/>
                    </a:ext>
                  </a:extLst>
                </a:gridCol>
                <a:gridCol w="905600">
                  <a:extLst>
                    <a:ext uri="{9D8B030D-6E8A-4147-A177-3AD203B41FA5}">
                      <a16:colId xmlns:a16="http://schemas.microsoft.com/office/drawing/2014/main" val="2258060270"/>
                    </a:ext>
                  </a:extLst>
                </a:gridCol>
                <a:gridCol w="912054">
                  <a:extLst>
                    <a:ext uri="{9D8B030D-6E8A-4147-A177-3AD203B41FA5}">
                      <a16:colId xmlns:a16="http://schemas.microsoft.com/office/drawing/2014/main" val="1537463831"/>
                    </a:ext>
                  </a:extLst>
                </a:gridCol>
                <a:gridCol w="912054">
                  <a:extLst>
                    <a:ext uri="{9D8B030D-6E8A-4147-A177-3AD203B41FA5}">
                      <a16:colId xmlns:a16="http://schemas.microsoft.com/office/drawing/2014/main" val="1309685077"/>
                    </a:ext>
                  </a:extLst>
                </a:gridCol>
                <a:gridCol w="912054">
                  <a:extLst>
                    <a:ext uri="{9D8B030D-6E8A-4147-A177-3AD203B41FA5}">
                      <a16:colId xmlns:a16="http://schemas.microsoft.com/office/drawing/2014/main" val="3450422776"/>
                    </a:ext>
                  </a:extLst>
                </a:gridCol>
                <a:gridCol w="912054">
                  <a:extLst>
                    <a:ext uri="{9D8B030D-6E8A-4147-A177-3AD203B41FA5}">
                      <a16:colId xmlns:a16="http://schemas.microsoft.com/office/drawing/2014/main" val="4095794574"/>
                    </a:ext>
                  </a:extLst>
                </a:gridCol>
                <a:gridCol w="912054">
                  <a:extLst>
                    <a:ext uri="{9D8B030D-6E8A-4147-A177-3AD203B41FA5}">
                      <a16:colId xmlns:a16="http://schemas.microsoft.com/office/drawing/2014/main" val="3678912983"/>
                    </a:ext>
                  </a:extLst>
                </a:gridCol>
                <a:gridCol w="912054">
                  <a:extLst>
                    <a:ext uri="{9D8B030D-6E8A-4147-A177-3AD203B41FA5}">
                      <a16:colId xmlns:a16="http://schemas.microsoft.com/office/drawing/2014/main" val="2073617842"/>
                    </a:ext>
                  </a:extLst>
                </a:gridCol>
              </a:tblGrid>
              <a:tr h="3753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12662"/>
                  </a:ext>
                </a:extLst>
              </a:tr>
              <a:tr h="375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38774"/>
                  </a:ext>
                </a:extLst>
              </a:tr>
              <a:tr h="12375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населения РФ обеспеченного качественной питьевой водой из систем централизованного водоснабжения, %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45,20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51,70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43,74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49,10</a:t>
                      </a:r>
                      <a:endParaRPr lang="ru-RU" sz="18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44,27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50,3</a:t>
                      </a:r>
                      <a:endParaRPr lang="ru-RU" sz="18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50,3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450044"/>
                  </a:ext>
                </a:extLst>
              </a:tr>
              <a:tr h="12375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городского населения РФ, обеспеченного качественной питьевой водой из систем централизованного водоснабжения, %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59,10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69,10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56,11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62,60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60,1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60,1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32714"/>
                  </a:ext>
                </a:extLst>
              </a:tr>
              <a:tr h="1978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построенных и реконструированных (модернизированных) объектов питьевого водоснабжения и водоотведения, предусмотренных региональным проектом, </a:t>
                      </a:r>
                      <a:r>
                        <a:rPr lang="ru-RU" sz="1600" dirty="0" err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3,00</a:t>
                      </a:r>
                      <a:endParaRPr lang="ru-RU" sz="1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69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4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74219" y="57738"/>
            <a:ext cx="1410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Несогласованность плановых значений</a:t>
            </a:r>
          </a:p>
          <a:p>
            <a:pPr algn="ctr"/>
            <a:r>
              <a:rPr lang="ru-RU" sz="2400" b="1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регламентирующих документах (Пример: 2022 год)</a:t>
            </a:r>
            <a:endParaRPr lang="ru-RU" sz="2400" dirty="0">
              <a:solidFill>
                <a:srgbClr val="7D2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65002"/>
              </p:ext>
            </p:extLst>
          </p:nvPr>
        </p:nvGraphicFramePr>
        <p:xfrm>
          <a:off x="492369" y="1255996"/>
          <a:ext cx="11236572" cy="501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5715">
                  <a:extLst>
                    <a:ext uri="{9D8B030D-6E8A-4147-A177-3AD203B41FA5}">
                      <a16:colId xmlns:a16="http://schemas.microsoft.com/office/drawing/2014/main" val="160234819"/>
                    </a:ext>
                  </a:extLst>
                </a:gridCol>
                <a:gridCol w="2866293">
                  <a:extLst>
                    <a:ext uri="{9D8B030D-6E8A-4147-A177-3AD203B41FA5}">
                      <a16:colId xmlns:a16="http://schemas.microsoft.com/office/drawing/2014/main" val="1141404840"/>
                    </a:ext>
                  </a:extLst>
                </a:gridCol>
                <a:gridCol w="2461846">
                  <a:extLst>
                    <a:ext uri="{9D8B030D-6E8A-4147-A177-3AD203B41FA5}">
                      <a16:colId xmlns:a16="http://schemas.microsoft.com/office/drawing/2014/main" val="4274986457"/>
                    </a:ext>
                  </a:extLst>
                </a:gridCol>
                <a:gridCol w="2382718">
                  <a:extLst>
                    <a:ext uri="{9D8B030D-6E8A-4147-A177-3AD203B41FA5}">
                      <a16:colId xmlns:a16="http://schemas.microsoft.com/office/drawing/2014/main" val="2928078724"/>
                    </a:ext>
                  </a:extLst>
                </a:gridCol>
              </a:tblGrid>
              <a:tr h="1254854">
                <a:tc>
                  <a:txBody>
                    <a:bodyPr/>
                    <a:lstStyle/>
                    <a:p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Black" panose="020B0A04020102020204" pitchFamily="34" charset="0"/>
                        </a:rPr>
                        <a:t>Показатель 1</a:t>
                      </a:r>
                    </a:p>
                    <a:p>
                      <a:pPr algn="ctr"/>
                      <a:r>
                        <a:rPr lang="ru-RU" sz="1600" dirty="0">
                          <a:latin typeface="Arial Black" panose="020B0A04020102020204" pitchFamily="34" charset="0"/>
                        </a:rPr>
                        <a:t>«Доля населения…, %»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Black" panose="020B0A04020102020204" pitchFamily="34" charset="0"/>
                        </a:rPr>
                        <a:t>Показатель 2</a:t>
                      </a:r>
                    </a:p>
                    <a:p>
                      <a:pPr algn="ctr"/>
                      <a:r>
                        <a:rPr lang="ru-RU" sz="1600" dirty="0">
                          <a:latin typeface="Arial Black" panose="020B0A04020102020204" pitchFamily="34" charset="0"/>
                        </a:rPr>
                        <a:t>«Доля городского населения…, %»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Black" panose="020B0A04020102020204" pitchFamily="34" charset="0"/>
                        </a:rPr>
                        <a:t>Показатель 3</a:t>
                      </a:r>
                    </a:p>
                    <a:p>
                      <a:pPr algn="ctr"/>
                      <a:r>
                        <a:rPr lang="ru-RU" sz="1600" dirty="0">
                          <a:latin typeface="Arial Black" panose="020B0A04020102020204" pitchFamily="34" charset="0"/>
                        </a:rPr>
                        <a:t>«Количество построенных объектов…, ед.»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15395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Паспорт федерального проекта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50,30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60,10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229787"/>
                  </a:ext>
                </a:extLst>
              </a:tr>
              <a:tr h="537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Соглашение о реализации</a:t>
                      </a:r>
                      <a:r>
                        <a:rPr lang="ru-RU" sz="1400" baseline="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регионального проекта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50,30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60,10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6978305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Паспорт регионального</a:t>
                      </a:r>
                      <a:r>
                        <a:rPr lang="ru-RU" sz="1400" baseline="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проекта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50,30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60,10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096467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Региональная программа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000574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Государственная программа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56,3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69,7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4049381"/>
                  </a:ext>
                </a:extLst>
              </a:tr>
              <a:tr h="537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Стратегия социально-экономического развития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56,3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69,7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203195"/>
                  </a:ext>
                </a:extLst>
              </a:tr>
              <a:tr h="9250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Соглашение о предоставлении субсидии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32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7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A3CF076-4AA2-4CAB-9BE9-3D7D0464F538}"/>
              </a:ext>
            </a:extLst>
          </p:cNvPr>
          <p:cNvSpPr txBox="1">
            <a:spLocks/>
          </p:cNvSpPr>
          <p:nvPr/>
        </p:nvSpPr>
        <p:spPr>
          <a:xfrm>
            <a:off x="816356" y="692359"/>
            <a:ext cx="11010747" cy="7135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642" y="92194"/>
            <a:ext cx="108670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3200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Основные итоги контрольного мероприятия</a:t>
            </a:r>
          </a:p>
          <a:p>
            <a:pPr algn="ctr"/>
            <a:endParaRPr lang="ru-RU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28554-096D-B070-7B60-D3CBDC34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5" y="92194"/>
            <a:ext cx="701101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10460-8A84-643E-2897-EC2DE49FFD69}"/>
              </a:ext>
            </a:extLst>
          </p:cNvPr>
          <p:cNvSpPr txBox="1"/>
          <p:nvPr/>
        </p:nvSpPr>
        <p:spPr>
          <a:xfrm>
            <a:off x="213662" y="1292523"/>
            <a:ext cx="109516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7D2664"/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результативности за 2022 год </a:t>
            </a:r>
          </a:p>
          <a:p>
            <a:pPr>
              <a:buClr>
                <a:srgbClr val="7D2664"/>
              </a:buClr>
            </a:pPr>
            <a:r>
              <a:rPr lang="ru-RU" sz="3200" b="1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не достигнуты</a:t>
            </a:r>
          </a:p>
          <a:p>
            <a:pPr marL="342900" indent="-342900" algn="ctr">
              <a:buClr>
                <a:srgbClr val="7D2664"/>
              </a:buClr>
              <a:buFont typeface="Wingdings" panose="05000000000000000000" pitchFamily="2" charset="2"/>
              <a:buChar char="q"/>
            </a:pPr>
            <a:endParaRPr lang="ru-RU" sz="2800" b="1" dirty="0">
              <a:solidFill>
                <a:srgbClr val="7D2664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7D2664"/>
              </a:buClr>
            </a:pPr>
            <a:endParaRPr lang="en-US" sz="2800" b="1" kern="1200" dirty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D2664"/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отчетные данные за 2022 год  о степени реализации регионального проекта </a:t>
            </a:r>
            <a:r>
              <a:rPr lang="ru-RU" sz="3200" b="1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недостоверны</a:t>
            </a:r>
          </a:p>
          <a:p>
            <a:pPr marL="342900" indent="-342900" algn="ctr">
              <a:buClr>
                <a:srgbClr val="7D2664"/>
              </a:buClr>
              <a:buFont typeface="Wingdings" panose="05000000000000000000" pitchFamily="2" charset="2"/>
              <a:buChar char="q"/>
            </a:pPr>
            <a:endParaRPr lang="ru-RU" sz="2800" b="1" dirty="0">
              <a:solidFill>
                <a:srgbClr val="7D2664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7D2664"/>
              </a:buClr>
            </a:pPr>
            <a:endParaRPr lang="ru-RU" sz="2800" b="1" kern="1200" dirty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D2664"/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существуют </a:t>
            </a:r>
            <a:r>
              <a:rPr lang="ru-RU" sz="3200" b="1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риски </a:t>
            </a:r>
            <a:r>
              <a:rPr lang="ru-RU" sz="3200" b="1" dirty="0" err="1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3200" b="1" dirty="0">
                <a:solidFill>
                  <a:srgbClr val="7D266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показателей реализации РП «Чистая вода» в целом</a:t>
            </a:r>
            <a:endParaRPr lang="ru-RU" sz="2800" b="1" kern="1200" dirty="0">
              <a:solidFill>
                <a:schemeClr val="tx1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5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A3CF076-4AA2-4CAB-9BE9-3D7D0464F538}"/>
              </a:ext>
            </a:extLst>
          </p:cNvPr>
          <p:cNvSpPr txBox="1">
            <a:spLocks/>
          </p:cNvSpPr>
          <p:nvPr/>
        </p:nvSpPr>
        <p:spPr>
          <a:xfrm>
            <a:off x="816356" y="692359"/>
            <a:ext cx="11010747" cy="7135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642" y="92194"/>
            <a:ext cx="1086706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3000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Предложения</a:t>
            </a:r>
          </a:p>
          <a:p>
            <a:pPr algn="ctr"/>
            <a:endParaRPr lang="ru-RU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28554-096D-B070-7B60-D3CBDC34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5" y="92194"/>
            <a:ext cx="701101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10460-8A84-643E-2897-EC2DE49FFD69}"/>
              </a:ext>
            </a:extLst>
          </p:cNvPr>
          <p:cNvSpPr txBox="1"/>
          <p:nvPr/>
        </p:nvSpPr>
        <p:spPr>
          <a:xfrm>
            <a:off x="385012" y="948690"/>
            <a:ext cx="1144209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810260" algn="l"/>
              </a:tabLst>
            </a:pPr>
            <a:r>
              <a:rPr lang="ru-RU" sz="2000" b="1" dirty="0">
                <a:solidFill>
                  <a:srgbClr val="802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Министерству</a:t>
            </a:r>
            <a:r>
              <a:rPr lang="ru-RU" sz="2000" b="1" dirty="0">
                <a:solidFill>
                  <a:srgbClr val="802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802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ЖКХ, энергетики, цифровизации и связи Забайкальского края,     Министерству строительства, дорожного хозяйства и транспорта Забайкальского края: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принять необходимые меры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исполнению целевых показателей РП «Чистая вода»;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обеспечить согласованность регламентирующих документов;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усилить координационную, аналитическую и контрольную функции с учетом замечаний КСП Забайкальского края;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принять меры по недопущению нарушений и недостатков, отраженных в материалах контрольного мероприятия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810260" algn="l"/>
              </a:tabLst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810260" algn="l"/>
              </a:tabLst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802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ГКУ «Служба единого заказчика» Забайкальского края принять меры, направленные на: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обеспечить ввод в эксплуатацию 2 станций водоподготовки воды из артезианских скважин: «ВНС «Рахова»», «ВНС «Сапун-гора (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Черновская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)»;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устранить выявленные в ходе контрольного мероприятия нарушения в виде оплаты фактически не выполненных работ;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принять меры по недопущению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нарушений и недостатков, отраженных в материалах контрольного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6883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2528" y="2901696"/>
            <a:ext cx="62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D2664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6759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75" y="2578546"/>
            <a:ext cx="3013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D2664"/>
                </a:solidFill>
                <a:latin typeface="Arial Black" panose="020B0A04020102020204" pitchFamily="34" charset="0"/>
              </a:rPr>
              <a:t>Объекты контроля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9411" y="4664920"/>
            <a:ext cx="8919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ГКУ «Служба единого заказчика» Забайкальского края</a:t>
            </a:r>
            <a:r>
              <a:rPr lang="ru-RU" sz="2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9411" y="676214"/>
            <a:ext cx="9318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Министерство ЖКХ, энергетики, цифровизации и связи </a:t>
            </a:r>
          </a:p>
          <a:p>
            <a:r>
              <a:rPr lang="ru-RU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Забайкальского края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9411" y="2670567"/>
            <a:ext cx="8797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Министерство строительства, дорожного хозяйства и транспорта </a:t>
            </a:r>
          </a:p>
          <a:p>
            <a:r>
              <a:rPr lang="ru-RU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Забайкальского края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978337" y="473237"/>
            <a:ext cx="4810" cy="5367047"/>
          </a:xfrm>
          <a:prstGeom prst="line">
            <a:avLst/>
          </a:prstGeom>
          <a:ln w="98425">
            <a:solidFill>
              <a:srgbClr val="7D2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964" y="3383444"/>
            <a:ext cx="102278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D266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sz="3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«Чистая вода Забайкальского края»</a:t>
            </a:r>
            <a:endParaRPr lang="ru-RU" sz="3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37" y="5354229"/>
            <a:ext cx="119321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>
                <a:solidFill>
                  <a:srgbClr val="80287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проект</a:t>
            </a:r>
          </a:p>
          <a:p>
            <a:pPr algn="ctr"/>
            <a:r>
              <a:rPr lang="ru-RU" sz="3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«Чистая вода (Забайкальский край)»</a:t>
            </a:r>
            <a:endParaRPr lang="ru-RU" sz="3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6263" y="561962"/>
            <a:ext cx="122782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D2664"/>
                </a:solidFill>
                <a:latin typeface="Arial Black" panose="020B0A04020102020204" pitchFamily="34" charset="0"/>
              </a:rPr>
              <a:t>Государственная программа </a:t>
            </a:r>
          </a:p>
          <a:p>
            <a:pPr algn="ctr"/>
            <a:r>
              <a:rPr lang="ru-RU" sz="3400" b="1" dirty="0">
                <a:solidFill>
                  <a:srgbClr val="7D2664"/>
                </a:solidFill>
                <a:latin typeface="Arial Black" panose="020B0A04020102020204" pitchFamily="34" charset="0"/>
              </a:rPr>
              <a:t>Забайкальского края </a:t>
            </a:r>
          </a:p>
          <a:p>
            <a:pPr algn="ctr"/>
            <a:r>
              <a:rPr lang="ru-RU" sz="3400" dirty="0"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sz="3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жилищно-коммунального хозяйства Забайкальского края»</a:t>
            </a:r>
            <a:endParaRPr lang="ru-RU" sz="3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684819" y="2771761"/>
            <a:ext cx="655062" cy="6481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684819" y="4706037"/>
            <a:ext cx="655062" cy="6481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2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28554-096D-B070-7B60-D3CBDC34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8" y="169196"/>
            <a:ext cx="701101" cy="707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3" y="1396349"/>
            <a:ext cx="7258967" cy="4598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64029" y="2096928"/>
            <a:ext cx="443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Станция фильтрации (обезжелезивания) воды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4029" y="2934620"/>
            <a:ext cx="31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Трубопровод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4029" y="1377966"/>
            <a:ext cx="396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Станция ультрафиолетового обеззараживания</a:t>
            </a:r>
          </a:p>
        </p:txBody>
      </p:sp>
      <p:cxnSp>
        <p:nvCxnSpPr>
          <p:cNvPr id="14" name="Соединительная линия уступом 13"/>
          <p:cNvCxnSpPr>
            <a:endCxn id="12" idx="1"/>
          </p:cNvCxnSpPr>
          <p:nvPr/>
        </p:nvCxnSpPr>
        <p:spPr>
          <a:xfrm flipV="1">
            <a:off x="1794294" y="1701132"/>
            <a:ext cx="6069735" cy="1054849"/>
          </a:xfrm>
          <a:prstGeom prst="bentConnector3">
            <a:avLst>
              <a:gd name="adj1" fmla="val 1176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endCxn id="10" idx="1"/>
          </p:cNvCxnSpPr>
          <p:nvPr/>
        </p:nvCxnSpPr>
        <p:spPr>
          <a:xfrm flipV="1">
            <a:off x="3827465" y="3119286"/>
            <a:ext cx="4036564" cy="455647"/>
          </a:xfrm>
          <a:prstGeom prst="bentConnector3">
            <a:avLst>
              <a:gd name="adj1" fmla="val 4145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endCxn id="9" idx="1"/>
          </p:cNvCxnSpPr>
          <p:nvPr/>
        </p:nvCxnSpPr>
        <p:spPr>
          <a:xfrm flipV="1">
            <a:off x="4799872" y="2420094"/>
            <a:ext cx="3064157" cy="541103"/>
          </a:xfrm>
          <a:prstGeom prst="bentConnector3">
            <a:avLst>
              <a:gd name="adj1" fmla="val 111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97641" y="24650"/>
            <a:ext cx="10444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02876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Станция водоподготовки – </a:t>
            </a: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комплекс технологически связанных между собой </a:t>
            </a:r>
            <a:r>
              <a:rPr lang="ru-RU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объектов, инженерных </a:t>
            </a: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сооружений и оборудования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508" y="5994411"/>
            <a:ext cx="590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Пример: ВНС «Сапун-гора (</a:t>
            </a:r>
            <a:r>
              <a:rPr lang="ru-RU" dirty="0" err="1">
                <a:latin typeface="Arial Black" panose="020B0A04020102020204" pitchFamily="34" charset="0"/>
              </a:rPr>
              <a:t>Черновская</a:t>
            </a:r>
            <a:r>
              <a:rPr lang="ru-RU" dirty="0">
                <a:latin typeface="Arial Black" panose="020B0A04020102020204" pitchFamily="34" charset="0"/>
              </a:rPr>
              <a:t>)»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84" y="3783915"/>
            <a:ext cx="4416316" cy="25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6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A3CF076-4AA2-4CAB-9BE9-3D7D0464F538}"/>
              </a:ext>
            </a:extLst>
          </p:cNvPr>
          <p:cNvSpPr txBox="1">
            <a:spLocks/>
          </p:cNvSpPr>
          <p:nvPr/>
        </p:nvSpPr>
        <p:spPr>
          <a:xfrm>
            <a:off x="816356" y="692359"/>
            <a:ext cx="11010747" cy="7135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642" y="92194"/>
            <a:ext cx="103453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3600" b="1" dirty="0">
                <a:ln w="0"/>
                <a:solidFill>
                  <a:srgbClr val="802876"/>
                </a:solidFill>
                <a:latin typeface="Arial Black" panose="020B0A04020102020204" pitchFamily="34" charset="0"/>
              </a:rPr>
              <a:t>Участники</a:t>
            </a:r>
            <a:r>
              <a:rPr lang="ru-RU" sz="3600" b="1" dirty="0">
                <a:solidFill>
                  <a:srgbClr val="80287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РП «Чистая вода»</a:t>
            </a:r>
            <a:endParaRPr lang="ru-RU" sz="3600" dirty="0">
              <a:solidFill>
                <a:srgbClr val="8028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28554-096D-B070-7B60-D3CBDC34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5" y="92194"/>
            <a:ext cx="701101" cy="70719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4618"/>
              </p:ext>
            </p:extLst>
          </p:nvPr>
        </p:nvGraphicFramePr>
        <p:xfrm>
          <a:off x="465805" y="1049129"/>
          <a:ext cx="11205714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8180">
                  <a:extLst>
                    <a:ext uri="{9D8B030D-6E8A-4147-A177-3AD203B41FA5}">
                      <a16:colId xmlns:a16="http://schemas.microsoft.com/office/drawing/2014/main" val="942874627"/>
                    </a:ext>
                  </a:extLst>
                </a:gridCol>
                <a:gridCol w="5667534">
                  <a:extLst>
                    <a:ext uri="{9D8B030D-6E8A-4147-A177-3AD203B41FA5}">
                      <a16:colId xmlns:a16="http://schemas.microsoft.com/office/drawing/2014/main" val="3653457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Министерство ЖКХ, энергетики, </a:t>
                      </a:r>
                      <a:r>
                        <a:rPr lang="ru-RU" sz="2000" dirty="0" err="1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цифровизации</a:t>
                      </a:r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и связи Забайкальского края</a:t>
                      </a:r>
                      <a:endParaRPr lang="ru-RU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регионального проекта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96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Министерство строительства, дорожного хозяйства и транспорта </a:t>
                      </a:r>
                    </a:p>
                    <a:p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Забайкальского края</a:t>
                      </a:r>
                      <a:endParaRPr lang="ru-RU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распорядитель бюджетных средств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95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ГКУ «Служба единого заказчика» Забайкальского края </a:t>
                      </a:r>
                      <a:endParaRPr lang="ru-RU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получатель бюджетных средств государственный заказчик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87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Администрация городского округа «Город Чита» </a:t>
                      </a:r>
                      <a:endParaRPr lang="ru-RU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получатель бюджетных средств муниципальный заказчик в 2019 году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37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ОМСУ Забайкальского края </a:t>
                      </a:r>
                      <a:endParaRPr lang="ru-RU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земельных участков под строительство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3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Департамент государственного имущества и земельных отношений Забайкальского края </a:t>
                      </a:r>
                      <a:endParaRPr lang="ru-RU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 в реестр государственного имущества Забайкальского края с последующей передачей построенных объектов муниципальным образованиям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94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80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47EB185-C42F-F39C-1DE4-7C1C11C9C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973849"/>
              </p:ext>
            </p:extLst>
          </p:nvPr>
        </p:nvGraphicFramePr>
        <p:xfrm>
          <a:off x="-253468" y="834235"/>
          <a:ext cx="5848952" cy="554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A5A8247-B8AC-A3F8-B6DF-CFE17DCE8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562987"/>
              </p:ext>
            </p:extLst>
          </p:nvPr>
        </p:nvGraphicFramePr>
        <p:xfrm>
          <a:off x="5929161" y="937864"/>
          <a:ext cx="6189046" cy="543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29D754-E85C-35F6-9171-F42AF923BCE8}"/>
              </a:ext>
            </a:extLst>
          </p:cNvPr>
          <p:cNvSpPr txBox="1"/>
          <p:nvPr/>
        </p:nvSpPr>
        <p:spPr>
          <a:xfrm>
            <a:off x="2242687" y="144315"/>
            <a:ext cx="8903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7D2664"/>
                </a:solidFill>
                <a:latin typeface="Arial Black" panose="020B0A04020102020204" pitchFamily="34" charset="0"/>
              </a:rPr>
              <a:t>Значение целевых показателей РП «Чистая вода», </a:t>
            </a:r>
            <a:r>
              <a:rPr lang="ru-RU" sz="2400" b="1" dirty="0">
                <a:solidFill>
                  <a:srgbClr val="7D2664"/>
                </a:solidFill>
                <a:latin typeface="Arial Black" panose="020B0A040201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4057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38A963-5C76-291B-D77A-9B7846975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60905AB-CFEA-B462-47AF-F25736A17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47793"/>
              </p:ext>
            </p:extLst>
          </p:nvPr>
        </p:nvGraphicFramePr>
        <p:xfrm>
          <a:off x="452388" y="826191"/>
          <a:ext cx="11319309" cy="561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29D754-E85C-35F6-9171-F42AF923BCE8}"/>
              </a:ext>
            </a:extLst>
          </p:cNvPr>
          <p:cNvSpPr txBox="1"/>
          <p:nvPr/>
        </p:nvSpPr>
        <p:spPr>
          <a:xfrm>
            <a:off x="2242687" y="144315"/>
            <a:ext cx="8903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D2664"/>
                </a:solidFill>
                <a:latin typeface="Arial Black" panose="020B0A04020102020204" pitchFamily="34" charset="0"/>
              </a:rPr>
              <a:t>Изменения значений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13070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A3CF076-4AA2-4CAB-9BE9-3D7D0464F538}"/>
              </a:ext>
            </a:extLst>
          </p:cNvPr>
          <p:cNvSpPr txBox="1">
            <a:spLocks/>
          </p:cNvSpPr>
          <p:nvPr/>
        </p:nvSpPr>
        <p:spPr>
          <a:xfrm>
            <a:off x="816356" y="692359"/>
            <a:ext cx="11010747" cy="7135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642" y="92194"/>
            <a:ext cx="1086706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2200" b="1" dirty="0">
                <a:solidFill>
                  <a:srgbClr val="80287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Перечень станций водоподготовки воды в рамках реализации РП «Чистая вода»</a:t>
            </a:r>
            <a:endParaRPr lang="ru-RU" sz="2200" dirty="0">
              <a:solidFill>
                <a:srgbClr val="8028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28554-096D-B070-7B60-D3CBDC34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5" y="92194"/>
            <a:ext cx="701101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10460-8A84-643E-2897-EC2DE49FFD69}"/>
              </a:ext>
            </a:extLst>
          </p:cNvPr>
          <p:cNvSpPr txBox="1"/>
          <p:nvPr/>
        </p:nvSpPr>
        <p:spPr>
          <a:xfrm>
            <a:off x="143940" y="914895"/>
            <a:ext cx="11937767" cy="5747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водозабора «Прибрежный (</a:t>
            </a:r>
            <a:r>
              <a:rPr lang="ru-RU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Кенонский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)»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ВНС «Сапун-гора (</a:t>
            </a:r>
            <a:r>
              <a:rPr lang="ru-RU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Черновская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)»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ВНС «Рахова»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</a:t>
            </a:r>
            <a:r>
              <a:rPr lang="ru-RU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Ингодинский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водозабор г. Чита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центральный водозабор ВНС № 3 г. Чита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Центральный водозабор ВНС № 2 г. Чита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Водозабора «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Зыряниха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в г. Нерчинск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на источнике водоснабжения ООО «Авангард плюс» </a:t>
            </a:r>
            <a:r>
              <a:rPr lang="ru-RU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подрусловый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водозабор СП «</a:t>
            </a:r>
            <a:r>
              <a:rPr lang="ru-RU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Дунаевское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МР «Сретенский район»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на системах централизованного водоснабжения Хилокская одиночная скважина № 66-Ч-17 (ЦРБ) ГП «Хилокское» МР «Хилокский район»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на ЦСВ скважина группового водозабора «Речной» № 22-70, ЦВС скважина группового водозабора «Речной №22-70БИС» ГП «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Хилокское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МР «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Хилокский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район»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на источнике водоснабжения ООО «Коммунальник» СП «Улетовское» МР «Улетовский район»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Централизованная система водоснабжения ГП «Орловское» ул. Школьная, 10 МР «Агинский район»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пгт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Оловянная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артезианских скважин ООО "Теплоснабжающая компания" ГП «</a:t>
            </a:r>
            <a:r>
              <a:rPr lang="ru-RU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Ксеньевское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МР «Могочинский район»</a:t>
            </a:r>
          </a:p>
          <a:p>
            <a:pPr marL="285750" indent="-285750" algn="just">
              <a:lnSpc>
                <a:spcPct val="150000"/>
              </a:lnSpc>
              <a:buClr>
                <a:srgbClr val="7D2664"/>
              </a:buClr>
              <a:buFont typeface="+mj-lt"/>
              <a:buAutoNum type="arabicPeriod"/>
            </a:pPr>
            <a:endParaRPr lang="ru-RU" sz="8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93509-6532-6549-125D-2C77FC481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5" y="120284"/>
            <a:ext cx="705907" cy="705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0909" y="140106"/>
            <a:ext cx="107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7D2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Финансирование, тыс. 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20C93F3-69AC-519C-C800-4A499486F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23636"/>
              </p:ext>
            </p:extLst>
          </p:nvPr>
        </p:nvGraphicFramePr>
        <p:xfrm>
          <a:off x="335470" y="1479630"/>
          <a:ext cx="11455479" cy="4331159"/>
        </p:xfrm>
        <a:graphic>
          <a:graphicData uri="http://schemas.openxmlformats.org/drawingml/2006/table">
            <a:tbl>
              <a:tblPr firstRow="1" firstCol="1" bandRow="1"/>
              <a:tblGrid>
                <a:gridCol w="4460681">
                  <a:extLst>
                    <a:ext uri="{9D8B030D-6E8A-4147-A177-3AD203B41FA5}">
                      <a16:colId xmlns:a16="http://schemas.microsoft.com/office/drawing/2014/main" val="753389463"/>
                    </a:ext>
                  </a:extLst>
                </a:gridCol>
                <a:gridCol w="1814651">
                  <a:extLst>
                    <a:ext uri="{9D8B030D-6E8A-4147-A177-3AD203B41FA5}">
                      <a16:colId xmlns:a16="http://schemas.microsoft.com/office/drawing/2014/main" val="1339014182"/>
                    </a:ext>
                  </a:extLst>
                </a:gridCol>
                <a:gridCol w="1780390">
                  <a:extLst>
                    <a:ext uri="{9D8B030D-6E8A-4147-A177-3AD203B41FA5}">
                      <a16:colId xmlns:a16="http://schemas.microsoft.com/office/drawing/2014/main" val="1841280907"/>
                    </a:ext>
                  </a:extLst>
                </a:gridCol>
                <a:gridCol w="1780390">
                  <a:extLst>
                    <a:ext uri="{9D8B030D-6E8A-4147-A177-3AD203B41FA5}">
                      <a16:colId xmlns:a16="http://schemas.microsoft.com/office/drawing/2014/main" val="2835867654"/>
                    </a:ext>
                  </a:extLst>
                </a:gridCol>
                <a:gridCol w="1619367">
                  <a:extLst>
                    <a:ext uri="{9D8B030D-6E8A-4147-A177-3AD203B41FA5}">
                      <a16:colId xmlns:a16="http://schemas.microsoft.com/office/drawing/2014/main" val="274234851"/>
                    </a:ext>
                  </a:extLst>
                </a:gridCol>
              </a:tblGrid>
              <a:tr h="264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961434"/>
                  </a:ext>
                </a:extLst>
              </a:tr>
              <a:tr h="3793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Предусмотрено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493193"/>
                  </a:ext>
                </a:extLst>
              </a:tr>
              <a:tr h="524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Федеральный бюджет 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143 602,4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143 602,4</a:t>
                      </a:r>
                      <a:endParaRPr lang="ru-RU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25 207,2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1 109 668,0</a:t>
                      </a:r>
                      <a:endParaRPr lang="ru-RU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221202"/>
                  </a:ext>
                </a:extLst>
              </a:tr>
              <a:tr h="379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Краевой бюджет 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28 015,2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25 002,8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25 528,4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22 647,4</a:t>
                      </a:r>
                      <a:endParaRPr lang="ru-RU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489934"/>
                  </a:ext>
                </a:extLst>
              </a:tr>
              <a:tr h="524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171 617,6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168 605,2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50 735,6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1 132 315,4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562986"/>
                  </a:ext>
                </a:extLst>
              </a:tr>
              <a:tr h="3793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Освоено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15854"/>
                  </a:ext>
                </a:extLst>
              </a:tr>
              <a:tr h="524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Федеральный бюджет 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130 308,5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25 207,2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1 109 667,9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73634"/>
                  </a:ext>
                </a:extLst>
              </a:tr>
              <a:tr h="379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Краевой бюджет 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19 273,5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23 943,5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25 528,4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22 647,3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77171"/>
                  </a:ext>
                </a:extLst>
              </a:tr>
              <a:tr h="524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19 273,5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154 252,0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50 735,6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1 132 315,2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40793"/>
                  </a:ext>
                </a:extLst>
              </a:tr>
              <a:tr h="379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7D2664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2400" dirty="0">
                        <a:solidFill>
                          <a:srgbClr val="7D2664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7D2664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2400" dirty="0">
                        <a:solidFill>
                          <a:srgbClr val="7D2664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7D2664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91,5</a:t>
                      </a:r>
                      <a:endParaRPr lang="ru-RU" sz="2400" dirty="0">
                        <a:solidFill>
                          <a:srgbClr val="7D2664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7D2664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400" dirty="0">
                        <a:solidFill>
                          <a:srgbClr val="7D2664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7D2664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400" dirty="0">
                        <a:solidFill>
                          <a:srgbClr val="7D2664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02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499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943</Words>
  <Application>Microsoft Office PowerPoint</Application>
  <PresentationFormat>Широкоэкранный</PresentationFormat>
  <Paragraphs>216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Алесандровна Изюмова</dc:creator>
  <cp:lastModifiedBy>Диана Александровна Шестопалова</cp:lastModifiedBy>
  <cp:revision>102</cp:revision>
  <cp:lastPrinted>2023-06-15T07:01:45Z</cp:lastPrinted>
  <dcterms:created xsi:type="dcterms:W3CDTF">2022-12-29T09:22:21Z</dcterms:created>
  <dcterms:modified xsi:type="dcterms:W3CDTF">2023-06-16T00:26:09Z</dcterms:modified>
</cp:coreProperties>
</file>