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33"/>
  </p:handoutMasterIdLst>
  <p:sldIdLst>
    <p:sldId id="256" r:id="rId2"/>
    <p:sldId id="260" r:id="rId3"/>
    <p:sldId id="268" r:id="rId4"/>
    <p:sldId id="258" r:id="rId5"/>
    <p:sldId id="269" r:id="rId6"/>
    <p:sldId id="265" r:id="rId7"/>
    <p:sldId id="288" r:id="rId8"/>
    <p:sldId id="263" r:id="rId9"/>
    <p:sldId id="262" r:id="rId10"/>
    <p:sldId id="261" r:id="rId11"/>
    <p:sldId id="259" r:id="rId12"/>
    <p:sldId id="270" r:id="rId13"/>
    <p:sldId id="271" r:id="rId14"/>
    <p:sldId id="278" r:id="rId15"/>
    <p:sldId id="272" r:id="rId16"/>
    <p:sldId id="273" r:id="rId17"/>
    <p:sldId id="277" r:id="rId18"/>
    <p:sldId id="276" r:id="rId19"/>
    <p:sldId id="275" r:id="rId20"/>
    <p:sldId id="274" r:id="rId21"/>
    <p:sldId id="289" r:id="rId22"/>
    <p:sldId id="285" r:id="rId23"/>
    <p:sldId id="297" r:id="rId24"/>
    <p:sldId id="283" r:id="rId25"/>
    <p:sldId id="282" r:id="rId26"/>
    <p:sldId id="290" r:id="rId27"/>
    <p:sldId id="281" r:id="rId28"/>
    <p:sldId id="291" r:id="rId29"/>
    <p:sldId id="287" r:id="rId30"/>
    <p:sldId id="286" r:id="rId31"/>
    <p:sldId id="280" r:id="rId3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366B"/>
    <a:srgbClr val="FE1715"/>
    <a:srgbClr val="FF0000"/>
    <a:srgbClr val="0D5A09"/>
    <a:srgbClr val="0C5B09"/>
    <a:srgbClr val="7D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83814523184607E-2"/>
          <c:y val="2.5428331875182269E-2"/>
          <c:w val="0.93551614540920291"/>
          <c:h val="0.89085205383393595"/>
        </c:manualLayout>
      </c:layout>
      <c:lineChart>
        <c:grouping val="standard"/>
        <c:varyColors val="0"/>
        <c:ser>
          <c:idx val="0"/>
          <c:order val="0"/>
          <c:spPr>
            <a:ln w="98425" cap="rnd" cmpd="sng" algn="ctr">
              <a:solidFill>
                <a:srgbClr val="7D266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806955380577427"/>
                  <c:y val="-7.8703703703703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AA-412F-AC38-9B6AD1F5F74E}"/>
                </c:ext>
              </c:extLst>
            </c:dLbl>
            <c:dLbl>
              <c:idx val="1"/>
              <c:layout>
                <c:manualLayout>
                  <c:x val="-0.11529177602799655"/>
                  <c:y val="-5.5555555555555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AA-412F-AC38-9B6AD1F5F74E}"/>
                </c:ext>
              </c:extLst>
            </c:dLbl>
            <c:dLbl>
              <c:idx val="2"/>
              <c:layout>
                <c:manualLayout>
                  <c:x val="-0.10695844269466316"/>
                  <c:y val="-8.3333333333333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AA-412F-AC38-9B6AD1F5F74E}"/>
                </c:ext>
              </c:extLst>
            </c:dLbl>
            <c:dLbl>
              <c:idx val="3"/>
              <c:layout>
                <c:manualLayout>
                  <c:x val="-0.11206452318460203"/>
                  <c:y val="-4.6296296296296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AA-412F-AC38-9B6AD1F5F7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/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Лист1!$B$2:$E$2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Лист1!$B$6:$E$6</c:f>
              <c:numCache>
                <c:formatCode>General</c:formatCode>
                <c:ptCount val="4"/>
                <c:pt idx="0">
                  <c:v>0.54</c:v>
                </c:pt>
                <c:pt idx="1">
                  <c:v>1.01</c:v>
                </c:pt>
                <c:pt idx="2" formatCode="0.00">
                  <c:v>1.4</c:v>
                </c:pt>
                <c:pt idx="3">
                  <c:v>2.08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EAA-412F-AC38-9B6AD1F5F74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603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dropLines>
        <c:smooth val="0"/>
        <c:axId val="128082576"/>
        <c:axId val="128082248"/>
      </c:lineChart>
      <c:catAx>
        <c:axId val="12808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ysClr val="windowText" lastClr="00000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28082248"/>
        <c:crosses val="autoZero"/>
        <c:auto val="1"/>
        <c:lblAlgn val="ctr"/>
        <c:lblOffset val="100"/>
        <c:noMultiLvlLbl val="0"/>
      </c:catAx>
      <c:valAx>
        <c:axId val="128082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08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C249F-C3A5-49E5-AB25-98C34EAD9FF7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B7321-143F-4147-822C-1A43CD8A2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08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1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1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6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7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2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5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3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5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7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2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B4154-1E57-4A6E-AB4C-70BE913902A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9200E-FF89-4A89-A928-F2F715BF9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36588" y="1218074"/>
            <a:ext cx="10226227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endParaRPr lang="ru-RU" sz="44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результатах контрольного мероприятия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Проверка законности, эффективности, обоснованности и целесообразности использования средств бюджета Забайкальского края, выделенных на реализацию мероприятий государственной программы Забайкальского края по переселению граждан из жилищного фонда, признанного аварийным или непригодным для проживания, и (или) с высоким уровнем износа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1939" y="6188705"/>
            <a:ext cx="132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1495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719958"/>
              </p:ext>
            </p:extLst>
          </p:nvPr>
        </p:nvGraphicFramePr>
        <p:xfrm>
          <a:off x="223546" y="1043211"/>
          <a:ext cx="11590501" cy="54055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06441">
                  <a:extLst>
                    <a:ext uri="{9D8B030D-6E8A-4147-A177-3AD203B41FA5}">
                      <a16:colId xmlns:a16="http://schemas.microsoft.com/office/drawing/2014/main" val="3699180821"/>
                    </a:ext>
                  </a:extLst>
                </a:gridCol>
                <a:gridCol w="2175741">
                  <a:extLst>
                    <a:ext uri="{9D8B030D-6E8A-4147-A177-3AD203B41FA5}">
                      <a16:colId xmlns:a16="http://schemas.microsoft.com/office/drawing/2014/main" val="1032098432"/>
                    </a:ext>
                  </a:extLst>
                </a:gridCol>
                <a:gridCol w="1773868">
                  <a:extLst>
                    <a:ext uri="{9D8B030D-6E8A-4147-A177-3AD203B41FA5}">
                      <a16:colId xmlns:a16="http://schemas.microsoft.com/office/drawing/2014/main" val="265642538"/>
                    </a:ext>
                  </a:extLst>
                </a:gridCol>
                <a:gridCol w="2224596">
                  <a:extLst>
                    <a:ext uri="{9D8B030D-6E8A-4147-A177-3AD203B41FA5}">
                      <a16:colId xmlns:a16="http://schemas.microsoft.com/office/drawing/2014/main" val="3184424537"/>
                    </a:ext>
                  </a:extLst>
                </a:gridCol>
                <a:gridCol w="1609855">
                  <a:extLst>
                    <a:ext uri="{9D8B030D-6E8A-4147-A177-3AD203B41FA5}">
                      <a16:colId xmlns:a16="http://schemas.microsoft.com/office/drawing/2014/main" val="3121015544"/>
                    </a:ext>
                  </a:extLst>
                </a:gridCol>
              </a:tblGrid>
              <a:tr h="40763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 расселения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Региональная адресная программа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80715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2013 - 2017 годы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2019 - 2025 годы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394616"/>
                  </a:ext>
                </a:extLst>
              </a:tr>
              <a:tr h="574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Первоначальная редакция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Актуальная редакция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Первоначальная редакция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Актуальная редакция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015953"/>
                  </a:ext>
                </a:extLst>
              </a:tr>
              <a:tr h="5743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81,76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98,7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80,41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1982657"/>
                  </a:ext>
                </a:extLst>
              </a:tr>
              <a:tr h="837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жилых помещений у застройщиков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16,19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37,77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0,00 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0,52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1426380"/>
                  </a:ext>
                </a:extLst>
              </a:tr>
              <a:tr h="837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жилых помещений на вторичном рынке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16,53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11,21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9677453"/>
                  </a:ext>
                </a:extLst>
              </a:tr>
              <a:tr h="5499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Выкуп жилья у собственников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0,00 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7,24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9237400"/>
                  </a:ext>
                </a:extLst>
              </a:tr>
              <a:tr h="8615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Другие, в том числе переселение в свободный жилищный фонд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0,00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0,00 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594659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272856" y="349925"/>
            <a:ext cx="2545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C5B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уд. вес в %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8430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745" y="1903202"/>
            <a:ext cx="488185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60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1,87</a:t>
            </a:r>
            <a:r>
              <a:rPr lang="ru-RU" sz="36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млрд рублей</a:t>
            </a: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адресная программа</a:t>
            </a: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2013-2017 годы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1456" y="287582"/>
            <a:ext cx="7181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rgbClr val="0C5B0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Фонда содействия реформированию ЖКХ</a:t>
            </a:r>
            <a:endParaRPr lang="ru-RU" sz="3200" dirty="0">
              <a:solidFill>
                <a:srgbClr val="0C5B0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4419" y="2236577"/>
            <a:ext cx="51295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1,23</a:t>
            </a:r>
            <a:r>
              <a:rPr lang="ru-RU" sz="36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млрд рублей</a:t>
            </a: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адресная </a:t>
            </a: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2019 - 2025 годы (</a:t>
            </a: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период 2019-2021 годы</a:t>
            </a: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rgbClr val="7D2664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3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3100" y="302971"/>
            <a:ext cx="993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0C5B09"/>
                </a:solidFill>
                <a:latin typeface="Arial Black" panose="020B0A04020102020204" pitchFamily="34" charset="0"/>
              </a:rPr>
              <a:t>Нарушения ГКУ «Служба единого заказчика» Забайкальского края в сфере закупок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077217"/>
              </p:ext>
            </p:extLst>
          </p:nvPr>
        </p:nvGraphicFramePr>
        <p:xfrm>
          <a:off x="790576" y="1733260"/>
          <a:ext cx="11020424" cy="35098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49">
                  <a:extLst>
                    <a:ext uri="{9D8B030D-6E8A-4147-A177-3AD203B41FA5}">
                      <a16:colId xmlns:a16="http://schemas.microsoft.com/office/drawing/2014/main" val="1420267523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954863284"/>
                    </a:ext>
                  </a:extLst>
                </a:gridCol>
                <a:gridCol w="6905625">
                  <a:extLst>
                    <a:ext uri="{9D8B030D-6E8A-4147-A177-3AD203B41FA5}">
                      <a16:colId xmlns:a16="http://schemas.microsoft.com/office/drawing/2014/main" val="2396254355"/>
                    </a:ext>
                  </a:extLst>
                </a:gridCol>
              </a:tblGrid>
              <a:tr h="350985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факт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ст. 94 44-ФЗ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фактически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невыполненных</a:t>
                      </a:r>
                      <a:r>
                        <a:rPr lang="ru-R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77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16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0125" y="120284"/>
            <a:ext cx="10936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D5A09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Введенный в эксплуатацию </a:t>
            </a:r>
          </a:p>
          <a:p>
            <a:pPr algn="r"/>
            <a:r>
              <a:rPr lang="ru-RU" sz="2400" dirty="0">
                <a:solidFill>
                  <a:srgbClr val="0D5A09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27-квартирный дом, расположенный по адресу </a:t>
            </a:r>
          </a:p>
          <a:p>
            <a:pPr algn="r"/>
            <a:r>
              <a:rPr lang="ru-RU" sz="2400" dirty="0">
                <a:solidFill>
                  <a:srgbClr val="0D5A09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ГО «Город Петровск-Забайкальский», ул. Мысовая 66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1" y="1320613"/>
            <a:ext cx="7583870" cy="5043611"/>
          </a:xfrm>
          <a:prstGeom prst="rect">
            <a:avLst/>
          </a:prstGeom>
          <a:ln>
            <a:solidFill>
              <a:srgbClr val="7D2664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7800975" y="2212390"/>
            <a:ext cx="43910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</a:rPr>
              <a:t>Заказчик: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ГКУ «Служба единого заказчика» Забайкальского края</a:t>
            </a: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Подрядчик: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ООО «ДВСК»</a:t>
            </a:r>
          </a:p>
        </p:txBody>
      </p:sp>
    </p:spTree>
    <p:extLst>
      <p:ext uri="{BB962C8B-B14F-4D97-AF65-F5344CB8AC3E}">
        <p14:creationId xmlns:p14="http://schemas.microsoft.com/office/powerpoint/2010/main" val="221356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3" y="975255"/>
            <a:ext cx="6777323" cy="4656016"/>
          </a:xfrm>
          <a:prstGeom prst="rect">
            <a:avLst/>
          </a:prstGeom>
          <a:ln>
            <a:solidFill>
              <a:srgbClr val="7D2664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57" y="578540"/>
            <a:ext cx="4799285" cy="6088959"/>
          </a:xfrm>
          <a:prstGeom prst="rect">
            <a:avLst/>
          </a:prstGeom>
          <a:ln>
            <a:solidFill>
              <a:srgbClr val="7D2664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942900" y="103905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9452" y="5631271"/>
            <a:ext cx="524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7D2664"/>
                </a:solidFill>
                <a:latin typeface="Arial Black" panose="020B0A04020102020204" pitchFamily="34" charset="0"/>
              </a:rPr>
              <a:t>Плесень, сырость в квартирах</a:t>
            </a:r>
          </a:p>
        </p:txBody>
      </p:sp>
    </p:spTree>
    <p:extLst>
      <p:ext uri="{BB962C8B-B14F-4D97-AF65-F5344CB8AC3E}">
        <p14:creationId xmlns:p14="http://schemas.microsoft.com/office/powerpoint/2010/main" val="122959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2" y="560028"/>
            <a:ext cx="10746402" cy="48401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56" y="1958629"/>
            <a:ext cx="4394874" cy="4668333"/>
          </a:xfrm>
          <a:prstGeom prst="rect">
            <a:avLst/>
          </a:prstGeom>
          <a:ln w="73025">
            <a:solidFill>
              <a:srgbClr val="7D2664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904863" y="1958629"/>
            <a:ext cx="1158240" cy="1158240"/>
          </a:xfrm>
          <a:prstGeom prst="rect">
            <a:avLst/>
          </a:prstGeom>
          <a:noFill/>
          <a:ln w="79375">
            <a:solidFill>
              <a:srgbClr val="8636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62949" y="5374906"/>
            <a:ext cx="5315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rgbClr val="7D2664"/>
                </a:solidFill>
                <a:latin typeface="Arial Black" panose="020B0A04020102020204" pitchFamily="34" charset="0"/>
              </a:rPr>
              <a:t>Выступающие части арматуры на балконе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42900" y="27863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</p:spTree>
    <p:extLst>
      <p:ext uri="{BB962C8B-B14F-4D97-AF65-F5344CB8AC3E}">
        <p14:creationId xmlns:p14="http://schemas.microsoft.com/office/powerpoint/2010/main" val="251157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" y="1382316"/>
            <a:ext cx="4305075" cy="3448749"/>
          </a:xfrm>
          <a:prstGeom prst="rect">
            <a:avLst/>
          </a:prstGeom>
          <a:ln>
            <a:solidFill>
              <a:srgbClr val="86366B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569794"/>
            <a:ext cx="7522847" cy="5878632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5005886"/>
            <a:ext cx="4706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7D2664"/>
                </a:solidFill>
                <a:latin typeface="Arial Black" panose="020B0A04020102020204" pitchFamily="34" charset="0"/>
              </a:rPr>
              <a:t>Неровная укладка линолеума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80637" y="37322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</p:spTree>
    <p:extLst>
      <p:ext uri="{BB962C8B-B14F-4D97-AF65-F5344CB8AC3E}">
        <p14:creationId xmlns:p14="http://schemas.microsoft.com/office/powerpoint/2010/main" val="260636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3" y="68918"/>
            <a:ext cx="705907" cy="705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4" y="412426"/>
            <a:ext cx="5927040" cy="6072388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86017" y="788722"/>
            <a:ext cx="5351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</a:rPr>
              <a:t>Установка </a:t>
            </a:r>
            <a:r>
              <a:rPr lang="ru-RU" sz="3200" dirty="0" err="1">
                <a:solidFill>
                  <a:srgbClr val="7D2664"/>
                </a:solidFill>
                <a:latin typeface="Arial Black" panose="020B0A04020102020204" pitchFamily="34" charset="0"/>
              </a:rPr>
              <a:t>полотенцесушителя</a:t>
            </a:r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</a:rPr>
              <a:t>, не соответствующего ванной комнате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42900" y="43094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9401" y="3009900"/>
            <a:ext cx="1295400" cy="2705861"/>
          </a:xfrm>
          <a:prstGeom prst="rect">
            <a:avLst/>
          </a:prstGeom>
          <a:noFill/>
          <a:ln w="69850">
            <a:solidFill>
              <a:srgbClr val="7D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78" y="3133344"/>
            <a:ext cx="3958753" cy="3351470"/>
          </a:xfrm>
          <a:prstGeom prst="rect">
            <a:avLst/>
          </a:prstGeom>
          <a:ln w="79375">
            <a:solidFill>
              <a:srgbClr val="7D2664"/>
            </a:solidFill>
          </a:ln>
        </p:spPr>
      </p:pic>
    </p:spTree>
    <p:extLst>
      <p:ext uri="{BB962C8B-B14F-4D97-AF65-F5344CB8AC3E}">
        <p14:creationId xmlns:p14="http://schemas.microsoft.com/office/powerpoint/2010/main" val="203741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68" y="604845"/>
            <a:ext cx="7591920" cy="4271042"/>
          </a:xfrm>
          <a:prstGeom prst="rect">
            <a:avLst/>
          </a:prstGeom>
          <a:ln>
            <a:solidFill>
              <a:srgbClr val="86366B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577324"/>
            <a:ext cx="6463005" cy="4914005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31104" y="4841152"/>
            <a:ext cx="57628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</a:rPr>
              <a:t>Сырость в подвальном помещении, некачественное бетонирование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42900" y="103505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</p:spTree>
    <p:extLst>
      <p:ext uri="{BB962C8B-B14F-4D97-AF65-F5344CB8AC3E}">
        <p14:creationId xmlns:p14="http://schemas.microsoft.com/office/powerpoint/2010/main" val="847423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" y="43268"/>
            <a:ext cx="705907" cy="705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7055" y="4912180"/>
            <a:ext cx="6950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</a:rPr>
              <a:t>В чердачном помещении установлен сырой утеплитель вентиляционных шахт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 b="14693"/>
          <a:stretch/>
        </p:blipFill>
        <p:spPr>
          <a:xfrm>
            <a:off x="6549623" y="595276"/>
            <a:ext cx="4226153" cy="4316904"/>
          </a:xfrm>
          <a:prstGeom prst="rect">
            <a:avLst/>
          </a:prstGeom>
          <a:ln>
            <a:solidFill>
              <a:srgbClr val="86366B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7" y="749175"/>
            <a:ext cx="4560003" cy="6006033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038150" y="0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ГО «Город Петровск-Забайкальский», ул. Мысовая 66</a:t>
            </a:r>
          </a:p>
        </p:txBody>
      </p:sp>
    </p:spTree>
    <p:extLst>
      <p:ext uri="{BB962C8B-B14F-4D97-AF65-F5344CB8AC3E}">
        <p14:creationId xmlns:p14="http://schemas.microsoft.com/office/powerpoint/2010/main" val="197667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649" y="2635246"/>
            <a:ext cx="27577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7D2664"/>
                </a:solidFill>
                <a:latin typeface="Arial Black" panose="020B0A04020102020204" pitchFamily="34" charset="0"/>
              </a:rPr>
              <a:t>Объекты контроля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9402" y="2725522"/>
            <a:ext cx="7467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ГКУ «Служба единого заказчика» Забайкальского края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284" y="864361"/>
            <a:ext cx="652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Минстрой Забайкальского края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284" y="1665088"/>
            <a:ext cx="8905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 государственного имущества и земельных отношений Забайкальского края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9402" y="3785956"/>
            <a:ext cx="8638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ГКУ «Центр обслуживания, содержания и продаж казенного имущества Забайкальского края»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79402" y="5239792"/>
            <a:ext cx="8390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Администрация Каларского муниципального округа Забайкальского края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035808" y="938784"/>
            <a:ext cx="12192" cy="5169408"/>
          </a:xfrm>
          <a:prstGeom prst="line">
            <a:avLst/>
          </a:prstGeom>
          <a:ln w="98425">
            <a:solidFill>
              <a:srgbClr val="0D5A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545" y="5143233"/>
            <a:ext cx="77743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10,5 месяцев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осуществлялось без разрешения на строительство</a:t>
            </a:r>
            <a:endParaRPr lang="ru-RU" sz="28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0" y="892239"/>
            <a:ext cx="7522437" cy="42528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00951" y="-62083"/>
            <a:ext cx="10586273" cy="58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Строящийся дом по адресу: г. Чита, </a:t>
            </a:r>
            <a:r>
              <a:rPr lang="ru-RU" sz="24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мкр</a:t>
            </a: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Молодежный, д.3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46644" y="855788"/>
            <a:ext cx="45453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</a:rPr>
              <a:t>Заказчик: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ГКУ «Служба единого заказчика» Забайкальского края</a:t>
            </a: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Подрядчик: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ООО «Дом 2000»</a:t>
            </a: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</a:rPr>
              <a:t>Срок: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01 декабря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102087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5858" y="120284"/>
            <a:ext cx="1052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</a:rPr>
              <a:t>Строящийся дом по адресу: г. Чита, </a:t>
            </a:r>
            <a:r>
              <a:rPr lang="ru-RU" sz="2400" dirty="0" err="1">
                <a:latin typeface="Arial Black" panose="020B0A04020102020204" pitchFamily="34" charset="0"/>
                <a:ea typeface="Calibri" panose="020F0502020204030204" pitchFamily="34" charset="0"/>
              </a:rPr>
              <a:t>мкр</a:t>
            </a: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</a:rPr>
              <a:t>. Молодежный, д.7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4" y="1069675"/>
            <a:ext cx="6561240" cy="4931792"/>
          </a:xfrm>
          <a:prstGeom prst="rect">
            <a:avLst/>
          </a:prstGeom>
          <a:ln>
            <a:solidFill>
              <a:srgbClr val="7D2664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853798" y="988148"/>
            <a:ext cx="521320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</a:rPr>
              <a:t>Заказчик: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700" dirty="0">
                <a:latin typeface="Arial Black" panose="020B0A04020102020204" pitchFamily="34" charset="0"/>
              </a:rPr>
              <a:t>ГКУ «Служба единого заказчика» Забайкальского края</a:t>
            </a: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Подрядчик: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500" dirty="0">
                <a:latin typeface="Arial Black" panose="020B0A04020102020204" pitchFamily="34" charset="0"/>
              </a:rPr>
              <a:t>ООО «</a:t>
            </a:r>
            <a:r>
              <a:rPr lang="ru-RU" sz="2500" dirty="0" err="1">
                <a:latin typeface="Arial Black" panose="020B0A04020102020204" pitchFamily="34" charset="0"/>
              </a:rPr>
              <a:t>Бурятпроектреставрация</a:t>
            </a:r>
            <a:r>
              <a:rPr lang="ru-RU" sz="2500" dirty="0">
                <a:latin typeface="Arial Black" panose="020B0A04020102020204" pitchFamily="34" charset="0"/>
              </a:rPr>
              <a:t>» </a:t>
            </a: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</a:rPr>
              <a:t>Срок: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13 февраля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279952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5858" y="120284"/>
            <a:ext cx="1052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</a:rPr>
              <a:t>Строящийся дом по адресу: г. Чита, </a:t>
            </a:r>
            <a:r>
              <a:rPr lang="ru-RU" sz="2400" dirty="0" err="1">
                <a:latin typeface="Arial Black" panose="020B0A04020102020204" pitchFamily="34" charset="0"/>
                <a:ea typeface="Calibri" panose="020F0502020204030204" pitchFamily="34" charset="0"/>
              </a:rPr>
              <a:t>мкр</a:t>
            </a: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</a:rPr>
              <a:t>. Молодежный, д.7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76109" y="871745"/>
            <a:ext cx="539859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Увеличение сроков строительства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из-за расторжения контракта и заключения нового контракта с другим подрядчиком </a:t>
            </a:r>
          </a:p>
          <a:p>
            <a:pPr algn="ctr">
              <a:spcAft>
                <a:spcPts val="0"/>
              </a:spcAft>
            </a:pPr>
            <a:endParaRPr lang="ru-RU" sz="2200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2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повторных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инженерно-геологических изысканий и корректировки ПСД альбома архитектурно-строительных решений, общей стоимостью </a:t>
            </a:r>
          </a:p>
          <a:p>
            <a:pPr algn="ctr">
              <a:spcAft>
                <a:spcPts val="0"/>
              </a:spcAft>
            </a:pPr>
            <a:r>
              <a:rPr lang="ru-RU" sz="22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  млн  рублей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2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Отвлечение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денежных средств из бюджета в общей сумме </a:t>
            </a:r>
          </a:p>
          <a:p>
            <a:pPr algn="ctr">
              <a:spcAft>
                <a:spcPts val="0"/>
              </a:spcAft>
            </a:pPr>
            <a:r>
              <a:rPr lang="ru-RU" sz="22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24,4 млн рублей</a:t>
            </a:r>
            <a:endParaRPr lang="ru-RU" sz="2200" dirty="0">
              <a:solidFill>
                <a:srgbClr val="7D2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4" y="921075"/>
            <a:ext cx="6792558" cy="5241264"/>
          </a:xfrm>
          <a:prstGeom prst="rect">
            <a:avLst/>
          </a:prstGeom>
          <a:ln>
            <a:solidFill>
              <a:srgbClr val="86366B"/>
            </a:solidFill>
          </a:ln>
        </p:spPr>
      </p:pic>
    </p:spTree>
    <p:extLst>
      <p:ext uri="{BB962C8B-B14F-4D97-AF65-F5344CB8AC3E}">
        <p14:creationId xmlns:p14="http://schemas.microsoft.com/office/powerpoint/2010/main" val="82099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143679-E0B1-B700-24F9-7FB4205B2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2" t="27720" r="21358" b="6316"/>
          <a:stretch/>
        </p:blipFill>
        <p:spPr>
          <a:xfrm>
            <a:off x="1377697" y="919514"/>
            <a:ext cx="9230032" cy="5737318"/>
          </a:xfrm>
          <a:prstGeom prst="rect">
            <a:avLst/>
          </a:prstGeom>
          <a:ln>
            <a:solidFill>
              <a:srgbClr val="7D266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E7A15-B545-F8F5-3015-C9DD7E8F95AF}"/>
              </a:ext>
            </a:extLst>
          </p:cNvPr>
          <p:cNvSpPr txBox="1"/>
          <p:nvPr/>
        </p:nvSpPr>
        <p:spPr>
          <a:xfrm>
            <a:off x="3840481" y="88516"/>
            <a:ext cx="8242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Arial Black" panose="020B0A04020102020204" pitchFamily="34" charset="0"/>
              </a:rPr>
              <a:t>Формирование НМЦК приобретаемых жилых помещений в г. Чита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D480790-FAA4-AEF1-1C29-A68CB11027E1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200472" y="2490174"/>
            <a:ext cx="3455011" cy="172875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275D7272-30D3-7FCF-5FB8-296931FB4C09}"/>
              </a:ext>
            </a:extLst>
          </p:cNvPr>
          <p:cNvSpPr/>
          <p:nvPr/>
        </p:nvSpPr>
        <p:spPr>
          <a:xfrm>
            <a:off x="7622005" y="4188971"/>
            <a:ext cx="228600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FF347DF-B871-298D-EEA2-A3BA862AB827}"/>
              </a:ext>
            </a:extLst>
          </p:cNvPr>
          <p:cNvCxnSpPr>
            <a:cxnSpLocks/>
          </p:cNvCxnSpPr>
          <p:nvPr/>
        </p:nvCxnSpPr>
        <p:spPr>
          <a:xfrm flipH="1" flipV="1">
            <a:off x="7350571" y="2359830"/>
            <a:ext cx="382934" cy="18646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AAD54B0-BBCD-F229-6B9B-E0FE75DB2DBF}"/>
              </a:ext>
            </a:extLst>
          </p:cNvPr>
          <p:cNvCxnSpPr>
            <a:cxnSpLocks/>
          </p:cNvCxnSpPr>
          <p:nvPr/>
        </p:nvCxnSpPr>
        <p:spPr>
          <a:xfrm flipV="1">
            <a:off x="7775075" y="3626901"/>
            <a:ext cx="237956" cy="58822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6EC6B85-441C-9CA8-1738-453CAE783A21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7817127" y="4148215"/>
            <a:ext cx="362425" cy="70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>
            <a:extLst>
              <a:ext uri="{FF2B5EF4-FFF2-40B4-BE49-F238E27FC236}">
                <a16:creationId xmlns:a16="http://schemas.microsoft.com/office/drawing/2014/main" id="{B33560E5-5A16-F0F7-E26B-B7EB6A18D3DC}"/>
              </a:ext>
            </a:extLst>
          </p:cNvPr>
          <p:cNvSpPr/>
          <p:nvPr/>
        </p:nvSpPr>
        <p:spPr>
          <a:xfrm>
            <a:off x="7964905" y="3492375"/>
            <a:ext cx="150395" cy="133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F5705C5-70EB-CE2D-132D-BDDE238B4830}"/>
              </a:ext>
            </a:extLst>
          </p:cNvPr>
          <p:cNvSpPr/>
          <p:nvPr/>
        </p:nvSpPr>
        <p:spPr>
          <a:xfrm>
            <a:off x="7249027" y="2212486"/>
            <a:ext cx="150395" cy="133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7E17091-1A50-B4FB-5108-53DA1DEB2C28}"/>
              </a:ext>
            </a:extLst>
          </p:cNvPr>
          <p:cNvSpPr/>
          <p:nvPr/>
        </p:nvSpPr>
        <p:spPr>
          <a:xfrm>
            <a:off x="8201745" y="4081308"/>
            <a:ext cx="150395" cy="133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2FB736-6EF8-4A90-5A39-CC026D1163E0}"/>
              </a:ext>
            </a:extLst>
          </p:cNvPr>
          <p:cNvSpPr txBox="1"/>
          <p:nvPr/>
        </p:nvSpPr>
        <p:spPr>
          <a:xfrm>
            <a:off x="5153323" y="2767460"/>
            <a:ext cx="1185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8,8 км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501ECB-70BE-2263-8D8E-89354C915795}"/>
              </a:ext>
            </a:extLst>
          </p:cNvPr>
          <p:cNvSpPr txBox="1"/>
          <p:nvPr/>
        </p:nvSpPr>
        <p:spPr>
          <a:xfrm>
            <a:off x="7249027" y="2836636"/>
            <a:ext cx="118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5,0 км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0F5464-924C-7826-BB3F-A3C1ADAAC462}"/>
              </a:ext>
            </a:extLst>
          </p:cNvPr>
          <p:cNvSpPr txBox="1"/>
          <p:nvPr/>
        </p:nvSpPr>
        <p:spPr>
          <a:xfrm>
            <a:off x="7705988" y="3713587"/>
            <a:ext cx="118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1,9 км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CAE99B-CF3D-8714-EFDD-9B4E6123C33B}"/>
              </a:ext>
            </a:extLst>
          </p:cNvPr>
          <p:cNvSpPr txBox="1"/>
          <p:nvPr/>
        </p:nvSpPr>
        <p:spPr>
          <a:xfrm>
            <a:off x="7667785" y="4220659"/>
            <a:ext cx="118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1,3 км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5E73C4-6A05-67ED-BF7B-419B65A21BAF}"/>
              </a:ext>
            </a:extLst>
          </p:cNvPr>
          <p:cNvSpPr txBox="1"/>
          <p:nvPr/>
        </p:nvSpPr>
        <p:spPr>
          <a:xfrm>
            <a:off x="5925902" y="1924755"/>
            <a:ext cx="279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мкр</a:t>
            </a: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Северный</a:t>
            </a:r>
            <a:r>
              <a:rPr lang="ru-RU" sz="1200" dirty="0">
                <a:solidFill>
                  <a:srgbClr val="0070C0"/>
                </a:solidFill>
                <a:latin typeface="Arial Black" panose="020B0A04020102020204" pitchFamily="34" charset="0"/>
              </a:rPr>
              <a:t>, 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CFF505-566A-C54B-65DE-B601E19F0D3E}"/>
              </a:ext>
            </a:extLst>
          </p:cNvPr>
          <p:cNvSpPr txBox="1"/>
          <p:nvPr/>
        </p:nvSpPr>
        <p:spPr>
          <a:xfrm>
            <a:off x="7848992" y="3352964"/>
            <a:ext cx="279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ул. </a:t>
            </a:r>
            <a:r>
              <a:rPr lang="ru-RU" sz="16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Богомягкова</a:t>
            </a:r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, 62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1E9407-E652-0DD5-DD52-8B3AF3BA24B3}"/>
              </a:ext>
            </a:extLst>
          </p:cNvPr>
          <p:cNvSpPr txBox="1"/>
          <p:nvPr/>
        </p:nvSpPr>
        <p:spPr>
          <a:xfrm>
            <a:off x="8260374" y="3964443"/>
            <a:ext cx="1967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ул. </a:t>
            </a:r>
            <a:r>
              <a:rPr lang="ru-RU" sz="1600" dirty="0" err="1">
                <a:solidFill>
                  <a:srgbClr val="0070C0"/>
                </a:solidFill>
                <a:latin typeface="Arial Black" panose="020B0A04020102020204" pitchFamily="34" charset="0"/>
              </a:rPr>
              <a:t>Угданская</a:t>
            </a:r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,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2B3204-84E9-E28D-68AA-94E9BFB398EB}"/>
              </a:ext>
            </a:extLst>
          </p:cNvPr>
          <p:cNvSpPr txBox="1"/>
          <p:nvPr/>
        </p:nvSpPr>
        <p:spPr>
          <a:xfrm>
            <a:off x="8572467" y="2490174"/>
            <a:ext cx="1775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Центральный район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6DD34B-18FE-182C-FA37-F07D316CF632}"/>
              </a:ext>
            </a:extLst>
          </p:cNvPr>
          <p:cNvSpPr txBox="1"/>
          <p:nvPr/>
        </p:nvSpPr>
        <p:spPr>
          <a:xfrm>
            <a:off x="2087433" y="1966954"/>
            <a:ext cx="1775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Черновский район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DE8E2B-49BA-50C0-22E7-941667A226C1}"/>
              </a:ext>
            </a:extLst>
          </p:cNvPr>
          <p:cNvSpPr txBox="1"/>
          <p:nvPr/>
        </p:nvSpPr>
        <p:spPr>
          <a:xfrm>
            <a:off x="7262007" y="1378257"/>
            <a:ext cx="279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Помещения для формирования НМЦК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D7E931-6F20-1ED8-B46E-4EC3D9FB610E}"/>
              </a:ext>
            </a:extLst>
          </p:cNvPr>
          <p:cNvSpPr txBox="1"/>
          <p:nvPr/>
        </p:nvSpPr>
        <p:spPr>
          <a:xfrm>
            <a:off x="5675450" y="4176119"/>
            <a:ext cx="225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«0» километр (Площадь Ленина)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435028-4829-DF0B-4707-D051EFB75E03}"/>
              </a:ext>
            </a:extLst>
          </p:cNvPr>
          <p:cNvSpPr txBox="1"/>
          <p:nvPr/>
        </p:nvSpPr>
        <p:spPr>
          <a:xfrm>
            <a:off x="3964413" y="1783352"/>
            <a:ext cx="2078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E1715"/>
                </a:solidFill>
                <a:latin typeface="Arial Black" panose="020B0A04020102020204" pitchFamily="34" charset="0"/>
              </a:rPr>
              <a:t>Приобретенная квартира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944C31-AD0A-A325-3E3C-F678F63A9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07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9452" y="1642047"/>
            <a:ext cx="465839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6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124,92</a:t>
            </a:r>
            <a:r>
              <a:rPr lang="ru-RU" sz="40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тыс. кв. м</a:t>
            </a:r>
          </a:p>
          <a:p>
            <a:pPr algn="ctr">
              <a:spcAft>
                <a:spcPts val="0"/>
              </a:spcAft>
            </a:pPr>
            <a:endParaRPr lang="ru-RU" sz="2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площадь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38266" y="1474418"/>
            <a:ext cx="538810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3,84*</a:t>
            </a:r>
            <a:r>
              <a:rPr lang="ru-RU" sz="40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тыс. кв. м </a:t>
            </a:r>
          </a:p>
          <a:p>
            <a:pPr algn="ctr">
              <a:spcAft>
                <a:spcPts val="0"/>
              </a:spcAft>
            </a:pPr>
            <a:endParaRPr lang="ru-RU" sz="2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</a:t>
            </a:r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аварийного</a:t>
            </a: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жилищного фонда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712" y="4954188"/>
            <a:ext cx="11748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D26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*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Инвентаризация на предмет признания аварийным не производилась. Обследование жилых помещений осуществляется только на основании обращений.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79634" y="180370"/>
            <a:ext cx="446789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</a:rPr>
              <a:t>Краевое жилье</a:t>
            </a:r>
          </a:p>
          <a:p>
            <a:pPr algn="r"/>
            <a:r>
              <a:rPr lang="ru-RU" sz="2000" dirty="0">
                <a:latin typeface="Arial Black" panose="020B0A04020102020204" pitchFamily="34" charset="0"/>
              </a:rPr>
              <a:t>(по состоянию на 20.05.2022)</a:t>
            </a:r>
          </a:p>
        </p:txBody>
      </p:sp>
    </p:spTree>
    <p:extLst>
      <p:ext uri="{BB962C8B-B14F-4D97-AF65-F5344CB8AC3E}">
        <p14:creationId xmlns:p14="http://schemas.microsoft.com/office/powerpoint/2010/main" val="1433772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6" y="545820"/>
            <a:ext cx="6224964" cy="2959380"/>
          </a:xfrm>
          <a:prstGeom prst="rect">
            <a:avLst/>
          </a:prstGeom>
          <a:ln>
            <a:solidFill>
              <a:srgbClr val="86366B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" y="3686185"/>
            <a:ext cx="6280920" cy="3061705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478692" y="0"/>
            <a:ext cx="5713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</a:rPr>
              <a:t>Краевое </a:t>
            </a:r>
          </a:p>
          <a:p>
            <a:pPr algn="r"/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</a:rPr>
              <a:t>аварийное жилье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420" y="155069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Г. Чита, Лазо 18а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451" y="6378558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Г. Чита, Лазо 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87506" y="1916470"/>
            <a:ext cx="45815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Отсутствует 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программный подход к расселению</a:t>
            </a: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D2664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Расселение 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производится только по заявлениям граждан </a:t>
            </a:r>
            <a:endParaRPr lang="ru-RU" sz="2800" dirty="0">
              <a:solidFill>
                <a:srgbClr val="7D2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0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5" y="905510"/>
            <a:ext cx="8800205" cy="5178298"/>
          </a:xfrm>
          <a:prstGeom prst="rect">
            <a:avLst/>
          </a:prstGeom>
          <a:ln>
            <a:solidFill>
              <a:srgbClr val="86366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2345" y="6163127"/>
            <a:ext cx="403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Г. Чита, Московский тракт 39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85179" y="20821"/>
            <a:ext cx="5713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</a:rPr>
              <a:t>Краевое аварийное жилье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77326" y="1520908"/>
            <a:ext cx="29362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Жилые помещения не снесены, доступ к ним не ограничен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9579" y="4404465"/>
            <a:ext cx="2771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Проживают люди без правовых оснований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0545465" y="3766275"/>
            <a:ext cx="1" cy="6395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2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5440148" cy="49886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31891" y="549966"/>
            <a:ext cx="658863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636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Переселение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граждан из:</a:t>
            </a:r>
          </a:p>
          <a:p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аварийного и непригодного для проживания жилищного фонда, находящегося в зоне Байкало-Амурской магистрали; </a:t>
            </a:r>
          </a:p>
          <a:p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не предназначенных для проживания строений, созданных в период промышленного освоения Сибири и Дальнего Востока осуществляется </a:t>
            </a:r>
          </a:p>
          <a:p>
            <a:pPr algn="ctr"/>
            <a:endParaRPr lang="ru-RU" sz="2400" b="1" dirty="0">
              <a:solidFill>
                <a:srgbClr val="863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863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заявлениям граждан, проживающих </a:t>
            </a:r>
            <a:r>
              <a:rPr lang="ru-RU" sz="2800" b="1" dirty="0">
                <a:solidFill>
                  <a:srgbClr val="863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Каларского муниципального округа </a:t>
            </a:r>
          </a:p>
          <a:p>
            <a:pPr algn="ctr"/>
            <a:endParaRPr lang="ru-RU" sz="3600" dirty="0">
              <a:solidFill>
                <a:srgbClr val="863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78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6" y="1038605"/>
            <a:ext cx="4601677" cy="52280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56479" y="1306813"/>
            <a:ext cx="65402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расселения по подпрограммам №3,№4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86324" y="4848753"/>
            <a:ext cx="6937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обеспечивает единства прав граждан</a:t>
            </a:r>
            <a:endParaRPr lang="ru-RU" sz="4000" dirty="0">
              <a:solidFill>
                <a:srgbClr val="7D2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072128" y="1687445"/>
            <a:ext cx="1547622" cy="68428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356479" y="288802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расселения по подпрограмме №1</a:t>
            </a:r>
            <a:endParaRPr lang="ru-RU" sz="32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072128" y="3133996"/>
            <a:ext cx="1633347" cy="69429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е равно 13"/>
          <p:cNvSpPr/>
          <p:nvPr/>
        </p:nvSpPr>
        <p:spPr>
          <a:xfrm>
            <a:off x="7885366" y="2371725"/>
            <a:ext cx="1068134" cy="516295"/>
          </a:xfrm>
          <a:prstGeom prst="mathNotEqual">
            <a:avLst/>
          </a:prstGeom>
          <a:solidFill>
            <a:srgbClr val="7D2664"/>
          </a:solidFill>
          <a:ln>
            <a:solidFill>
              <a:srgbClr val="7D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217027" y="4018844"/>
            <a:ext cx="409575" cy="716699"/>
          </a:xfrm>
          <a:prstGeom prst="downArrow">
            <a:avLst/>
          </a:prstGeom>
          <a:solidFill>
            <a:srgbClr val="7D2664"/>
          </a:solidFill>
          <a:ln>
            <a:solidFill>
              <a:srgbClr val="7D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82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625" y="330891"/>
            <a:ext cx="103822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 результате ЧС 2021 года в связи с выпадением большого количества осадков, произошло подтопление </a:t>
            </a:r>
          </a:p>
          <a:p>
            <a:pPr algn="ctr"/>
            <a:r>
              <a:rPr lang="ru-RU" sz="2400" dirty="0">
                <a:solidFill>
                  <a:srgbClr val="7D2664"/>
                </a:solidFill>
                <a:latin typeface="Arial Black" panose="020B0A04020102020204" pitchFamily="34" charset="0"/>
              </a:rPr>
              <a:t>2 696 </a:t>
            </a:r>
            <a:r>
              <a:rPr lang="ru-RU" sz="2400" dirty="0">
                <a:latin typeface="Arial Black" panose="020B0A04020102020204" pitchFamily="34" charset="0"/>
              </a:rPr>
              <a:t>жилых помещений, расположенных на территории Забайкальского края.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15374" y="2067656"/>
            <a:ext cx="31432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предоставлено выплат гражданам на приобретение жилых помещений общей </a:t>
            </a:r>
          </a:p>
          <a:p>
            <a:pPr algn="r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площадью</a:t>
            </a:r>
          </a:p>
          <a:p>
            <a:pPr algn="r"/>
            <a:r>
              <a:rPr lang="ru-RU" sz="4400" dirty="0">
                <a:solidFill>
                  <a:srgbClr val="7D26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976,9 </a:t>
            </a:r>
          </a:p>
          <a:p>
            <a:pPr algn="r"/>
            <a:r>
              <a:rPr lang="ru-RU" sz="4400" dirty="0">
                <a:solidFill>
                  <a:srgbClr val="7D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745" y="2067656"/>
            <a:ext cx="356235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предоставлено выплат гражданам на приобретение или строительство жилых помещений общей площадью</a:t>
            </a:r>
          </a:p>
          <a:p>
            <a:pPr algn="r"/>
            <a:r>
              <a:rPr lang="ru-RU" sz="4400" dirty="0">
                <a:solidFill>
                  <a:srgbClr val="7D26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27 880,12 </a:t>
            </a:r>
            <a:r>
              <a:rPr lang="ru-RU" sz="4400" dirty="0">
                <a:solidFill>
                  <a:srgbClr val="7D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07655" y="2068387"/>
            <a:ext cx="460771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предоставлено выплат гражданам на осуществление капитального ремонта поврежденных жилых помещений общей площадью </a:t>
            </a:r>
          </a:p>
          <a:p>
            <a:pPr algn="r"/>
            <a:r>
              <a:rPr lang="ru-RU" sz="4400" dirty="0">
                <a:solidFill>
                  <a:srgbClr val="7D266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42 242,38 </a:t>
            </a:r>
          </a:p>
          <a:p>
            <a:pPr algn="r"/>
            <a:r>
              <a:rPr lang="ru-RU" sz="4400" dirty="0">
                <a:solidFill>
                  <a:srgbClr val="7D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</a:t>
            </a:r>
          </a:p>
        </p:txBody>
      </p:sp>
    </p:spTree>
    <p:extLst>
      <p:ext uri="{BB962C8B-B14F-4D97-AF65-F5344CB8AC3E}">
        <p14:creationId xmlns:p14="http://schemas.microsoft.com/office/powerpoint/2010/main" val="275027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57095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Подпрограмма№ 1</a:t>
            </a:r>
          </a:p>
          <a:p>
            <a:pPr algn="ctr"/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</a:t>
            </a:r>
          </a:p>
          <a:p>
            <a:pPr algn="ctr"/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(частное) жилье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2052" y="2765037"/>
            <a:ext cx="26388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Подпрограмма № 2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Краевое жилье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974" y="3183193"/>
            <a:ext cx="26193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Подпрограмма № 3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Жилье, расположенное в зона БАМа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0124" y="3615086"/>
            <a:ext cx="2856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Подпрограмма </a:t>
            </a:r>
          </a:p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№ 4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Жилье, созданное в период освоения Сибири и ДВ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9499" y="4251791"/>
            <a:ext cx="2722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Подпрограмма </a:t>
            </a:r>
          </a:p>
          <a:p>
            <a:pPr algn="ctr"/>
            <a:r>
              <a:rPr lang="ru-RU" sz="2200" b="1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№ 5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Жилье, утраченное/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поврежденное 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ЧС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529" y="387952"/>
            <a:ext cx="11334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 Black" panose="020B0A04020102020204" pitchFamily="34" charset="0"/>
              </a:rPr>
              <a:t>Государственная программа Забайкальского края по переселению граждан из аварийного жилищного фонда включает: </a:t>
            </a:r>
          </a:p>
        </p:txBody>
      </p:sp>
    </p:spTree>
    <p:extLst>
      <p:ext uri="{BB962C8B-B14F-4D97-AF65-F5344CB8AC3E}">
        <p14:creationId xmlns:p14="http://schemas.microsoft.com/office/powerpoint/2010/main" val="261872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52035"/>
              </p:ext>
            </p:extLst>
          </p:nvPr>
        </p:nvGraphicFramePr>
        <p:xfrm>
          <a:off x="455869" y="2051812"/>
          <a:ext cx="11399327" cy="43642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83056">
                  <a:extLst>
                    <a:ext uri="{9D8B030D-6E8A-4147-A177-3AD203B41FA5}">
                      <a16:colId xmlns:a16="http://schemas.microsoft.com/office/drawing/2014/main" val="1157116428"/>
                    </a:ext>
                  </a:extLst>
                </a:gridCol>
                <a:gridCol w="5216271">
                  <a:extLst>
                    <a:ext uri="{9D8B030D-6E8A-4147-A177-3AD203B41FA5}">
                      <a16:colId xmlns:a16="http://schemas.microsoft.com/office/drawing/2014/main" val="15954158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жилых помещений (домов), не ликвидированных после осуществления расселения</a:t>
                      </a:r>
                      <a:endParaRPr lang="ru-RU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5039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№1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196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Региональная адресная программа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переселению 2013-2017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5051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Региональная адресная программа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переселению 2019-2025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4985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№2</a:t>
                      </a:r>
                      <a:endParaRPr lang="ru-RU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1026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№3</a:t>
                      </a:r>
                      <a:endParaRPr lang="ru-RU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4530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№4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снос не осуществлялся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193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№5</a:t>
                      </a:r>
                      <a:endParaRPr lang="ru-RU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снос не осуществлялся</a:t>
                      </a:r>
                      <a:endParaRPr lang="ru-RU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108348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59518" y="28501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938" y="553374"/>
            <a:ext cx="11569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причиной не ликвидации расселенных аварийных домов является отсутствие средств в местных бюджетах либо частичное расселение домов  </a:t>
            </a:r>
            <a:endParaRPr lang="ru-RU" sz="2800" dirty="0">
              <a:solidFill>
                <a:srgbClr val="7D2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4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2528" y="2901696"/>
            <a:ext cx="626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C5B09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6759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18717" y="444912"/>
            <a:ext cx="455509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86366B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За 2020-2021 годы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5137" y="845021"/>
            <a:ext cx="408521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6600" dirty="0">
                <a:solidFill>
                  <a:srgbClr val="0C5B0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1 278 </a:t>
            </a:r>
          </a:p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Граждан переселено </a:t>
            </a: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138" y="3429000"/>
            <a:ext cx="460280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0D5A0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22,28</a:t>
            </a:r>
            <a:r>
              <a:rPr lang="ru-RU" sz="54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C5B0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кв. м</a:t>
            </a:r>
          </a:p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расселенного жилого фонда без учета подпрограммы №4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66360" y="2413337"/>
            <a:ext cx="55074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0D5A09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71,1</a:t>
            </a:r>
            <a:r>
              <a:rPr lang="ru-RU" sz="5400" dirty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C5B09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тыс. кв. м </a:t>
            </a:r>
            <a:endParaRPr lang="ru-RU" sz="2000" b="1" dirty="0">
              <a:solidFill>
                <a:srgbClr val="0C5B0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Оказаны меры социальной поддержки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гражданам, жилые помещения которых утрачены или повреждены в результате ЧС природного и техногенного характера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1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9618" y="1730951"/>
            <a:ext cx="89332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7200" dirty="0">
                <a:solidFill>
                  <a:srgbClr val="86366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4,37</a:t>
            </a:r>
            <a:r>
              <a:rPr lang="ru-RU" sz="6000" dirty="0">
                <a:solidFill>
                  <a:srgbClr val="86366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млрд рублей</a:t>
            </a:r>
          </a:p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Затрачено на реализацию государственной программы за период 2020-2021 годы</a:t>
            </a: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33" y="3930246"/>
            <a:ext cx="1941607" cy="19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9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018707"/>
              </p:ext>
            </p:extLst>
          </p:nvPr>
        </p:nvGraphicFramePr>
        <p:xfrm>
          <a:off x="223545" y="1011936"/>
          <a:ext cx="11505159" cy="568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975104" y="365605"/>
            <a:ext cx="9914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</a:rPr>
              <a:t>Удельный вес </a:t>
            </a:r>
            <a:r>
              <a:rPr lang="ru-RU" sz="3200" dirty="0">
                <a:solidFill>
                  <a:srgbClr val="7D2664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аварийного</a:t>
            </a:r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</a:rPr>
              <a:t> жилого фонда в общей площади жилого фонда, %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0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318073"/>
              </p:ext>
            </p:extLst>
          </p:nvPr>
        </p:nvGraphicFramePr>
        <p:xfrm>
          <a:off x="223545" y="1517904"/>
          <a:ext cx="11639271" cy="49217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6791">
                  <a:extLst>
                    <a:ext uri="{9D8B030D-6E8A-4147-A177-3AD203B41FA5}">
                      <a16:colId xmlns:a16="http://schemas.microsoft.com/office/drawing/2014/main" val="1284014516"/>
                    </a:ext>
                  </a:extLst>
                </a:gridCol>
                <a:gridCol w="5164976">
                  <a:extLst>
                    <a:ext uri="{9D8B030D-6E8A-4147-A177-3AD203B41FA5}">
                      <a16:colId xmlns:a16="http://schemas.microsoft.com/office/drawing/2014/main" val="64496739"/>
                    </a:ext>
                  </a:extLst>
                </a:gridCol>
                <a:gridCol w="4039032">
                  <a:extLst>
                    <a:ext uri="{9D8B030D-6E8A-4147-A177-3AD203B41FA5}">
                      <a16:colId xmlns:a16="http://schemas.microsoft.com/office/drawing/2014/main" val="3438883411"/>
                    </a:ext>
                  </a:extLst>
                </a:gridCol>
                <a:gridCol w="1898472">
                  <a:extLst>
                    <a:ext uri="{9D8B030D-6E8A-4147-A177-3AD203B41FA5}">
                      <a16:colId xmlns:a16="http://schemas.microsoft.com/office/drawing/2014/main" val="3024898686"/>
                    </a:ext>
                  </a:extLst>
                </a:gridCol>
              </a:tblGrid>
              <a:tr h="11423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Объекты переселения 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Период действия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Региональной адресной программы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Статус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2164622"/>
                  </a:ext>
                </a:extLst>
              </a:tr>
              <a:tr h="1695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многоквартирные жилые дома,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признанные аварийными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86366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01.01.2012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2013 - 2017 годы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Завершена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008304"/>
                  </a:ext>
                </a:extLst>
              </a:tr>
              <a:tr h="1973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многоквартирные жилые дома,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признанные аварийными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86366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01.01.2017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2019 - 2025 годы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стадии реализации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549984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47714" y="214444"/>
            <a:ext cx="7660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0D5A09"/>
                </a:solidFill>
                <a:latin typeface="Arial Black" panose="020B0A04020102020204" pitchFamily="34" charset="0"/>
              </a:rPr>
              <a:t>Расселение из аварийного муниципального (частного) жилья</a:t>
            </a:r>
          </a:p>
        </p:txBody>
      </p:sp>
    </p:spTree>
    <p:extLst>
      <p:ext uri="{BB962C8B-B14F-4D97-AF65-F5344CB8AC3E}">
        <p14:creationId xmlns:p14="http://schemas.microsoft.com/office/powerpoint/2010/main" val="2561801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5737"/>
              </p:ext>
            </p:extLst>
          </p:nvPr>
        </p:nvGraphicFramePr>
        <p:xfrm>
          <a:off x="382041" y="1514507"/>
          <a:ext cx="11411097" cy="47396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15488">
                  <a:extLst>
                    <a:ext uri="{9D8B030D-6E8A-4147-A177-3AD203B41FA5}">
                      <a16:colId xmlns:a16="http://schemas.microsoft.com/office/drawing/2014/main" val="615315311"/>
                    </a:ext>
                  </a:extLst>
                </a:gridCol>
                <a:gridCol w="6539463">
                  <a:extLst>
                    <a:ext uri="{9D8B030D-6E8A-4147-A177-3AD203B41FA5}">
                      <a16:colId xmlns:a16="http://schemas.microsoft.com/office/drawing/2014/main" val="175840206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4613095"/>
                    </a:ext>
                  </a:extLst>
                </a:gridCol>
                <a:gridCol w="1112946">
                  <a:extLst>
                    <a:ext uri="{9D8B030D-6E8A-4147-A177-3AD203B41FA5}">
                      <a16:colId xmlns:a16="http://schemas.microsoft.com/office/drawing/2014/main" val="803134081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Период реализации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Расселяемая площадь, кв.</a:t>
                      </a:r>
                      <a:r>
                        <a:rPr lang="en-US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м.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8894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2019 года по 31 декабря 2020 года</a:t>
                      </a:r>
                      <a:endParaRPr lang="ru-RU" sz="18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763,3</a:t>
                      </a:r>
                      <a:endParaRPr lang="ru-RU" sz="18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6,67</a:t>
                      </a:r>
                    </a:p>
                    <a:p>
                      <a:pPr algn="ctr" fontAlgn="ctr"/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93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2020 года по 31 декабря 2021 года</a:t>
                      </a:r>
                      <a:endParaRPr lang="ru-RU" sz="18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6 453,20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7,47</a:t>
                      </a:r>
                    </a:p>
                    <a:p>
                      <a:pPr algn="ctr" fontAlgn="ctr"/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1302544"/>
                  </a:ext>
                </a:extLst>
              </a:tr>
              <a:tr h="529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2021 года по 31 декабря 2022 года</a:t>
                      </a:r>
                      <a:endParaRPr lang="ru-RU" sz="18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8 658,15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10,02</a:t>
                      </a:r>
                    </a:p>
                    <a:p>
                      <a:pPr algn="ctr" fontAlgn="ctr"/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1128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2022 года по 31 декабря 2023 года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17 383,12</a:t>
                      </a:r>
                      <a:endParaRPr lang="ru-RU" sz="20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20,11</a:t>
                      </a:r>
                    </a:p>
                    <a:p>
                      <a:pPr algn="ctr" fontAlgn="ctr"/>
                      <a:endParaRPr lang="ru-RU" sz="24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3939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0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2023 года по 31 декабря 2024 года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22 834,89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26,42</a:t>
                      </a:r>
                    </a:p>
                    <a:p>
                      <a:pPr algn="ctr" fontAlgn="ctr"/>
                      <a:endParaRPr lang="ru-RU" sz="24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9258359"/>
                  </a:ext>
                </a:extLst>
              </a:tr>
              <a:tr h="6350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ru-RU" sz="20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2024 года по 1 сентября 2025 года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25 332,87</a:t>
                      </a:r>
                      <a:endParaRPr lang="ru-RU" sz="20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29,31</a:t>
                      </a:r>
                    </a:p>
                    <a:p>
                      <a:pPr algn="ctr" fontAlgn="ctr"/>
                      <a:endParaRPr lang="ru-RU" sz="24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8412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spc="5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spc="5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86 425,53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spc="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</a:t>
                      </a:r>
                      <a:endParaRPr lang="ru-RU" sz="1800" b="1" i="0" u="none" strike="noStrike" spc="5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22058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52675" y="197012"/>
            <a:ext cx="9839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0C5B0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Региональная адресная программа по переселению 2019-2025 годы</a:t>
            </a:r>
            <a:endParaRPr lang="ru-RU" sz="2800" dirty="0">
              <a:solidFill>
                <a:srgbClr val="0C5B0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950" y="3752849"/>
            <a:ext cx="11439525" cy="2181225"/>
          </a:xfrm>
          <a:prstGeom prst="rect">
            <a:avLst/>
          </a:prstGeom>
          <a:noFill/>
          <a:ln w="69850">
            <a:solidFill>
              <a:srgbClr val="7D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3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93509-6532-6549-125D-2C77FC481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" y="120284"/>
            <a:ext cx="705907" cy="70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89" y="324030"/>
            <a:ext cx="3657613" cy="38862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10328" y="3535310"/>
            <a:ext cx="3616039" cy="31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0" y="1150923"/>
            <a:ext cx="4109319" cy="4338159"/>
            <a:chOff x="915601" y="159144"/>
            <a:chExt cx="2958360" cy="335303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05" y="159144"/>
              <a:ext cx="2364600" cy="2364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15601" y="2774734"/>
              <a:ext cx="2958360" cy="73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 Black" panose="020B0A04020102020204" pitchFamily="34" charset="0"/>
                </a:rPr>
                <a:t>Строительство </a:t>
              </a:r>
            </a:p>
            <a:p>
              <a:pPr algn="ctr"/>
              <a:r>
                <a:rPr lang="ru-RU" sz="2800" dirty="0">
                  <a:latin typeface="Arial Black" panose="020B0A04020102020204" pitchFamily="34" charset="0"/>
                </a:rPr>
                <a:t>нового жилья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72996" y="3887371"/>
            <a:ext cx="6021469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Приобретение жилья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на вторичном рынке, выкуп жилья у собственников </a:t>
            </a: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7D2664"/>
                </a:solidFill>
                <a:latin typeface="Arial Black" panose="020B0A04020102020204" pitchFamily="34" charset="0"/>
              </a:rPr>
              <a:t>Средний «возраст» домов </a:t>
            </a:r>
          </a:p>
          <a:p>
            <a:pPr algn="ctr"/>
            <a:r>
              <a:rPr lang="ru-RU" sz="4000" dirty="0">
                <a:solidFill>
                  <a:srgbClr val="7D2664"/>
                </a:solidFill>
                <a:latin typeface="Arial Black" panose="020B0A04020102020204" pitchFamily="34" charset="0"/>
              </a:rPr>
              <a:t>36 лет</a:t>
            </a:r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4349762" y="2877129"/>
            <a:ext cx="2977060" cy="524255"/>
          </a:xfrm>
          <a:prstGeom prst="strip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780612" y="1923022"/>
            <a:ext cx="4115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Замена способа расселения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228142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1152</Words>
  <Application>Microsoft Office PowerPoint</Application>
  <PresentationFormat>Широкоэкранный</PresentationFormat>
  <Paragraphs>280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Диана Александровна Шестопалова</dc:creator>
  <cp:lastModifiedBy>Ольга Алесандровна Изюмова</cp:lastModifiedBy>
  <cp:revision>105</cp:revision>
  <cp:lastPrinted>2022-07-07T07:50:34Z</cp:lastPrinted>
  <dcterms:created xsi:type="dcterms:W3CDTF">2022-07-06T07:52:53Z</dcterms:created>
  <dcterms:modified xsi:type="dcterms:W3CDTF">2022-07-15T06:44:02Z</dcterms:modified>
</cp:coreProperties>
</file>